
<file path=[Content_Types].xml><?xml version="1.0" encoding="utf-8"?>
<Types xmlns="http://schemas.openxmlformats.org/package/2006/content-types">
  <Default Extension="emf" ContentType="image/x-emf"/>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ink/ink1.xml" ContentType="application/inkml+xml"/>
  <Override PartName="/ppt/ink/ink2.xml" ContentType="application/inkml+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4" r:id="rId4"/>
  </p:sldMasterIdLst>
  <p:notesMasterIdLst>
    <p:notesMasterId r:id="rId19"/>
  </p:notesMasterIdLst>
  <p:sldIdLst>
    <p:sldId id="256" r:id="rId5"/>
    <p:sldId id="257" r:id="rId6"/>
    <p:sldId id="271" r:id="rId7"/>
    <p:sldId id="276" r:id="rId8"/>
    <p:sldId id="268" r:id="rId9"/>
    <p:sldId id="287" r:id="rId10"/>
    <p:sldId id="259" r:id="rId11"/>
    <p:sldId id="272" r:id="rId12"/>
    <p:sldId id="258" r:id="rId13"/>
    <p:sldId id="282" r:id="rId14"/>
    <p:sldId id="283" r:id="rId15"/>
    <p:sldId id="277" r:id="rId16"/>
    <p:sldId id="288" r:id="rId17"/>
    <p:sldId id="273" r:id="rId18"/>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Victoria Nüth" initials="VN" lastIdx="1" clrIdx="0">
    <p:extLst>
      <p:ext uri="{19B8F6BF-5375-455C-9EA6-DF929625EA0E}">
        <p15:presenceInfo xmlns:p15="http://schemas.microsoft.com/office/powerpoint/2012/main" userId="S-1-5-21-3053203850-4151082289-4033461751-6360" providerId="AD"/>
      </p:ext>
    </p:extLst>
  </p:cmAuthor>
  <p:cmAuthor id="2" name="Leif Wallsby" initials="LW" lastIdx="1" clrIdx="1">
    <p:extLst>
      <p:ext uri="{19B8F6BF-5375-455C-9EA6-DF929625EA0E}">
        <p15:presenceInfo xmlns:p15="http://schemas.microsoft.com/office/powerpoint/2012/main" userId="S-1-5-21-3053203850-4151082289-4033461751-11409" providerId="AD"/>
      </p:ext>
    </p:extLst>
  </p:cmAuthor>
  <p:cmAuthor id="3" name="Anna Kindberg" initials="AK" lastIdx="10" clrIdx="2">
    <p:extLst>
      <p:ext uri="{19B8F6BF-5375-455C-9EA6-DF929625EA0E}">
        <p15:presenceInfo xmlns:p15="http://schemas.microsoft.com/office/powerpoint/2012/main" userId="S-1-5-21-3053203850-4151082289-4033461751-921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59865" autoAdjust="0"/>
  </p:normalViewPr>
  <p:slideViewPr>
    <p:cSldViewPr snapToGrid="0">
      <p:cViewPr varScale="1">
        <p:scale>
          <a:sx n="40" d="100"/>
          <a:sy n="40" d="100"/>
        </p:scale>
        <p:origin x="1548" y="40"/>
      </p:cViewPr>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ink/ink1.xml><?xml version="1.0" encoding="utf-8"?>
<inkml:ink xmlns:inkml="http://www.w3.org/2003/InkML">
  <inkml:definitions>
    <inkml:context xml:id="ctx0">
      <inkml:inkSource xml:id="inkSrc0">
        <inkml:traceFormat>
          <inkml:channel name="X" type="integer" max="1920" units="cm"/>
          <inkml:channel name="Y" type="integer" max="1200" units="cm"/>
          <inkml:channel name="T" type="integer" max="2.14748E9" units="dev"/>
        </inkml:traceFormat>
        <inkml:channelProperties>
          <inkml:channelProperty channel="X" name="resolution" value="63.57616" units="1/cm"/>
          <inkml:channelProperty channel="Y" name="resolution" value="63.49206" units="1/cm"/>
          <inkml:channelProperty channel="T" name="resolution" value="1" units="1/dev"/>
        </inkml:channelProperties>
      </inkml:inkSource>
      <inkml:timestamp xml:id="ts0" timeString="2025-09-09T11:40:17.723"/>
    </inkml:context>
    <inkml:brush xml:id="br0">
      <inkml:brushProperty name="width" value="0.4" units="cm"/>
      <inkml:brushProperty name="height" value="0.8" units="cm"/>
      <inkml:brushProperty name="color" value="#FFFF00"/>
      <inkml:brushProperty name="tip" value="rectangle"/>
      <inkml:brushProperty name="rasterOp" value="maskPen"/>
      <inkml:brushProperty name="fitToCurve" value="1"/>
    </inkml:brush>
  </inkml:definitions>
  <inkml:trace contextRef="#ctx0" brushRef="#br0">0 103 0,'34'0'313,"-1"0"-313,1 0 15,-1 0-15,0 0 16,1 0 0,-1 0 15,1 0-15,-1 0-1,1 33 16,-1-33 173,0 0-158,-33 34-46,34-34 16,-1 0 0,1 0 15,-1 0 0,1 0 0,-34 33-31,33-33 16,0 0 0,1 0-1,-1 33 17,1-33-17,-1 0 16,0 0-15,1 0 0,-1 0 15,1 0-15,-1 0-1,-33 34 1,34-34-1,-34 33 1,33-33 15,0 0 63,1 0-78,-1 0-1,1 0 32,-1 0 0,1 0-16,-1 0 1,0 0-1,1 0-16,-34 34 1,33-34 15,1 0-15,-1 0 15,0 0-15,1 0-1,-1 0 1,1 0 31,-1 0-31,1 0 15,-1 0-16,0 0 1,1 0 0,-1 0 15,1 0 0,-1 0-15,1 0-1,-1 0 1,0 0 0,1 0 31,-1 0-32,1 0 1,-1 0-1,0 0 1,1 0 0,-1 0 31,1 0-32,-1 0 1,1 0-1,-1 0 17,0 0-17,1 0 32,-1 0-31,1 0-1,-1 0 1,1 0 0,-1 0 31,0 0-32,1 0-15,-1 0 0,1 0 31,-1 0-31,0 0 16,1 0-16,-1 0 16,1 0-1,-1 0-15,1 0 16,-1 0 0,0 0-16,1 0 15,-1 0 1,1 0-16,-1 0 15,-33-34-15,34 34 16,-1 0 0,0 0-16,1 0 15,-1 0-15,-33-33 16,34 33-16,-1 0 16,0 0-1,1 0-15,-1 0 16,1 0-1,-1 0 1,1 0 0,-1 0-16,0 0 15,1 0 1,-1 0-16,1 0 31,-1 0-31,1 0 16,-1 0-1,0 0-15,1 0 16,-1 0 15,1 0-31,-1 0 16,0 0-16,1 0 16,-1 0-1,1 0 1,-1 0-1,1 0 1,-1 0-16,0 0 16,1 0-1,-1 0 1,1 0-16,-1 0 16,1 0-1,-1-34 1,0 34-16,1 0 31,-1 0-31,1 0 16,-1 0-16,0-33 15,1 33 1,-1 0 0,1 0-16,-1 0 15,1-33 1,-1 33-16,0 0 15,1-34 1,-1 34 0,1 0-16,-1 0 15,1 0-15,-1 0 16,-33-33 0,33 33-16,1 0 15,-1 0-15,1 0 16,-1 0-16,0 0 31,1 0-31,-1 0 16,1 0-16,-1 0 15,1 0 1,-1-34-16,0 34 16,1 0-1,-1 0-15,1 0 16,-1 0-1,1 0 1,-1 0-16,0 0 16,1 0-1,-1 0 1,1 0-16,-1 0 16,0 0-1,1 0-15,-1 0 16,1 0-16,-1 0 31,1 0-31,-1 0 16,0 0-16,1 0 15,-1 0 1,1 0 0,-1 0-1,1 0-15,-1 0 16,0 0-1,1 0 1,-1 0 15,1 0-15,-1 0 0,0 0-1,1 0 1,-1 0 15,1 0 0,-1 0-15,1 0 0,-1-33-1,0 33 1,1 0 31,-1 0-32,1 0 1,-1 0 0,1 0-1,-1 0 16,-33-34-31,33 34 32,1 0-17,-1 0 1,1 0 93,-1 0 266,0 0-359,1 0 15,-34 34 2547,0-1-2515,0 1-1,0-1 1,0 1-32,0-1 0,0 0 32,0 1-1,0-1 1,0 1 15,0-1-16,0 0 1,0-66 406,0 0-407,0-1-15,0 1-31,0-1 93,0 1 375,0 0-484,0-1 0,0 1 16,-34 33 390,1 0-406,0 33 16,-1-33-16,1 0 16,33 34-16,-34-34 15,34 33-15,-33-33 16,0 0-16,-1 0 15,1 0-15,33 33 16,-34-33-16,1 0 16,-1 0 15,1 0-31,0 34 16,-1-34-1,1 0 1,-1 0 31,1 0-32,-1 0 1,1 0 0,0 0-1,-1 0 1,1 0 31,-1 0-32,1 0 1,0 0 15,-1 0-15,1 0 15,-1 0 16,1 0-31,-1 0 15,1 0-16,0 0 1,-1 0 0,1 0 46,-1 0-46,34 33-1,-33-33 17,-1 0-17,1 0 1,0 0 15,-1 0 0,1 0 16,-1 0-31,1 0 0,0 0-1,-1 0 1,34 34 15,-33-34-15,-1 0-1,1 0 1,-1 0 0,1 0-1,33 33 1,-33-33-1,-1 0 1,1 0 15,-1 0-15,1 0 0,-1 0-1,1 0 16,0 0-15,-1 0 0,1 0-16,-1 0 15,1 0 1,0 0 0,-1 0-1,1 0 16,-1 0-15,1 0 0,-1 0-1,1 0 17,0 0-17,-1 0 1,1 0 15,-1 0-15</inkml:trace>
</inkml:ink>
</file>

<file path=ppt/ink/ink2.xml><?xml version="1.0" encoding="utf-8"?>
<inkml:ink xmlns:inkml="http://www.w3.org/2003/InkML">
  <inkml:definitions>
    <inkml:context xml:id="ctx0">
      <inkml:inkSource xml:id="inkSrc0">
        <inkml:traceFormat>
          <inkml:channel name="X" type="integer" max="1920" units="cm"/>
          <inkml:channel name="Y" type="integer" max="1200" units="cm"/>
          <inkml:channel name="T" type="integer" max="2.14748E9" units="dev"/>
        </inkml:traceFormat>
        <inkml:channelProperties>
          <inkml:channelProperty channel="X" name="resolution" value="63.57616" units="1/cm"/>
          <inkml:channelProperty channel="Y" name="resolution" value="63.49206" units="1/cm"/>
          <inkml:channelProperty channel="T" name="resolution" value="1" units="1/dev"/>
        </inkml:channelProperties>
      </inkml:inkSource>
      <inkml:timestamp xml:id="ts0" timeString="2025-09-09T11:40:28.130"/>
    </inkml:context>
    <inkml:brush xml:id="br0">
      <inkml:brushProperty name="width" value="0.4" units="cm"/>
      <inkml:brushProperty name="height" value="0.8" units="cm"/>
      <inkml:brushProperty name="color" value="#FFFF00"/>
      <inkml:brushProperty name="tip" value="rectangle"/>
      <inkml:brushProperty name="rasterOp" value="maskPen"/>
      <inkml:brushProperty name="fitToCurve" value="1"/>
    </inkml:brush>
  </inkml:definitions>
  <inkml:trace contextRef="#ctx0" brushRef="#br0">0 90 0,'34'0'860,"-1"0"-845,1 0 1,-1 0 46,0 0 157,1 0-203,-1 0-1,1 0 17,-1 0-1,1 0-16,-1 0 32,0 0-31,1 0 0,-1 0 30,1 0 173,-34-34-203,33 34-1,0 0 17,1 0-17,-34-33 1,33 33-16,1 0 16,-1 0-1,1 0 32,-1 0-16,0 0-15,1 0 0,-1 0 30,1 0-30,-1 0 47,1 0-48,-1 0 16,0 0 1,1 0-1,-1 0-15,1 0 30,-1 0-46,0 0 16,1 0 15,-1 0-15,1 0 0,-1 0 15,1 0 0,-1 0-15,0 0-1,1 0 17,-1 0-17,1 0 16,-1 0 1,1 0-17,-1 0 1,0 0 0,1 0-1,-1 0 16,1 0 1,-1 0-17,0 0 1,1 0 0,-1 0 30,1 0 1,-1 0-31,1 0 15,-1 0-15,0 0-1,1 0 64,-1 0-64,1 0 1,-1 0 15,1 0 0,-1 0-15,0 0 15,1 0 0,-1 0-31,1 0 47,-1 0-31,0 0 15,1 0 32,-1 0-48,1 0 17,-1 0-17,1 0 16,-1 0-15,0 0 47,1 0-48,-1 0 1,1 0 15,-1 0-15,1 0 46,-1 0-31,0 0-15,1 0 15,-1 0 1,1 0-1,-1 0 16,0 0-16,1 0 0,-1 0-15,1 0-1,-1 0 17,1 0-1,-1 0-15,0 0 15,1 0-16,-1 0 17,1 0-1,-1 0 31,1 0-30,-1 0-17,0 0 17,1 0 14,-1 0 1,1 0-15,-1 0-1,0 0 0,1 0-15,-1 0 15,1 0-15,-1 0 15,1 0 0,-1 0-15,0 0 15,1 0-15,-1 0 30,1 0-14,-1 0 343,1 0-360,-1 0-15,0 0 16,1 0 0,-1 0-1,1 0-15,-1 0 16,0 0 15,1 0-31,-1 0 47,1 0-31,-1 0-1</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9799ADA-910A-48B4-9820-EE9DD84AA25A}" type="datetimeFigureOut">
              <a:rPr lang="sv-SE" smtClean="0"/>
              <a:t>2025-11-06</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6E8299C-492A-470B-9874-311CF5F99D48}" type="slidenum">
              <a:rPr lang="sv-SE" smtClean="0"/>
              <a:t>‹#›</a:t>
            </a:fld>
            <a:endParaRPr lang="sv-SE"/>
          </a:p>
        </p:txBody>
      </p:sp>
    </p:spTree>
    <p:extLst>
      <p:ext uri="{BB962C8B-B14F-4D97-AF65-F5344CB8AC3E}">
        <p14:creationId xmlns:p14="http://schemas.microsoft.com/office/powerpoint/2010/main" val="19583776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baseline="0" dirty="0"/>
              <a:t>Och det här är ett uppdrag som vi fick i RB för 2025. </a:t>
            </a:r>
          </a:p>
          <a:p>
            <a:r>
              <a:rPr lang="sv-SE" baseline="0" dirty="0"/>
              <a:t>Jag tror ju att de flesta av er som sitter här känner till avgiftsförordningen, men i korthet så reglerar den hur statliga myndigheter får ta ut avgifter för sin verksamhet. Under förutsättning att avgiftsuttag inte regleras i lag, förordning eller annat regeringsbeslut.</a:t>
            </a:r>
          </a:p>
          <a:p>
            <a:endParaRPr lang="sv-SE"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sv-SE" sz="1200" kern="1200" dirty="0">
                <a:solidFill>
                  <a:schemeClr val="tx1"/>
                </a:solidFill>
                <a:effectLst/>
                <a:latin typeface="+mn-lt"/>
                <a:ea typeface="+mn-ea"/>
                <a:cs typeface="+mn-cs"/>
              </a:rPr>
              <a:t>Sedan införandet 1992 har det skett ändringar och </a:t>
            </a:r>
            <a:r>
              <a:rPr lang="sv-SE" sz="1200" kern="1200" dirty="0" err="1">
                <a:solidFill>
                  <a:schemeClr val="tx1"/>
                </a:solidFill>
                <a:effectLst/>
                <a:latin typeface="+mn-lt"/>
                <a:ea typeface="+mn-ea"/>
                <a:cs typeface="+mn-cs"/>
              </a:rPr>
              <a:t>punktvisa</a:t>
            </a:r>
            <a:r>
              <a:rPr lang="sv-SE" sz="1200" kern="1200" dirty="0">
                <a:solidFill>
                  <a:schemeClr val="tx1"/>
                </a:solidFill>
                <a:effectLst/>
                <a:latin typeface="+mn-lt"/>
                <a:ea typeface="+mn-ea"/>
                <a:cs typeface="+mn-cs"/>
              </a:rPr>
              <a:t> justeringar för att möta förändrade behov. Det har lett till att regelverket i dag kan beskrivas som ett lapptäcke – olika delar har tillkommit vid olika tidpunkter och med varierande syften vilket har lett till att förordningen upplevs som fragmentarisk, svåröverskådlig och ibland inkonsekvent.</a:t>
            </a:r>
          </a:p>
          <a:p>
            <a:pPr marL="0" marR="0" lvl="0" indent="0" algn="l" defTabSz="914400" rtl="0" eaLnBrk="1" fontAlgn="auto" latinLnBrk="0" hangingPunct="1">
              <a:lnSpc>
                <a:spcPct val="100000"/>
              </a:lnSpc>
              <a:spcBef>
                <a:spcPts val="0"/>
              </a:spcBef>
              <a:spcAft>
                <a:spcPts val="0"/>
              </a:spcAft>
              <a:buClrTx/>
              <a:buSzTx/>
              <a:buFontTx/>
              <a:buNone/>
              <a:tabLst/>
              <a:defRPr/>
            </a:pPr>
            <a:endParaRPr lang="sv-SE" sz="1200" kern="1200" dirty="0">
              <a:solidFill>
                <a:schemeClr val="tx1"/>
              </a:solidFill>
              <a:effectLst/>
              <a:latin typeface="+mn-lt"/>
              <a:ea typeface="+mn-ea"/>
              <a:cs typeface="+mn-cs"/>
            </a:endParaRPr>
          </a:p>
          <a:p>
            <a:r>
              <a:rPr lang="sv-SE" sz="1200" kern="1200" dirty="0">
                <a:solidFill>
                  <a:schemeClr val="tx1"/>
                </a:solidFill>
                <a:effectLst/>
                <a:latin typeface="+mn-lt"/>
                <a:ea typeface="+mn-ea"/>
                <a:cs typeface="+mn-cs"/>
              </a:rPr>
              <a:t>Flera myndigheter har också lyft fram att förordningen är svår att tillämpa i praktiken, vilket bland annat beror på att begrepp och principer är otydliga eller föråldrade. Förordningen är heller inte fullt ut anpassad till moderna verksamhetsformer, såsom digitala tjänster eller myndighetsgemensamma lösningar.</a:t>
            </a:r>
          </a:p>
          <a:p>
            <a:pPr marL="0" marR="0" lvl="0" indent="0" algn="l" defTabSz="914400" rtl="0" eaLnBrk="1" fontAlgn="auto" latinLnBrk="0" hangingPunct="1">
              <a:lnSpc>
                <a:spcPct val="100000"/>
              </a:lnSpc>
              <a:spcBef>
                <a:spcPts val="0"/>
              </a:spcBef>
              <a:spcAft>
                <a:spcPts val="0"/>
              </a:spcAft>
              <a:buClrTx/>
              <a:buSzTx/>
              <a:buFontTx/>
              <a:buNone/>
              <a:tabLst/>
              <a:defRPr/>
            </a:pPr>
            <a:r>
              <a:rPr lang="sv-SE" sz="1200" kern="1200" dirty="0">
                <a:solidFill>
                  <a:schemeClr val="tx1"/>
                </a:solidFill>
                <a:effectLst/>
                <a:latin typeface="+mn-lt"/>
                <a:ea typeface="+mn-ea"/>
                <a:cs typeface="+mn-cs"/>
              </a:rPr>
              <a:t>Det är mot denna bakgrund som regeringen har gett Ekonomistyrningsverket (ESV) i uppdrag att se över avgiftsförordningen och lämna förslag på en ny reglering. </a:t>
            </a:r>
          </a:p>
        </p:txBody>
      </p:sp>
      <p:sp>
        <p:nvSpPr>
          <p:cNvPr id="4" name="Platshållare för bildnummer 3"/>
          <p:cNvSpPr>
            <a:spLocks noGrp="1"/>
          </p:cNvSpPr>
          <p:nvPr>
            <p:ph type="sldNum" sz="quarter" idx="10"/>
          </p:nvPr>
        </p:nvSpPr>
        <p:spPr/>
        <p:txBody>
          <a:bodyPr/>
          <a:lstStyle/>
          <a:p>
            <a:fld id="{86E8299C-492A-470B-9874-311CF5F99D48}" type="slidenum">
              <a:rPr lang="sv-SE" smtClean="0"/>
              <a:t>1</a:t>
            </a:fld>
            <a:endParaRPr lang="sv-SE"/>
          </a:p>
        </p:txBody>
      </p:sp>
    </p:spTree>
    <p:extLst>
      <p:ext uri="{BB962C8B-B14F-4D97-AF65-F5344CB8AC3E}">
        <p14:creationId xmlns:p14="http://schemas.microsoft.com/office/powerpoint/2010/main" val="205893911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86E8299C-492A-470B-9874-311CF5F99D48}" type="slidenum">
              <a:rPr lang="sv-SE" smtClean="0"/>
              <a:t>10</a:t>
            </a:fld>
            <a:endParaRPr lang="sv-SE"/>
          </a:p>
        </p:txBody>
      </p:sp>
    </p:spTree>
    <p:extLst>
      <p:ext uri="{BB962C8B-B14F-4D97-AF65-F5344CB8AC3E}">
        <p14:creationId xmlns:p14="http://schemas.microsoft.com/office/powerpoint/2010/main" val="269220296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baseline="0" dirty="0"/>
              <a:t>När det gäller det ekonomiska målet dvs hur stor del av kostnaderna som verksamhetens intäkter ska täcka så gäller att myndigheten för punkt 1–9 själv får besluta om avgifternas storlek upp till full kostnadstäckning, om inte regeringen har bestämt något annat.</a:t>
            </a:r>
          </a:p>
          <a:p>
            <a:r>
              <a:rPr lang="sv-SE" baseline="0" dirty="0"/>
              <a:t>Det betyder att myndigheten kan sätta avgiften så att hela eller bara en del av självkostnaden täcks.</a:t>
            </a:r>
          </a:p>
          <a:p>
            <a:r>
              <a:rPr lang="sv-SE" baseline="0" dirty="0"/>
              <a:t>För punkt 10, tjänsteexport, gäller dock alltid det ekonomiska målet full kostnadstäckning.</a:t>
            </a:r>
          </a:p>
          <a:p>
            <a:endParaRPr lang="sv-SE" dirty="0"/>
          </a:p>
        </p:txBody>
      </p:sp>
      <p:sp>
        <p:nvSpPr>
          <p:cNvPr id="4" name="Platshållare för bildnummer 3"/>
          <p:cNvSpPr>
            <a:spLocks noGrp="1"/>
          </p:cNvSpPr>
          <p:nvPr>
            <p:ph type="sldNum" sz="quarter" idx="10"/>
          </p:nvPr>
        </p:nvSpPr>
        <p:spPr/>
        <p:txBody>
          <a:bodyPr/>
          <a:lstStyle/>
          <a:p>
            <a:fld id="{86E8299C-492A-470B-9874-311CF5F99D48}" type="slidenum">
              <a:rPr lang="sv-SE" smtClean="0"/>
              <a:t>11</a:t>
            </a:fld>
            <a:endParaRPr lang="sv-SE"/>
          </a:p>
        </p:txBody>
      </p:sp>
    </p:spTree>
    <p:extLst>
      <p:ext uri="{BB962C8B-B14F-4D97-AF65-F5344CB8AC3E}">
        <p14:creationId xmlns:p14="http://schemas.microsoft.com/office/powerpoint/2010/main" val="184753405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86E8299C-492A-470B-9874-311CF5F99D48}" type="slidenum">
              <a:rPr lang="sv-SE" smtClean="0"/>
              <a:t>12</a:t>
            </a:fld>
            <a:endParaRPr lang="sv-SE"/>
          </a:p>
        </p:txBody>
      </p:sp>
    </p:spTree>
    <p:extLst>
      <p:ext uri="{BB962C8B-B14F-4D97-AF65-F5344CB8AC3E}">
        <p14:creationId xmlns:p14="http://schemas.microsoft.com/office/powerpoint/2010/main" val="405736699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Vi har förstått att ni vill diskutera gränserna för när ni ska återrapportera till regeringen. </a:t>
            </a:r>
          </a:p>
          <a:p>
            <a:endParaRPr lang="sv-SE" dirty="0"/>
          </a:p>
          <a:p>
            <a:r>
              <a:rPr lang="sv-SE" dirty="0"/>
              <a:t>Ser ni att det finns förbättringspotential avseende den här regleringen? </a:t>
            </a:r>
          </a:p>
          <a:p>
            <a:endParaRPr lang="sv-SE" dirty="0"/>
          </a:p>
          <a:p>
            <a:endParaRPr lang="sv-SE" dirty="0"/>
          </a:p>
        </p:txBody>
      </p:sp>
      <p:sp>
        <p:nvSpPr>
          <p:cNvPr id="4" name="Platshållare för bildnummer 3"/>
          <p:cNvSpPr>
            <a:spLocks noGrp="1"/>
          </p:cNvSpPr>
          <p:nvPr>
            <p:ph type="sldNum" sz="quarter" idx="5"/>
          </p:nvPr>
        </p:nvSpPr>
        <p:spPr/>
        <p:txBody>
          <a:bodyPr/>
          <a:lstStyle/>
          <a:p>
            <a:fld id="{86E8299C-492A-470B-9874-311CF5F99D48}" type="slidenum">
              <a:rPr lang="sv-SE" smtClean="0"/>
              <a:t>13</a:t>
            </a:fld>
            <a:endParaRPr lang="sv-SE"/>
          </a:p>
        </p:txBody>
      </p:sp>
    </p:spTree>
    <p:extLst>
      <p:ext uri="{BB962C8B-B14F-4D97-AF65-F5344CB8AC3E}">
        <p14:creationId xmlns:p14="http://schemas.microsoft.com/office/powerpoint/2010/main" val="336500762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Övriga frågor </a:t>
            </a:r>
            <a:r>
              <a:rPr lang="sv-SE"/>
              <a:t>eller funderingar?</a:t>
            </a:r>
          </a:p>
        </p:txBody>
      </p:sp>
      <p:sp>
        <p:nvSpPr>
          <p:cNvPr id="4" name="Platshållare för bildnummer 3"/>
          <p:cNvSpPr>
            <a:spLocks noGrp="1"/>
          </p:cNvSpPr>
          <p:nvPr>
            <p:ph type="sldNum" sz="quarter" idx="10"/>
          </p:nvPr>
        </p:nvSpPr>
        <p:spPr/>
        <p:txBody>
          <a:bodyPr/>
          <a:lstStyle/>
          <a:p>
            <a:fld id="{86E8299C-492A-470B-9874-311CF5F99D48}" type="slidenum">
              <a:rPr lang="sv-SE" smtClean="0"/>
              <a:t>14</a:t>
            </a:fld>
            <a:endParaRPr lang="sv-SE"/>
          </a:p>
        </p:txBody>
      </p:sp>
    </p:spTree>
    <p:extLst>
      <p:ext uri="{BB962C8B-B14F-4D97-AF65-F5344CB8AC3E}">
        <p14:creationId xmlns:p14="http://schemas.microsoft.com/office/powerpoint/2010/main" val="35943798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sz="1200" kern="1200" dirty="0">
                <a:solidFill>
                  <a:schemeClr val="tx1"/>
                </a:solidFill>
                <a:effectLst/>
                <a:latin typeface="+mn-lt"/>
                <a:ea typeface="+mn-ea"/>
                <a:cs typeface="+mn-cs"/>
              </a:rPr>
              <a:t>ESV ska rapportera uppdraget till regeringen i februari 2027.</a:t>
            </a:r>
          </a:p>
          <a:p>
            <a:endParaRPr lang="sv-SE" sz="1200" kern="1200" dirty="0">
              <a:solidFill>
                <a:schemeClr val="tx1"/>
              </a:solidFill>
              <a:effectLst/>
              <a:latin typeface="+mn-lt"/>
              <a:ea typeface="+mn-ea"/>
              <a:cs typeface="+mn-cs"/>
            </a:endParaRPr>
          </a:p>
          <a:p>
            <a:r>
              <a:rPr lang="sv-SE" sz="1200" kern="1200" dirty="0">
                <a:solidFill>
                  <a:schemeClr val="tx1"/>
                </a:solidFill>
                <a:effectLst/>
                <a:latin typeface="+mn-lt"/>
                <a:ea typeface="+mn-ea"/>
                <a:cs typeface="+mn-cs"/>
              </a:rPr>
              <a:t>Vi ska föreslå en ny förordning är värt att notera, inte enbart uppdatera den gamla, även om utgångspunkten är att den gamla förordningen ”fungerar”.</a:t>
            </a:r>
          </a:p>
          <a:p>
            <a:endParaRPr lang="sv-SE" baseline="0" dirty="0"/>
          </a:p>
        </p:txBody>
      </p:sp>
      <p:sp>
        <p:nvSpPr>
          <p:cNvPr id="4" name="Platshållare för bildnummer 3"/>
          <p:cNvSpPr>
            <a:spLocks noGrp="1"/>
          </p:cNvSpPr>
          <p:nvPr>
            <p:ph type="sldNum" sz="quarter" idx="10"/>
          </p:nvPr>
        </p:nvSpPr>
        <p:spPr/>
        <p:txBody>
          <a:bodyPr/>
          <a:lstStyle/>
          <a:p>
            <a:fld id="{86E8299C-492A-470B-9874-311CF5F99D48}" type="slidenum">
              <a:rPr lang="sv-SE" smtClean="0"/>
              <a:t>2</a:t>
            </a:fld>
            <a:endParaRPr lang="sv-SE"/>
          </a:p>
        </p:txBody>
      </p:sp>
    </p:spTree>
    <p:extLst>
      <p:ext uri="{BB962C8B-B14F-4D97-AF65-F5344CB8AC3E}">
        <p14:creationId xmlns:p14="http://schemas.microsoft.com/office/powerpoint/2010/main" val="19471841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dirty="0"/>
              <a:t>Som ni förstår är ju detta ett stort</a:t>
            </a:r>
            <a:r>
              <a:rPr lang="sv-SE" baseline="0" dirty="0"/>
              <a:t> och omfattande uppdrag att ta sig an.</a:t>
            </a:r>
          </a:p>
          <a:p>
            <a:pPr marL="0" marR="0" lvl="0" indent="0" algn="l" defTabSz="914400" rtl="0" eaLnBrk="1" fontAlgn="auto" latinLnBrk="0" hangingPunct="1">
              <a:lnSpc>
                <a:spcPct val="100000"/>
              </a:lnSpc>
              <a:spcBef>
                <a:spcPts val="0"/>
              </a:spcBef>
              <a:spcAft>
                <a:spcPts val="0"/>
              </a:spcAft>
              <a:buClrTx/>
              <a:buSzTx/>
              <a:buFontTx/>
              <a:buNone/>
              <a:tabLst/>
              <a:defRPr/>
            </a:pPr>
            <a:endParaRPr lang="sv-SE"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sv-SE" baseline="0" dirty="0"/>
              <a:t>Vi har dessutom som ambition inom projektgruppen att </a:t>
            </a:r>
            <a:r>
              <a:rPr lang="sv-SE" dirty="0"/>
              <a:t>tänka stort och fritt</a:t>
            </a:r>
            <a:r>
              <a:rPr lang="sv-SE" baseline="0" dirty="0"/>
              <a:t> </a:t>
            </a:r>
            <a:r>
              <a:rPr lang="sv-SE" dirty="0"/>
              <a:t>och att inte</a:t>
            </a:r>
            <a:r>
              <a:rPr lang="sv-SE" baseline="0" dirty="0"/>
              <a:t> vara alltför bundna till nuvarande avgiftsförordning (vilket kan vara lättare sagt än gjort).</a:t>
            </a:r>
          </a:p>
          <a:p>
            <a:pPr marL="0" marR="0" lvl="0" indent="0" algn="l" defTabSz="914400" rtl="0" eaLnBrk="1" fontAlgn="auto" latinLnBrk="0" hangingPunct="1">
              <a:lnSpc>
                <a:spcPct val="100000"/>
              </a:lnSpc>
              <a:spcBef>
                <a:spcPts val="0"/>
              </a:spcBef>
              <a:spcAft>
                <a:spcPts val="0"/>
              </a:spcAft>
              <a:buClrTx/>
              <a:buSzTx/>
              <a:buFontTx/>
              <a:buNone/>
              <a:tabLst/>
              <a:defRPr/>
            </a:pPr>
            <a:endParaRPr lang="sv-SE"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sv-SE" baseline="0" dirty="0"/>
              <a:t>Några viktiga utgångspunkter/frågor i uppdraget är:</a:t>
            </a:r>
          </a:p>
          <a:p>
            <a:pPr marL="0" marR="0" lvl="0" indent="0" algn="l" defTabSz="914400" rtl="0" eaLnBrk="1" fontAlgn="auto" latinLnBrk="0" hangingPunct="1">
              <a:lnSpc>
                <a:spcPct val="100000"/>
              </a:lnSpc>
              <a:spcBef>
                <a:spcPts val="0"/>
              </a:spcBef>
              <a:spcAft>
                <a:spcPts val="0"/>
              </a:spcAft>
              <a:buClrTx/>
              <a:buSzTx/>
              <a:buFontTx/>
              <a:buNone/>
              <a:tabLst/>
              <a:defRPr/>
            </a:pPr>
            <a:endParaRPr lang="sv-SE" dirty="0"/>
          </a:p>
          <a:p>
            <a:pPr marL="0" marR="0" lvl="0" indent="0" algn="l" defTabSz="914400" rtl="0" eaLnBrk="1" fontAlgn="auto" latinLnBrk="0" hangingPunct="1">
              <a:lnSpc>
                <a:spcPct val="100000"/>
              </a:lnSpc>
              <a:spcBef>
                <a:spcPts val="0"/>
              </a:spcBef>
              <a:spcAft>
                <a:spcPts val="0"/>
              </a:spcAft>
              <a:buClrTx/>
              <a:buSzTx/>
              <a:buFontTx/>
              <a:buNone/>
              <a:tabLst/>
              <a:defRPr/>
            </a:pPr>
            <a:r>
              <a:rPr lang="sv-SE" dirty="0"/>
              <a:t>-</a:t>
            </a:r>
            <a:r>
              <a:rPr lang="sv-SE" baseline="0" dirty="0"/>
              <a:t> </a:t>
            </a:r>
            <a:r>
              <a:rPr lang="sv-SE" dirty="0"/>
              <a:t>Hur kan ett regelverk utformas som är ändamålsenligt för staten som helhet och för de enskilda myndigheterna?</a:t>
            </a:r>
            <a:endParaRPr lang="sv-SE" baseline="0" dirty="0"/>
          </a:p>
          <a:p>
            <a:r>
              <a:rPr lang="sv-SE" baseline="0" dirty="0"/>
              <a:t>- </a:t>
            </a:r>
            <a:r>
              <a:rPr lang="sv-SE" b="0" baseline="0" dirty="0"/>
              <a:t>Angreppssätt: </a:t>
            </a:r>
            <a:r>
              <a:rPr lang="sv-SE" baseline="0" dirty="0"/>
              <a:t>Vad gäller angreppssätt så har vi inledningsvis delat upp arbetet </a:t>
            </a:r>
            <a:r>
              <a:rPr lang="sv-SE" dirty="0"/>
              <a:t>i ett antal områden kopplade till nuvarande styrning och reglering av avgifter. </a:t>
            </a:r>
          </a:p>
          <a:p>
            <a:pPr marL="0" indent="0">
              <a:buNone/>
            </a:pPr>
            <a:endParaRPr lang="sv-SE" dirty="0"/>
          </a:p>
          <a:p>
            <a:pPr marL="0" indent="0">
              <a:buNone/>
            </a:pPr>
            <a:r>
              <a:rPr lang="sv-SE" dirty="0"/>
              <a:t>Parallellt</a:t>
            </a:r>
            <a:r>
              <a:rPr lang="sv-SE" baseline="0" dirty="0"/>
              <a:t> med författningsförslagen ser vi</a:t>
            </a:r>
            <a:r>
              <a:rPr lang="sv-SE" dirty="0"/>
              <a:t> också över </a:t>
            </a:r>
            <a:r>
              <a:rPr lang="sv-SE" dirty="0" err="1"/>
              <a:t>ESV:s</a:t>
            </a:r>
            <a:r>
              <a:rPr lang="sv-SE" dirty="0"/>
              <a:t> föreskrifter och allmänna råd till avgiftsförordningen.</a:t>
            </a:r>
          </a:p>
          <a:p>
            <a:endParaRPr lang="sv-SE" baseline="0" dirty="0"/>
          </a:p>
        </p:txBody>
      </p:sp>
      <p:sp>
        <p:nvSpPr>
          <p:cNvPr id="4" name="Platshållare för bildnummer 3"/>
          <p:cNvSpPr>
            <a:spLocks noGrp="1"/>
          </p:cNvSpPr>
          <p:nvPr>
            <p:ph type="sldNum" sz="quarter" idx="10"/>
          </p:nvPr>
        </p:nvSpPr>
        <p:spPr/>
        <p:txBody>
          <a:bodyPr/>
          <a:lstStyle/>
          <a:p>
            <a:fld id="{86E8299C-492A-470B-9874-311CF5F99D48}" type="slidenum">
              <a:rPr lang="sv-SE" smtClean="0"/>
              <a:t>3</a:t>
            </a:fld>
            <a:endParaRPr lang="sv-SE"/>
          </a:p>
        </p:txBody>
      </p:sp>
    </p:spTree>
    <p:extLst>
      <p:ext uri="{BB962C8B-B14F-4D97-AF65-F5344CB8AC3E}">
        <p14:creationId xmlns:p14="http://schemas.microsoft.com/office/powerpoint/2010/main" val="3126245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kern="1200" dirty="0">
                <a:solidFill>
                  <a:schemeClr val="tx1"/>
                </a:solidFill>
                <a:effectLst/>
                <a:latin typeface="+mn-lt"/>
                <a:ea typeface="+mn-ea"/>
                <a:cs typeface="+mn-cs"/>
              </a:rPr>
              <a:t>Enligt dialog med Finansdepartementet ska hela avgiftsförordningen ses över.</a:t>
            </a:r>
          </a:p>
          <a:p>
            <a:pPr marL="0" marR="0" lvl="0" indent="0" algn="l" defTabSz="914400" rtl="0" eaLnBrk="1" fontAlgn="auto" latinLnBrk="0" hangingPunct="1">
              <a:lnSpc>
                <a:spcPct val="100000"/>
              </a:lnSpc>
              <a:spcBef>
                <a:spcPts val="0"/>
              </a:spcBef>
              <a:spcAft>
                <a:spcPts val="0"/>
              </a:spcAft>
              <a:buClrTx/>
              <a:buSzTx/>
              <a:buFontTx/>
              <a:buNone/>
              <a:tabLst/>
              <a:defRPr/>
            </a:pPr>
            <a:r>
              <a:rPr lang="sv-SE" sz="1200" kern="1200" dirty="0">
                <a:solidFill>
                  <a:schemeClr val="tx1"/>
                </a:solidFill>
                <a:effectLst/>
                <a:latin typeface="+mn-lt"/>
                <a:ea typeface="+mn-ea"/>
                <a:cs typeface="+mn-cs"/>
              </a:rPr>
              <a:t>Projektgruppen har inledningsvis identifierat olika delområden, huvudsakligen med utgångspunkt i nuvarande förordning, </a:t>
            </a:r>
          </a:p>
          <a:p>
            <a:pPr marL="0" marR="0" lvl="0" indent="0" algn="l" defTabSz="914400" rtl="0" eaLnBrk="1" fontAlgn="auto" latinLnBrk="0" hangingPunct="1">
              <a:lnSpc>
                <a:spcPct val="100000"/>
              </a:lnSpc>
              <a:spcBef>
                <a:spcPts val="0"/>
              </a:spcBef>
              <a:spcAft>
                <a:spcPts val="0"/>
              </a:spcAft>
              <a:buClrTx/>
              <a:buSzTx/>
              <a:buFontTx/>
              <a:buNone/>
              <a:tabLst/>
              <a:defRPr/>
            </a:pPr>
            <a:r>
              <a:rPr lang="sv-SE" sz="1200" kern="1200" dirty="0">
                <a:solidFill>
                  <a:schemeClr val="tx1"/>
                </a:solidFill>
                <a:effectLst/>
                <a:latin typeface="+mn-lt"/>
                <a:ea typeface="+mn-ea"/>
                <a:cs typeface="+mn-cs"/>
              </a:rPr>
              <a:t>som projektgruppen bedömer kommer att kräva ett mer omfattande utredningsarbete inom ramen för uppdraget. </a:t>
            </a:r>
            <a:endParaRPr lang="sv-SE"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sv-SE"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sv-SE" sz="1200" kern="1200" dirty="0">
                <a:solidFill>
                  <a:schemeClr val="tx1"/>
                </a:solidFill>
                <a:effectLst/>
                <a:latin typeface="+mn-lt"/>
                <a:ea typeface="+mn-ea"/>
                <a:cs typeface="+mn-cs"/>
              </a:rPr>
              <a:t>Notera att detta endast är en initial bedömning och delområdena kan komma att ändras eller utökas under uppdragets gång.</a:t>
            </a:r>
          </a:p>
          <a:p>
            <a:pPr marL="0" marR="0" lvl="0" indent="0" algn="l" defTabSz="914400" rtl="0" eaLnBrk="1" fontAlgn="auto" latinLnBrk="0" hangingPunct="1">
              <a:lnSpc>
                <a:spcPct val="100000"/>
              </a:lnSpc>
              <a:spcBef>
                <a:spcPts val="0"/>
              </a:spcBef>
              <a:spcAft>
                <a:spcPts val="0"/>
              </a:spcAft>
              <a:buClrTx/>
              <a:buSzTx/>
              <a:buFontTx/>
              <a:buNone/>
              <a:tabLst/>
              <a:defRPr/>
            </a:pPr>
            <a:r>
              <a:rPr lang="sv-SE" sz="1200" kern="1200" dirty="0">
                <a:solidFill>
                  <a:schemeClr val="tx1"/>
                </a:solidFill>
                <a:effectLst/>
                <a:latin typeface="+mn-lt"/>
                <a:ea typeface="+mn-ea"/>
                <a:cs typeface="+mn-cs"/>
              </a:rPr>
              <a:t>Det initiala arbetet består i att göra en probleminventering inom respektive område för att förstå omfattning. </a:t>
            </a:r>
          </a:p>
        </p:txBody>
      </p:sp>
      <p:sp>
        <p:nvSpPr>
          <p:cNvPr id="4" name="Platshållare för bildnummer 3"/>
          <p:cNvSpPr>
            <a:spLocks noGrp="1"/>
          </p:cNvSpPr>
          <p:nvPr>
            <p:ph type="sldNum" sz="quarter" idx="10"/>
          </p:nvPr>
        </p:nvSpPr>
        <p:spPr/>
        <p:txBody>
          <a:bodyPr/>
          <a:lstStyle/>
          <a:p>
            <a:fld id="{86E8299C-492A-470B-9874-311CF5F99D48}" type="slidenum">
              <a:rPr lang="sv-SE" smtClean="0"/>
              <a:t>4</a:t>
            </a:fld>
            <a:endParaRPr lang="sv-SE"/>
          </a:p>
        </p:txBody>
      </p:sp>
    </p:spTree>
    <p:extLst>
      <p:ext uri="{BB962C8B-B14F-4D97-AF65-F5344CB8AC3E}">
        <p14:creationId xmlns:p14="http://schemas.microsoft.com/office/powerpoint/2010/main" val="37355556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De frågeställningar vi vill lyfta till er idag gäller framförallt det generella avgiftsbemyndigandet i 4§</a:t>
            </a:r>
          </a:p>
          <a:p>
            <a:r>
              <a:rPr lang="sv-SE" dirty="0"/>
              <a:t>och rätten att disponera avgiftsinkomster som framgår av 25§ samt 25 a§ och 25b.</a:t>
            </a:r>
          </a:p>
          <a:p>
            <a:endParaRPr lang="sv-SE" dirty="0"/>
          </a:p>
          <a:p>
            <a:r>
              <a:rPr lang="sv-SE" dirty="0"/>
              <a:t>Vi föreställer oss att vi kan få inspel nu idag vid det här tillfället i den mån vi hinner</a:t>
            </a:r>
          </a:p>
          <a:p>
            <a:r>
              <a:rPr lang="sv-SE" dirty="0"/>
              <a:t>Men att vi gärna också tar emot vidare inspel längre fram i någon form.</a:t>
            </a:r>
          </a:p>
        </p:txBody>
      </p:sp>
      <p:sp>
        <p:nvSpPr>
          <p:cNvPr id="4" name="Platshållare för bildnummer 3"/>
          <p:cNvSpPr>
            <a:spLocks noGrp="1"/>
          </p:cNvSpPr>
          <p:nvPr>
            <p:ph type="sldNum" sz="quarter" idx="10"/>
          </p:nvPr>
        </p:nvSpPr>
        <p:spPr/>
        <p:txBody>
          <a:bodyPr/>
          <a:lstStyle/>
          <a:p>
            <a:fld id="{86E8299C-492A-470B-9874-311CF5F99D48}" type="slidenum">
              <a:rPr lang="sv-SE" smtClean="0"/>
              <a:t>5</a:t>
            </a:fld>
            <a:endParaRPr lang="sv-SE"/>
          </a:p>
        </p:txBody>
      </p:sp>
    </p:spTree>
    <p:extLst>
      <p:ext uri="{BB962C8B-B14F-4D97-AF65-F5344CB8AC3E}">
        <p14:creationId xmlns:p14="http://schemas.microsoft.com/office/powerpoint/2010/main" val="17455990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86E8299C-492A-470B-9874-311CF5F99D48}" type="slidenum">
              <a:rPr lang="sv-SE" smtClean="0"/>
              <a:t>6</a:t>
            </a:fld>
            <a:endParaRPr lang="sv-SE"/>
          </a:p>
        </p:txBody>
      </p:sp>
    </p:spTree>
    <p:extLst>
      <p:ext uri="{BB962C8B-B14F-4D97-AF65-F5344CB8AC3E}">
        <p14:creationId xmlns:p14="http://schemas.microsoft.com/office/powerpoint/2010/main" val="36572740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sz="1200" b="0" i="0" kern="1200" dirty="0">
                <a:solidFill>
                  <a:schemeClr val="tx1"/>
                </a:solidFill>
                <a:effectLst/>
                <a:latin typeface="+mn-lt"/>
                <a:ea typeface="+mn-ea"/>
                <a:cs typeface="+mn-cs"/>
              </a:rPr>
              <a:t>I 4 § avgiftsförordningen finns ett antal varor och tjänster uppräknade som de flesta myndigheter under regeringen har rätt att tillfälligt eller i mindre omfattning tillhandahålla mot avgift.</a:t>
            </a:r>
          </a:p>
          <a:p>
            <a:endParaRPr lang="sv-SE" sz="1200" b="0" i="0" kern="1200" dirty="0">
              <a:solidFill>
                <a:schemeClr val="tx1"/>
              </a:solidFill>
              <a:effectLst/>
              <a:latin typeface="+mn-lt"/>
              <a:ea typeface="+mn-ea"/>
              <a:cs typeface="+mn-cs"/>
            </a:endParaRPr>
          </a:p>
          <a:p>
            <a:r>
              <a:rPr lang="sv-SE" sz="1200" b="0" i="0" kern="1200" dirty="0">
                <a:solidFill>
                  <a:schemeClr val="tx1"/>
                </a:solidFill>
                <a:effectLst/>
                <a:latin typeface="+mn-lt"/>
                <a:ea typeface="+mn-ea"/>
                <a:cs typeface="+mn-cs"/>
              </a:rPr>
              <a:t>Det handlar till största delen om sådant som kan ses som biprodukter till myndighetens ordinarie verksamhet. </a:t>
            </a:r>
          </a:p>
          <a:p>
            <a:endParaRPr lang="sv-SE" sz="1200" b="0" i="0" kern="1200" dirty="0">
              <a:solidFill>
                <a:schemeClr val="tx1"/>
              </a:solidFill>
              <a:effectLst/>
              <a:latin typeface="+mn-lt"/>
              <a:ea typeface="+mn-ea"/>
              <a:cs typeface="+mn-cs"/>
            </a:endParaRPr>
          </a:p>
          <a:p>
            <a:r>
              <a:rPr lang="sv-SE" sz="1200" b="0" i="0" kern="1200" baseline="0" dirty="0">
                <a:solidFill>
                  <a:schemeClr val="tx1"/>
                </a:solidFill>
                <a:effectLst/>
                <a:latin typeface="+mn-lt"/>
                <a:ea typeface="+mn-ea"/>
                <a:cs typeface="+mn-cs"/>
              </a:rPr>
              <a:t>Ett av problemen med det generella bemyndigandet i 4 § avgiftsförordningen är att de punkter som bemyndigandet i dag tillåter avgiftsuttag för inte har omprövats på länge och i vissa fall är föråldrade.</a:t>
            </a:r>
          </a:p>
          <a:p>
            <a:endParaRPr lang="sv-SE" sz="1200" b="0" i="0" kern="1200" baseline="0" dirty="0">
              <a:solidFill>
                <a:schemeClr val="tx1"/>
              </a:solidFill>
              <a:effectLst/>
              <a:latin typeface="+mn-lt"/>
              <a:ea typeface="+mn-ea"/>
              <a:cs typeface="+mn-cs"/>
            </a:endParaRPr>
          </a:p>
          <a:p>
            <a:r>
              <a:rPr lang="sv-SE" sz="1200" b="0" i="0" kern="1200" baseline="0" dirty="0">
                <a:solidFill>
                  <a:schemeClr val="tx1"/>
                </a:solidFill>
                <a:effectLst/>
                <a:latin typeface="+mn-lt"/>
                <a:ea typeface="+mn-ea"/>
                <a:cs typeface="+mn-cs"/>
              </a:rPr>
              <a:t>Regeringen har i stort sett inte uppdaterat punkterna sedan införandet av avgiftsförordningen 1992.</a:t>
            </a:r>
          </a:p>
          <a:p>
            <a:r>
              <a:rPr lang="sv-SE" sz="1200" b="0" i="0" kern="1200" baseline="0" dirty="0">
                <a:solidFill>
                  <a:schemeClr val="tx1"/>
                </a:solidFill>
                <a:effectLst/>
                <a:latin typeface="+mn-lt"/>
                <a:ea typeface="+mn-ea"/>
                <a:cs typeface="+mn-cs"/>
              </a:rPr>
              <a:t>Förutom att vissa av punkterna riskerar att vara inaktuella så är det mycket möjligt att det finns behov av andra punkter eller att det finns lämpligare sätt att reglera avgiftsuttag som ska gälla för samtliga myndigheter. </a:t>
            </a:r>
            <a:endParaRPr lang="sv-SE" baseline="0" dirty="0"/>
          </a:p>
        </p:txBody>
      </p:sp>
      <p:sp>
        <p:nvSpPr>
          <p:cNvPr id="4" name="Platshållare för bildnummer 3"/>
          <p:cNvSpPr>
            <a:spLocks noGrp="1"/>
          </p:cNvSpPr>
          <p:nvPr>
            <p:ph type="sldNum" sz="quarter" idx="10"/>
          </p:nvPr>
        </p:nvSpPr>
        <p:spPr/>
        <p:txBody>
          <a:bodyPr/>
          <a:lstStyle/>
          <a:p>
            <a:fld id="{86E8299C-492A-470B-9874-311CF5F99D48}" type="slidenum">
              <a:rPr lang="sv-SE" smtClean="0"/>
              <a:t>7</a:t>
            </a:fld>
            <a:endParaRPr lang="sv-SE"/>
          </a:p>
        </p:txBody>
      </p:sp>
    </p:spTree>
    <p:extLst>
      <p:ext uri="{BB962C8B-B14F-4D97-AF65-F5344CB8AC3E}">
        <p14:creationId xmlns:p14="http://schemas.microsoft.com/office/powerpoint/2010/main" val="38168072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baseline="0" dirty="0"/>
              <a:t>Vi i projektgruppen har sett att det finns flera frågeställningar som vi behöver lösa inom ramen för det här uppdraget. </a:t>
            </a:r>
          </a:p>
          <a:p>
            <a:endParaRPr lang="sv-SE" baseline="0" dirty="0"/>
          </a:p>
          <a:p>
            <a:r>
              <a:rPr lang="sv-SE" baseline="0" dirty="0"/>
              <a:t>Det handlar om …</a:t>
            </a:r>
          </a:p>
          <a:p>
            <a:pPr>
              <a:spcBef>
                <a:spcPts val="1200"/>
              </a:spcBef>
            </a:pPr>
            <a:r>
              <a:rPr lang="sv-SE" b="1" dirty="0"/>
              <a:t>Omfattning:</a:t>
            </a:r>
            <a:r>
              <a:rPr lang="sv-SE" dirty="0"/>
              <a:t> Vad bör inkluderas i det generella bemyndigandet?</a:t>
            </a:r>
          </a:p>
          <a:p>
            <a:pPr>
              <a:spcBef>
                <a:spcPts val="1200"/>
              </a:spcBef>
            </a:pPr>
            <a:r>
              <a:rPr lang="sv-SE" b="1" dirty="0"/>
              <a:t>Avgiftsgrunder:</a:t>
            </a:r>
            <a:r>
              <a:rPr lang="sv-SE" dirty="0"/>
              <a:t> Ska de tio punkterna som anger vad myndigheter får ta ut avgifter för: ändras? tas bort? utökas?</a:t>
            </a:r>
          </a:p>
          <a:p>
            <a:pPr>
              <a:spcBef>
                <a:spcPts val="1200"/>
              </a:spcBef>
            </a:pPr>
            <a:r>
              <a:rPr lang="sv-SE" b="1" dirty="0"/>
              <a:t>Gräns för mindre omfattning:</a:t>
            </a:r>
            <a:r>
              <a:rPr lang="sv-SE" dirty="0"/>
              <a:t> Är 5 % en rimlig nivå? (Kan möjliggöra omfattande verksamhet hos stora myndigheter)</a:t>
            </a:r>
          </a:p>
          <a:p>
            <a:pPr>
              <a:spcBef>
                <a:spcPts val="1200"/>
              </a:spcBef>
            </a:pPr>
            <a:r>
              <a:rPr lang="sv-SE" b="1" dirty="0"/>
              <a:t>Inomstatliga mellanhavanden:</a:t>
            </a:r>
            <a:r>
              <a:rPr lang="sv-SE" dirty="0"/>
              <a:t> Bör exempelvis resurssamordning hanteras separat från övriga avgiftsuttag? (I en egen paragraf med särskilda regler?)</a:t>
            </a:r>
          </a:p>
        </p:txBody>
      </p:sp>
      <p:sp>
        <p:nvSpPr>
          <p:cNvPr id="4" name="Platshållare för bildnummer 3"/>
          <p:cNvSpPr>
            <a:spLocks noGrp="1"/>
          </p:cNvSpPr>
          <p:nvPr>
            <p:ph type="sldNum" sz="quarter" idx="10"/>
          </p:nvPr>
        </p:nvSpPr>
        <p:spPr/>
        <p:txBody>
          <a:bodyPr/>
          <a:lstStyle/>
          <a:p>
            <a:fld id="{86E8299C-492A-470B-9874-311CF5F99D48}" type="slidenum">
              <a:rPr lang="sv-SE" smtClean="0"/>
              <a:t>8</a:t>
            </a:fld>
            <a:endParaRPr lang="sv-SE"/>
          </a:p>
        </p:txBody>
      </p:sp>
    </p:spTree>
    <p:extLst>
      <p:ext uri="{BB962C8B-B14F-4D97-AF65-F5344CB8AC3E}">
        <p14:creationId xmlns:p14="http://schemas.microsoft.com/office/powerpoint/2010/main" val="244251464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Och</a:t>
            </a:r>
            <a:r>
              <a:rPr lang="sv-SE" baseline="0" dirty="0"/>
              <a:t> det är därför vi ställer de frågor som vi gör till er!</a:t>
            </a:r>
          </a:p>
          <a:p>
            <a:r>
              <a:rPr lang="sv-SE" dirty="0"/>
              <a:t>💡 Vi uppmuntrar er att tänka stort!</a:t>
            </a:r>
          </a:p>
          <a:p>
            <a:r>
              <a:rPr lang="sv-SE" dirty="0"/>
              <a:t>Hur kan vi utforma ett regelverk som ger mest nytta för staten, förenklar för myndigheterna och är långsiktigt hållbart?</a:t>
            </a:r>
          </a:p>
          <a:p>
            <a:r>
              <a:rPr lang="sv-SE" dirty="0"/>
              <a:t>Givet</a:t>
            </a:r>
            <a:r>
              <a:rPr lang="sv-SE" baseline="0" dirty="0"/>
              <a:t> det vi har berättat nu och de frågor som ni har framför er här, vad tänker ni? Hur ser ni att en ändamålsenlig reglering skulle kunna se ut?</a:t>
            </a:r>
          </a:p>
        </p:txBody>
      </p:sp>
      <p:sp>
        <p:nvSpPr>
          <p:cNvPr id="4" name="Platshållare för bildnummer 3"/>
          <p:cNvSpPr>
            <a:spLocks noGrp="1"/>
          </p:cNvSpPr>
          <p:nvPr>
            <p:ph type="sldNum" sz="quarter" idx="10"/>
          </p:nvPr>
        </p:nvSpPr>
        <p:spPr/>
        <p:txBody>
          <a:bodyPr/>
          <a:lstStyle/>
          <a:p>
            <a:fld id="{86E8299C-492A-470B-9874-311CF5F99D48}" type="slidenum">
              <a:rPr lang="sv-SE" smtClean="0"/>
              <a:t>9</a:t>
            </a:fld>
            <a:endParaRPr lang="sv-SE"/>
          </a:p>
        </p:txBody>
      </p:sp>
    </p:spTree>
    <p:extLst>
      <p:ext uri="{BB962C8B-B14F-4D97-AF65-F5344CB8AC3E}">
        <p14:creationId xmlns:p14="http://schemas.microsoft.com/office/powerpoint/2010/main" val="277873138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Rubrikbild">
    <p:bg>
      <p:bgPr>
        <a:solidFill>
          <a:schemeClr val="accent1"/>
        </a:solidFill>
        <a:effectLst/>
      </p:bgPr>
    </p:bg>
    <p:spTree>
      <p:nvGrpSpPr>
        <p:cNvPr id="1" name=""/>
        <p:cNvGrpSpPr/>
        <p:nvPr/>
      </p:nvGrpSpPr>
      <p:grpSpPr>
        <a:xfrm>
          <a:off x="0" y="0"/>
          <a:ext cx="0" cy="0"/>
          <a:chOff x="0" y="0"/>
          <a:chExt cx="0" cy="0"/>
        </a:xfrm>
      </p:grpSpPr>
      <p:sp>
        <p:nvSpPr>
          <p:cNvPr id="15" name="textruta 14"/>
          <p:cNvSpPr txBox="1"/>
          <p:nvPr/>
        </p:nvSpPr>
        <p:spPr>
          <a:xfrm>
            <a:off x="1367475" y="4221088"/>
            <a:ext cx="184731" cy="369332"/>
          </a:xfrm>
          <a:prstGeom prst="rect">
            <a:avLst/>
          </a:prstGeom>
          <a:noFill/>
        </p:spPr>
        <p:txBody>
          <a:bodyPr wrap="none" rtlCol="0">
            <a:spAutoFit/>
          </a:bodyPr>
          <a:lstStyle/>
          <a:p>
            <a:endParaRPr lang="sv-SE" sz="1800" dirty="0"/>
          </a:p>
        </p:txBody>
      </p:sp>
      <p:sp>
        <p:nvSpPr>
          <p:cNvPr id="9" name="Platshållare för text 7"/>
          <p:cNvSpPr>
            <a:spLocks noGrp="1"/>
          </p:cNvSpPr>
          <p:nvPr>
            <p:ph type="body" sz="quarter" idx="12" hasCustomPrompt="1"/>
          </p:nvPr>
        </p:nvSpPr>
        <p:spPr>
          <a:xfrm>
            <a:off x="1490936" y="3861049"/>
            <a:ext cx="5733189" cy="1368425"/>
          </a:xfrm>
        </p:spPr>
        <p:txBody>
          <a:bodyPr/>
          <a:lstStyle>
            <a:lvl1pPr marL="0" indent="0">
              <a:buNone/>
              <a:defRPr b="1">
                <a:solidFill>
                  <a:schemeClr val="bg1"/>
                </a:solidFill>
              </a:defRPr>
            </a:lvl1pPr>
            <a:lvl2pPr>
              <a:defRPr b="1"/>
            </a:lvl2pPr>
            <a:lvl3pPr>
              <a:defRPr b="1"/>
            </a:lvl3pPr>
            <a:lvl4pPr>
              <a:defRPr b="1"/>
            </a:lvl4pPr>
            <a:lvl5pPr>
              <a:defRPr b="1"/>
            </a:lvl5pPr>
          </a:lstStyle>
          <a:p>
            <a:pPr lvl="0"/>
            <a:r>
              <a:rPr lang="sv-SE" dirty="0"/>
              <a:t>Namn</a:t>
            </a:r>
          </a:p>
          <a:p>
            <a:pPr lvl="0"/>
            <a:r>
              <a:rPr lang="sv-SE" dirty="0"/>
              <a:t>Titel</a:t>
            </a:r>
          </a:p>
        </p:txBody>
      </p:sp>
      <p:pic>
        <p:nvPicPr>
          <p:cNvPr id="2" name="Bildobjekt 1" descr="Ekonomistyrningsverkets logotyp"/>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617878" cy="828000"/>
          </a:xfrm>
          <a:prstGeom prst="rect">
            <a:avLst/>
          </a:prstGeom>
        </p:spPr>
      </p:pic>
      <p:sp>
        <p:nvSpPr>
          <p:cNvPr id="3" name="Rubrik 2">
            <a:extLst>
              <a:ext uri="{FF2B5EF4-FFF2-40B4-BE49-F238E27FC236}">
                <a16:creationId xmlns:a16="http://schemas.microsoft.com/office/drawing/2014/main" id="{B48E1EB8-EDF2-41DD-8A84-2F6DBFCB366F}"/>
              </a:ext>
            </a:extLst>
          </p:cNvPr>
          <p:cNvSpPr>
            <a:spLocks noGrp="1"/>
          </p:cNvSpPr>
          <p:nvPr>
            <p:ph type="title" hasCustomPrompt="1"/>
          </p:nvPr>
        </p:nvSpPr>
        <p:spPr>
          <a:xfrm>
            <a:off x="1449836" y="1654460"/>
            <a:ext cx="9601067" cy="1584324"/>
          </a:xfrm>
        </p:spPr>
        <p:txBody>
          <a:bodyPr/>
          <a:lstStyle>
            <a:lvl1pPr>
              <a:defRPr sz="4400">
                <a:solidFill>
                  <a:schemeClr val="bg1"/>
                </a:solidFill>
              </a:defRPr>
            </a:lvl1pPr>
          </a:lstStyle>
          <a:p>
            <a:r>
              <a:rPr lang="sv-SE" dirty="0"/>
              <a:t>Rubrik på föredraget</a:t>
            </a:r>
          </a:p>
        </p:txBody>
      </p:sp>
    </p:spTree>
    <p:extLst>
      <p:ext uri="{BB962C8B-B14F-4D97-AF65-F5344CB8AC3E}">
        <p14:creationId xmlns:p14="http://schemas.microsoft.com/office/powerpoint/2010/main" val="16541390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Över- och underrubrik">
    <p:spTree>
      <p:nvGrpSpPr>
        <p:cNvPr id="1" name=""/>
        <p:cNvGrpSpPr/>
        <p:nvPr/>
      </p:nvGrpSpPr>
      <p:grpSpPr>
        <a:xfrm>
          <a:off x="0" y="0"/>
          <a:ext cx="0" cy="0"/>
          <a:chOff x="0" y="0"/>
          <a:chExt cx="0" cy="0"/>
        </a:xfrm>
      </p:grpSpPr>
      <p:sp>
        <p:nvSpPr>
          <p:cNvPr id="2" name="Rubrik 1"/>
          <p:cNvSpPr>
            <a:spLocks noGrp="1"/>
          </p:cNvSpPr>
          <p:nvPr>
            <p:ph type="title"/>
          </p:nvPr>
        </p:nvSpPr>
        <p:spPr>
          <a:xfrm>
            <a:off x="1449836" y="980728"/>
            <a:ext cx="9601067" cy="1143000"/>
          </a:xfrm>
        </p:spPr>
        <p:txBody>
          <a:bodyPr/>
          <a:lstStyle>
            <a:lvl1pPr>
              <a:defRPr/>
            </a:lvl1pPr>
          </a:lstStyle>
          <a:p>
            <a:r>
              <a:rPr lang="sv-SE"/>
              <a:t>Klicka här för att ändra format</a:t>
            </a:r>
            <a:endParaRPr lang="sv-SE" dirty="0"/>
          </a:p>
        </p:txBody>
      </p:sp>
      <p:sp>
        <p:nvSpPr>
          <p:cNvPr id="3" name="Platshållare för text 2"/>
          <p:cNvSpPr>
            <a:spLocks noGrp="1"/>
          </p:cNvSpPr>
          <p:nvPr>
            <p:ph type="body" idx="1"/>
          </p:nvPr>
        </p:nvSpPr>
        <p:spPr>
          <a:xfrm>
            <a:off x="1449836" y="2132856"/>
            <a:ext cx="9601067" cy="639762"/>
          </a:xfrm>
        </p:spPr>
        <p:txBody>
          <a:bodyPr anchor="b"/>
          <a:lstStyle>
            <a:lvl1pPr marL="0" indent="0">
              <a:buNone/>
              <a:defRPr sz="24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8" name="Platshållare för sidfot 7"/>
          <p:cNvSpPr>
            <a:spLocks noGrp="1"/>
          </p:cNvSpPr>
          <p:nvPr>
            <p:ph type="ftr" sz="quarter" idx="11"/>
          </p:nvPr>
        </p:nvSpPr>
        <p:spPr/>
        <p:txBody>
          <a:bodyPr/>
          <a:lstStyle/>
          <a:p>
            <a:endParaRPr lang="sv-SE"/>
          </a:p>
        </p:txBody>
      </p:sp>
      <p:sp>
        <p:nvSpPr>
          <p:cNvPr id="9" name="Platshållare för bildnummer 8"/>
          <p:cNvSpPr>
            <a:spLocks noGrp="1"/>
          </p:cNvSpPr>
          <p:nvPr>
            <p:ph type="sldNum" sz="quarter" idx="12"/>
          </p:nvPr>
        </p:nvSpPr>
        <p:spPr/>
        <p:txBody>
          <a:bodyPr/>
          <a:lstStyle/>
          <a:p>
            <a:fld id="{2DA861D5-7821-434E-B24F-48E79055981C}" type="slidenum">
              <a:rPr lang="sv-SE" smtClean="0"/>
              <a:t>‹#›</a:t>
            </a:fld>
            <a:endParaRPr lang="sv-SE"/>
          </a:p>
        </p:txBody>
      </p:sp>
      <p:sp>
        <p:nvSpPr>
          <p:cNvPr id="7" name="Platshållare för text 6"/>
          <p:cNvSpPr>
            <a:spLocks noGrp="1"/>
          </p:cNvSpPr>
          <p:nvPr>
            <p:ph type="body" sz="quarter" idx="13"/>
          </p:nvPr>
        </p:nvSpPr>
        <p:spPr>
          <a:xfrm>
            <a:off x="1449769" y="2781301"/>
            <a:ext cx="9601200" cy="3311525"/>
          </a:xfrm>
        </p:spPr>
        <p:txBody>
          <a:bodyPr/>
          <a:lstStyle>
            <a:lvl1pPr>
              <a:defRPr>
                <a:solidFill>
                  <a:schemeClr val="tx1"/>
                </a:solidFill>
              </a:defRPr>
            </a:lvl1pPr>
            <a:lvl2pPr>
              <a:defRPr>
                <a:solidFill>
                  <a:schemeClr val="tx1"/>
                </a:solidFill>
              </a:defRPr>
            </a:lvl2pPr>
            <a:lvl3pPr>
              <a:defRPr>
                <a:solidFill>
                  <a:schemeClr val="tx1"/>
                </a:solidFill>
              </a:defRPr>
            </a:lvl3pPr>
          </a:lstStyle>
          <a:p>
            <a:pPr lvl="0"/>
            <a:r>
              <a:rPr lang="sv-SE"/>
              <a:t>Redigera format för bakgrundstext</a:t>
            </a:r>
          </a:p>
          <a:p>
            <a:pPr lvl="1"/>
            <a:r>
              <a:rPr lang="sv-SE"/>
              <a:t>Nivå två</a:t>
            </a:r>
          </a:p>
          <a:p>
            <a:pPr lvl="2"/>
            <a:r>
              <a:rPr lang="sv-SE"/>
              <a:t>Nivå tre</a:t>
            </a:r>
          </a:p>
        </p:txBody>
      </p:sp>
    </p:spTree>
    <p:extLst>
      <p:ext uri="{BB962C8B-B14F-4D97-AF65-F5344CB8AC3E}">
        <p14:creationId xmlns:p14="http://schemas.microsoft.com/office/powerpoint/2010/main" val="15932676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våradig över- och underrubrik">
    <p:spTree>
      <p:nvGrpSpPr>
        <p:cNvPr id="1" name=""/>
        <p:cNvGrpSpPr/>
        <p:nvPr/>
      </p:nvGrpSpPr>
      <p:grpSpPr>
        <a:xfrm>
          <a:off x="0" y="0"/>
          <a:ext cx="0" cy="0"/>
          <a:chOff x="0" y="0"/>
          <a:chExt cx="0" cy="0"/>
        </a:xfrm>
      </p:grpSpPr>
      <p:sp>
        <p:nvSpPr>
          <p:cNvPr id="2" name="Rubrik 1"/>
          <p:cNvSpPr>
            <a:spLocks noGrp="1"/>
          </p:cNvSpPr>
          <p:nvPr>
            <p:ph type="title"/>
          </p:nvPr>
        </p:nvSpPr>
        <p:spPr>
          <a:xfrm>
            <a:off x="1455282" y="908720"/>
            <a:ext cx="9601067" cy="1872208"/>
          </a:xfrm>
        </p:spPr>
        <p:txBody>
          <a:bodyPr/>
          <a:lstStyle>
            <a:lvl1pPr>
              <a:defRPr/>
            </a:lvl1pPr>
          </a:lstStyle>
          <a:p>
            <a:r>
              <a:rPr lang="sv-SE"/>
              <a:t>Klicka här för att ändra format</a:t>
            </a:r>
            <a:endParaRPr lang="sv-SE" dirty="0"/>
          </a:p>
        </p:txBody>
      </p:sp>
      <p:sp>
        <p:nvSpPr>
          <p:cNvPr id="3" name="Platshållare för text 2"/>
          <p:cNvSpPr>
            <a:spLocks noGrp="1"/>
          </p:cNvSpPr>
          <p:nvPr>
            <p:ph type="body" idx="1"/>
          </p:nvPr>
        </p:nvSpPr>
        <p:spPr>
          <a:xfrm>
            <a:off x="1455282" y="2789238"/>
            <a:ext cx="9601067" cy="639762"/>
          </a:xfrm>
        </p:spPr>
        <p:txBody>
          <a:bodyPr anchor="b"/>
          <a:lstStyle>
            <a:lvl1pPr marL="0" indent="0">
              <a:buNone/>
              <a:defRPr sz="24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8" name="Platshållare för sidfot 7"/>
          <p:cNvSpPr>
            <a:spLocks noGrp="1"/>
          </p:cNvSpPr>
          <p:nvPr>
            <p:ph type="ftr" sz="quarter" idx="11"/>
          </p:nvPr>
        </p:nvSpPr>
        <p:spPr/>
        <p:txBody>
          <a:bodyPr/>
          <a:lstStyle/>
          <a:p>
            <a:endParaRPr lang="sv-SE"/>
          </a:p>
        </p:txBody>
      </p:sp>
      <p:sp>
        <p:nvSpPr>
          <p:cNvPr id="9" name="Platshållare för bildnummer 8"/>
          <p:cNvSpPr>
            <a:spLocks noGrp="1"/>
          </p:cNvSpPr>
          <p:nvPr>
            <p:ph type="sldNum" sz="quarter" idx="12"/>
          </p:nvPr>
        </p:nvSpPr>
        <p:spPr/>
        <p:txBody>
          <a:bodyPr/>
          <a:lstStyle/>
          <a:p>
            <a:fld id="{2DA861D5-7821-434E-B24F-48E79055981C}" type="slidenum">
              <a:rPr lang="sv-SE" smtClean="0"/>
              <a:t>‹#›</a:t>
            </a:fld>
            <a:endParaRPr lang="sv-SE"/>
          </a:p>
        </p:txBody>
      </p:sp>
      <p:sp>
        <p:nvSpPr>
          <p:cNvPr id="7" name="Platshållare för text 6"/>
          <p:cNvSpPr>
            <a:spLocks noGrp="1"/>
          </p:cNvSpPr>
          <p:nvPr>
            <p:ph type="body" sz="quarter" idx="13"/>
          </p:nvPr>
        </p:nvSpPr>
        <p:spPr>
          <a:xfrm>
            <a:off x="1455215" y="3429001"/>
            <a:ext cx="9601200" cy="2663825"/>
          </a:xfrm>
        </p:spPr>
        <p:txBody>
          <a:bodyPr/>
          <a:lstStyle>
            <a:lvl1pPr>
              <a:defRPr>
                <a:solidFill>
                  <a:schemeClr val="tx1"/>
                </a:solidFill>
              </a:defRPr>
            </a:lvl1pPr>
            <a:lvl2pPr>
              <a:defRPr>
                <a:solidFill>
                  <a:schemeClr val="tx1"/>
                </a:solidFill>
              </a:defRPr>
            </a:lvl2pPr>
            <a:lvl3pPr>
              <a:defRPr>
                <a:solidFill>
                  <a:schemeClr val="tx1"/>
                </a:solidFill>
              </a:defRPr>
            </a:lvl3pPr>
          </a:lstStyle>
          <a:p>
            <a:pPr lvl="0"/>
            <a:r>
              <a:rPr lang="sv-SE"/>
              <a:t>Redigera format för bakgrundstext</a:t>
            </a:r>
          </a:p>
          <a:p>
            <a:pPr lvl="1"/>
            <a:r>
              <a:rPr lang="sv-SE"/>
              <a:t>Nivå två</a:t>
            </a:r>
          </a:p>
          <a:p>
            <a:pPr lvl="2"/>
            <a:r>
              <a:rPr lang="sv-SE"/>
              <a:t>Nivå tre</a:t>
            </a:r>
          </a:p>
        </p:txBody>
      </p:sp>
    </p:spTree>
    <p:extLst>
      <p:ext uri="{BB962C8B-B14F-4D97-AF65-F5344CB8AC3E}">
        <p14:creationId xmlns:p14="http://schemas.microsoft.com/office/powerpoint/2010/main" val="42255765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a:xfrm>
            <a:off x="1458300" y="980728"/>
            <a:ext cx="9601067" cy="1070992"/>
          </a:xfrm>
        </p:spPr>
        <p:txBody>
          <a:bodyPr/>
          <a:lstStyle/>
          <a:p>
            <a:r>
              <a:rPr lang="sv-SE"/>
              <a:t>Klicka här för att ändra format</a:t>
            </a:r>
            <a:endParaRPr lang="sv-SE" dirty="0"/>
          </a:p>
        </p:txBody>
      </p:sp>
      <p:sp>
        <p:nvSpPr>
          <p:cNvPr id="3" name="Platshållare för innehåll 2"/>
          <p:cNvSpPr>
            <a:spLocks noGrp="1"/>
          </p:cNvSpPr>
          <p:nvPr>
            <p:ph sz="half" idx="1"/>
          </p:nvPr>
        </p:nvSpPr>
        <p:spPr>
          <a:xfrm>
            <a:off x="1458300" y="2060848"/>
            <a:ext cx="4698933" cy="3993308"/>
          </a:xfrm>
        </p:spPr>
        <p:txBody>
          <a:bodyPr>
            <a:noAutofit/>
          </a:bodyPr>
          <a:lstStyle>
            <a:lvl1pPr>
              <a:defRPr sz="2200">
                <a:solidFill>
                  <a:schemeClr val="tx1"/>
                </a:solidFill>
              </a:defRPr>
            </a:lvl1pPr>
            <a:lvl2pPr>
              <a:defRPr sz="2200">
                <a:solidFill>
                  <a:schemeClr val="tx1"/>
                </a:solidFill>
              </a:defRPr>
            </a:lvl2pPr>
            <a:lvl3pPr>
              <a:defRPr sz="2200">
                <a:solidFill>
                  <a:schemeClr val="tx1"/>
                </a:solidFill>
              </a:defRPr>
            </a:lvl3pPr>
            <a:lvl4pPr>
              <a:defRPr sz="2200"/>
            </a:lvl4pPr>
            <a:lvl5pPr>
              <a:defRPr sz="2200"/>
            </a:lvl5pPr>
            <a:lvl6pPr>
              <a:defRPr sz="1800"/>
            </a:lvl6pPr>
            <a:lvl7pPr>
              <a:defRPr sz="1800"/>
            </a:lvl7pPr>
            <a:lvl8pPr>
              <a:defRPr sz="1800"/>
            </a:lvl8pPr>
            <a:lvl9pPr>
              <a:defRPr sz="1800"/>
            </a:lvl9pPr>
          </a:lstStyle>
          <a:p>
            <a:pPr lvl="0"/>
            <a:r>
              <a:rPr lang="sv-SE"/>
              <a:t>Redigera format för bakgrundstext</a:t>
            </a:r>
          </a:p>
          <a:p>
            <a:pPr lvl="1"/>
            <a:r>
              <a:rPr lang="sv-SE"/>
              <a:t>Nivå två</a:t>
            </a:r>
          </a:p>
          <a:p>
            <a:pPr lvl="2"/>
            <a:r>
              <a:rPr lang="sv-SE"/>
              <a:t>Nivå tre</a:t>
            </a:r>
          </a:p>
        </p:txBody>
      </p:sp>
      <p:sp>
        <p:nvSpPr>
          <p:cNvPr id="4" name="Platshållare för innehåll 3"/>
          <p:cNvSpPr>
            <a:spLocks noGrp="1"/>
          </p:cNvSpPr>
          <p:nvPr>
            <p:ph sz="half" idx="2"/>
          </p:nvPr>
        </p:nvSpPr>
        <p:spPr>
          <a:xfrm>
            <a:off x="6360433" y="2060848"/>
            <a:ext cx="4698933" cy="3993308"/>
          </a:xfrm>
        </p:spPr>
        <p:txBody>
          <a:bodyPr>
            <a:noAutofit/>
          </a:bodyPr>
          <a:lstStyle>
            <a:lvl1pPr>
              <a:defRPr sz="2200">
                <a:solidFill>
                  <a:schemeClr val="tx1"/>
                </a:solidFill>
              </a:defRPr>
            </a:lvl1pPr>
            <a:lvl2pPr>
              <a:defRPr sz="2200">
                <a:solidFill>
                  <a:schemeClr val="tx1"/>
                </a:solidFill>
              </a:defRPr>
            </a:lvl2pPr>
            <a:lvl3pPr>
              <a:defRPr sz="2200">
                <a:solidFill>
                  <a:schemeClr val="tx1"/>
                </a:solidFill>
              </a:defRPr>
            </a:lvl3pPr>
            <a:lvl4pPr>
              <a:defRPr sz="2200"/>
            </a:lvl4pPr>
            <a:lvl5pPr>
              <a:defRPr sz="2200"/>
            </a:lvl5pPr>
            <a:lvl6pPr>
              <a:defRPr sz="1800"/>
            </a:lvl6pPr>
            <a:lvl7pPr>
              <a:defRPr sz="1800"/>
            </a:lvl7pPr>
            <a:lvl8pPr>
              <a:defRPr sz="1800"/>
            </a:lvl8pPr>
            <a:lvl9pPr>
              <a:defRPr sz="1800"/>
            </a:lvl9pPr>
          </a:lstStyle>
          <a:p>
            <a:pPr lvl="0"/>
            <a:r>
              <a:rPr lang="sv-SE"/>
              <a:t>Redigera format för bakgrundstext</a:t>
            </a:r>
          </a:p>
          <a:p>
            <a:pPr lvl="1"/>
            <a:r>
              <a:rPr lang="sv-SE"/>
              <a:t>Nivå två</a:t>
            </a:r>
          </a:p>
          <a:p>
            <a:pPr lvl="2"/>
            <a:r>
              <a:rPr lang="sv-SE"/>
              <a:t>Nivå tre</a:t>
            </a:r>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2DA861D5-7821-434E-B24F-48E79055981C}" type="slidenum">
              <a:rPr lang="sv-SE" smtClean="0"/>
              <a:t>‹#›</a:t>
            </a:fld>
            <a:endParaRPr lang="sv-SE"/>
          </a:p>
        </p:txBody>
      </p:sp>
    </p:spTree>
    <p:extLst>
      <p:ext uri="{BB962C8B-B14F-4D97-AF65-F5344CB8AC3E}">
        <p14:creationId xmlns:p14="http://schemas.microsoft.com/office/powerpoint/2010/main" val="202836183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reserve="1">
  <p:cSld name="Tvåradig rubrik två innehållsdelar">
    <p:spTree>
      <p:nvGrpSpPr>
        <p:cNvPr id="1" name=""/>
        <p:cNvGrpSpPr/>
        <p:nvPr/>
      </p:nvGrpSpPr>
      <p:grpSpPr>
        <a:xfrm>
          <a:off x="0" y="0"/>
          <a:ext cx="0" cy="0"/>
          <a:chOff x="0" y="0"/>
          <a:chExt cx="0" cy="0"/>
        </a:xfrm>
      </p:grpSpPr>
      <p:sp>
        <p:nvSpPr>
          <p:cNvPr id="2" name="Rubrik 1"/>
          <p:cNvSpPr>
            <a:spLocks noGrp="1"/>
          </p:cNvSpPr>
          <p:nvPr>
            <p:ph type="title"/>
          </p:nvPr>
        </p:nvSpPr>
        <p:spPr>
          <a:xfrm>
            <a:off x="1451453" y="908720"/>
            <a:ext cx="9601067" cy="1872208"/>
          </a:xfrm>
        </p:spPr>
        <p:txBody>
          <a:bodyPr/>
          <a:lstStyle/>
          <a:p>
            <a:r>
              <a:rPr lang="sv-SE"/>
              <a:t>Klicka här för att ändra format</a:t>
            </a:r>
            <a:endParaRPr lang="sv-SE" dirty="0"/>
          </a:p>
        </p:txBody>
      </p:sp>
      <p:sp>
        <p:nvSpPr>
          <p:cNvPr id="3" name="Platshållare för innehåll 2"/>
          <p:cNvSpPr>
            <a:spLocks noGrp="1"/>
          </p:cNvSpPr>
          <p:nvPr>
            <p:ph sz="half" idx="1"/>
          </p:nvPr>
        </p:nvSpPr>
        <p:spPr>
          <a:xfrm>
            <a:off x="1451453" y="2780929"/>
            <a:ext cx="4698933" cy="3273227"/>
          </a:xfrm>
        </p:spPr>
        <p:txBody>
          <a:bodyPr>
            <a:noAutofit/>
          </a:bodyPr>
          <a:lstStyle>
            <a:lvl1pPr>
              <a:defRPr sz="2200">
                <a:solidFill>
                  <a:schemeClr val="tx1"/>
                </a:solidFill>
              </a:defRPr>
            </a:lvl1pPr>
            <a:lvl2pPr>
              <a:defRPr sz="2200">
                <a:solidFill>
                  <a:schemeClr val="tx1"/>
                </a:solidFill>
              </a:defRPr>
            </a:lvl2pPr>
            <a:lvl3pPr>
              <a:defRPr sz="2200">
                <a:solidFill>
                  <a:schemeClr val="tx1"/>
                </a:solidFill>
              </a:defRPr>
            </a:lvl3pPr>
            <a:lvl4pPr>
              <a:defRPr sz="2200"/>
            </a:lvl4pPr>
            <a:lvl5pPr>
              <a:defRPr sz="2200"/>
            </a:lvl5pPr>
            <a:lvl6pPr>
              <a:defRPr sz="1800"/>
            </a:lvl6pPr>
            <a:lvl7pPr>
              <a:defRPr sz="1800"/>
            </a:lvl7pPr>
            <a:lvl8pPr>
              <a:defRPr sz="1800"/>
            </a:lvl8pPr>
            <a:lvl9pPr>
              <a:defRPr sz="1800"/>
            </a:lvl9pPr>
          </a:lstStyle>
          <a:p>
            <a:pPr lvl="0"/>
            <a:r>
              <a:rPr lang="sv-SE"/>
              <a:t>Redigera format för bakgrundstext</a:t>
            </a:r>
          </a:p>
          <a:p>
            <a:pPr lvl="1"/>
            <a:r>
              <a:rPr lang="sv-SE"/>
              <a:t>Nivå två</a:t>
            </a:r>
          </a:p>
          <a:p>
            <a:pPr lvl="2"/>
            <a:r>
              <a:rPr lang="sv-SE"/>
              <a:t>Nivå tre</a:t>
            </a:r>
          </a:p>
        </p:txBody>
      </p:sp>
      <p:sp>
        <p:nvSpPr>
          <p:cNvPr id="4" name="Platshållare för innehåll 3"/>
          <p:cNvSpPr>
            <a:spLocks noGrp="1"/>
          </p:cNvSpPr>
          <p:nvPr>
            <p:ph sz="half" idx="2"/>
          </p:nvPr>
        </p:nvSpPr>
        <p:spPr>
          <a:xfrm>
            <a:off x="6353586" y="2780929"/>
            <a:ext cx="4698933" cy="3273227"/>
          </a:xfrm>
        </p:spPr>
        <p:txBody>
          <a:bodyPr>
            <a:noAutofit/>
          </a:bodyPr>
          <a:lstStyle>
            <a:lvl1pPr>
              <a:defRPr sz="2200">
                <a:solidFill>
                  <a:schemeClr val="tx1"/>
                </a:solidFill>
              </a:defRPr>
            </a:lvl1pPr>
            <a:lvl2pPr>
              <a:defRPr sz="2200">
                <a:solidFill>
                  <a:schemeClr val="tx1"/>
                </a:solidFill>
              </a:defRPr>
            </a:lvl2pPr>
            <a:lvl3pPr>
              <a:defRPr sz="2200">
                <a:solidFill>
                  <a:schemeClr val="tx1"/>
                </a:solidFill>
              </a:defRPr>
            </a:lvl3pPr>
            <a:lvl4pPr>
              <a:defRPr sz="2200"/>
            </a:lvl4pPr>
            <a:lvl5pPr>
              <a:defRPr sz="2200"/>
            </a:lvl5pPr>
            <a:lvl6pPr>
              <a:defRPr sz="1800"/>
            </a:lvl6pPr>
            <a:lvl7pPr>
              <a:defRPr sz="1800"/>
            </a:lvl7pPr>
            <a:lvl8pPr>
              <a:defRPr sz="1800"/>
            </a:lvl8pPr>
            <a:lvl9pPr>
              <a:defRPr sz="1800"/>
            </a:lvl9pPr>
          </a:lstStyle>
          <a:p>
            <a:pPr lvl="0"/>
            <a:r>
              <a:rPr lang="sv-SE"/>
              <a:t>Redigera format för bakgrundstext</a:t>
            </a:r>
          </a:p>
          <a:p>
            <a:pPr lvl="1"/>
            <a:r>
              <a:rPr lang="sv-SE"/>
              <a:t>Nivå två</a:t>
            </a:r>
          </a:p>
          <a:p>
            <a:pPr lvl="2"/>
            <a:r>
              <a:rPr lang="sv-SE"/>
              <a:t>Nivå tre</a:t>
            </a:r>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2DA861D5-7821-434E-B24F-48E79055981C}" type="slidenum">
              <a:rPr lang="sv-SE" smtClean="0"/>
              <a:t>‹#›</a:t>
            </a:fld>
            <a:endParaRPr lang="sv-SE"/>
          </a:p>
        </p:txBody>
      </p:sp>
    </p:spTree>
    <p:extLst>
      <p:ext uri="{BB962C8B-B14F-4D97-AF65-F5344CB8AC3E}">
        <p14:creationId xmlns:p14="http://schemas.microsoft.com/office/powerpoint/2010/main" val="86844141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a:xfrm>
            <a:off x="1449835" y="980728"/>
            <a:ext cx="9505056" cy="1143000"/>
          </a:xfrm>
        </p:spPr>
        <p:txBody>
          <a:bodyPr/>
          <a:lstStyle>
            <a:lvl1pPr>
              <a:defRPr/>
            </a:lvl1pPr>
          </a:lstStyle>
          <a:p>
            <a:r>
              <a:rPr lang="sv-SE"/>
              <a:t>Klicka här för att ändra format</a:t>
            </a:r>
            <a:endParaRPr lang="sv-SE" dirty="0"/>
          </a:p>
        </p:txBody>
      </p:sp>
      <p:sp>
        <p:nvSpPr>
          <p:cNvPr id="3" name="Platshållare för text 2"/>
          <p:cNvSpPr>
            <a:spLocks noGrp="1"/>
          </p:cNvSpPr>
          <p:nvPr>
            <p:ph type="body" idx="1"/>
          </p:nvPr>
        </p:nvSpPr>
        <p:spPr>
          <a:xfrm>
            <a:off x="1449835" y="2132856"/>
            <a:ext cx="4618832" cy="864096"/>
          </a:xfrm>
        </p:spPr>
        <p:txBody>
          <a:bodyPr anchor="b">
            <a:noAutofit/>
          </a:bodyPr>
          <a:lstStyle>
            <a:lvl1pPr marL="0" indent="0">
              <a:buNone/>
              <a:defRPr sz="22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4" name="Platshållare för innehåll 3"/>
          <p:cNvSpPr>
            <a:spLocks noGrp="1"/>
          </p:cNvSpPr>
          <p:nvPr>
            <p:ph sz="half" idx="2"/>
          </p:nvPr>
        </p:nvSpPr>
        <p:spPr>
          <a:xfrm>
            <a:off x="1449835" y="2996952"/>
            <a:ext cx="4618832" cy="2985194"/>
          </a:xfrm>
        </p:spPr>
        <p:txBody>
          <a:bodyPr/>
          <a:lstStyle>
            <a:lvl1pPr>
              <a:defRPr sz="2200">
                <a:solidFill>
                  <a:schemeClr val="tx1"/>
                </a:solidFill>
              </a:defRPr>
            </a:lvl1pPr>
            <a:lvl2pPr>
              <a:defRPr sz="2200">
                <a:solidFill>
                  <a:schemeClr val="tx1"/>
                </a:solidFill>
              </a:defRPr>
            </a:lvl2pPr>
            <a:lvl3pPr>
              <a:defRPr sz="2200">
                <a:solidFill>
                  <a:schemeClr val="tx1"/>
                </a:solidFill>
              </a:defRPr>
            </a:lvl3pPr>
            <a:lvl4pPr>
              <a:defRPr sz="2200"/>
            </a:lvl4pPr>
            <a:lvl5pPr>
              <a:defRPr sz="2200"/>
            </a:lvl5pPr>
            <a:lvl6pPr>
              <a:defRPr sz="1600"/>
            </a:lvl6pPr>
            <a:lvl7pPr>
              <a:defRPr sz="1600"/>
            </a:lvl7pPr>
            <a:lvl8pPr>
              <a:defRPr sz="1600"/>
            </a:lvl8pPr>
            <a:lvl9pPr>
              <a:defRPr sz="1600"/>
            </a:lvl9pPr>
          </a:lstStyle>
          <a:p>
            <a:pPr lvl="0"/>
            <a:r>
              <a:rPr lang="sv-SE"/>
              <a:t>Redigera format för bakgrundstext</a:t>
            </a:r>
          </a:p>
          <a:p>
            <a:pPr lvl="1"/>
            <a:r>
              <a:rPr lang="sv-SE"/>
              <a:t>Nivå två</a:t>
            </a:r>
          </a:p>
          <a:p>
            <a:pPr lvl="2"/>
            <a:r>
              <a:rPr lang="sv-SE"/>
              <a:t>Nivå tre</a:t>
            </a:r>
          </a:p>
        </p:txBody>
      </p:sp>
      <p:sp>
        <p:nvSpPr>
          <p:cNvPr id="5" name="Platshållare för text 4"/>
          <p:cNvSpPr>
            <a:spLocks noGrp="1"/>
          </p:cNvSpPr>
          <p:nvPr>
            <p:ph type="body" sz="quarter" idx="3"/>
          </p:nvPr>
        </p:nvSpPr>
        <p:spPr>
          <a:xfrm>
            <a:off x="6250370" y="2132856"/>
            <a:ext cx="4704523" cy="864096"/>
          </a:xfrm>
        </p:spPr>
        <p:txBody>
          <a:bodyPr anchor="b">
            <a:noAutofit/>
          </a:bodyPr>
          <a:lstStyle>
            <a:lvl1pPr marL="0" indent="0">
              <a:buNone/>
              <a:defRPr sz="22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6" name="Platshållare för innehåll 5"/>
          <p:cNvSpPr>
            <a:spLocks noGrp="1"/>
          </p:cNvSpPr>
          <p:nvPr>
            <p:ph sz="quarter" idx="4"/>
          </p:nvPr>
        </p:nvSpPr>
        <p:spPr>
          <a:xfrm>
            <a:off x="6251725" y="2996952"/>
            <a:ext cx="4703167" cy="2985194"/>
          </a:xfrm>
        </p:spPr>
        <p:txBody>
          <a:bodyPr/>
          <a:lstStyle>
            <a:lvl1pPr>
              <a:defRPr sz="2200">
                <a:solidFill>
                  <a:schemeClr val="tx1"/>
                </a:solidFill>
              </a:defRPr>
            </a:lvl1pPr>
            <a:lvl2pPr>
              <a:defRPr sz="2200">
                <a:solidFill>
                  <a:schemeClr val="tx1"/>
                </a:solidFill>
              </a:defRPr>
            </a:lvl2pPr>
            <a:lvl3pPr>
              <a:defRPr sz="2200">
                <a:solidFill>
                  <a:schemeClr val="tx1"/>
                </a:solidFill>
              </a:defRPr>
            </a:lvl3pPr>
            <a:lvl4pPr>
              <a:defRPr sz="2200"/>
            </a:lvl4pPr>
            <a:lvl5pPr>
              <a:defRPr sz="2200"/>
            </a:lvl5pPr>
            <a:lvl6pPr>
              <a:defRPr sz="1600"/>
            </a:lvl6pPr>
            <a:lvl7pPr>
              <a:defRPr sz="1600"/>
            </a:lvl7pPr>
            <a:lvl8pPr>
              <a:defRPr sz="1600"/>
            </a:lvl8pPr>
            <a:lvl9pPr>
              <a:defRPr sz="1600"/>
            </a:lvl9pPr>
          </a:lstStyle>
          <a:p>
            <a:pPr lvl="0"/>
            <a:r>
              <a:rPr lang="sv-SE"/>
              <a:t>Redigera format för bakgrundstext</a:t>
            </a:r>
          </a:p>
          <a:p>
            <a:pPr lvl="1"/>
            <a:r>
              <a:rPr lang="sv-SE"/>
              <a:t>Nivå två</a:t>
            </a:r>
          </a:p>
          <a:p>
            <a:pPr lvl="2"/>
            <a:r>
              <a:rPr lang="sv-SE"/>
              <a:t>Nivå tre</a:t>
            </a:r>
          </a:p>
        </p:txBody>
      </p:sp>
      <p:sp>
        <p:nvSpPr>
          <p:cNvPr id="8" name="Platshållare för sidfot 7"/>
          <p:cNvSpPr>
            <a:spLocks noGrp="1"/>
          </p:cNvSpPr>
          <p:nvPr>
            <p:ph type="ftr" sz="quarter" idx="11"/>
          </p:nvPr>
        </p:nvSpPr>
        <p:spPr/>
        <p:txBody>
          <a:bodyPr/>
          <a:lstStyle/>
          <a:p>
            <a:endParaRPr lang="sv-SE"/>
          </a:p>
        </p:txBody>
      </p:sp>
      <p:sp>
        <p:nvSpPr>
          <p:cNvPr id="9" name="Platshållare för bildnummer 8"/>
          <p:cNvSpPr>
            <a:spLocks noGrp="1"/>
          </p:cNvSpPr>
          <p:nvPr>
            <p:ph type="sldNum" sz="quarter" idx="12"/>
          </p:nvPr>
        </p:nvSpPr>
        <p:spPr/>
        <p:txBody>
          <a:bodyPr/>
          <a:lstStyle/>
          <a:p>
            <a:fld id="{2DA861D5-7821-434E-B24F-48E79055981C}" type="slidenum">
              <a:rPr lang="sv-SE" smtClean="0"/>
              <a:t>‹#›</a:t>
            </a:fld>
            <a:endParaRPr lang="sv-SE"/>
          </a:p>
        </p:txBody>
      </p:sp>
    </p:spTree>
    <p:extLst>
      <p:ext uri="{BB962C8B-B14F-4D97-AF65-F5344CB8AC3E}">
        <p14:creationId xmlns:p14="http://schemas.microsoft.com/office/powerpoint/2010/main" val="199388954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Innehåll med bildtext">
    <p:spTree>
      <p:nvGrpSpPr>
        <p:cNvPr id="1" name=""/>
        <p:cNvGrpSpPr/>
        <p:nvPr/>
      </p:nvGrpSpPr>
      <p:grpSpPr>
        <a:xfrm>
          <a:off x="0" y="0"/>
          <a:ext cx="0" cy="0"/>
          <a:chOff x="0" y="0"/>
          <a:chExt cx="0" cy="0"/>
        </a:xfrm>
      </p:grpSpPr>
      <p:sp>
        <p:nvSpPr>
          <p:cNvPr id="3" name="Platshållare för innehåll 2"/>
          <p:cNvSpPr>
            <a:spLocks noGrp="1"/>
          </p:cNvSpPr>
          <p:nvPr>
            <p:ph idx="1"/>
          </p:nvPr>
        </p:nvSpPr>
        <p:spPr>
          <a:xfrm>
            <a:off x="4934751" y="1988841"/>
            <a:ext cx="6129800" cy="4137323"/>
          </a:xfrm>
        </p:spPr>
        <p:txBody>
          <a:bodyPr>
            <a:noAutofit/>
          </a:bodyPr>
          <a:lstStyle>
            <a:lvl1pPr>
              <a:defRPr sz="2200">
                <a:solidFill>
                  <a:schemeClr val="tx1"/>
                </a:solidFill>
              </a:defRPr>
            </a:lvl1pPr>
            <a:lvl2pPr>
              <a:defRPr sz="2200">
                <a:solidFill>
                  <a:schemeClr val="tx1"/>
                </a:solidFill>
              </a:defRPr>
            </a:lvl2pPr>
            <a:lvl3pPr>
              <a:defRPr sz="2200">
                <a:solidFill>
                  <a:schemeClr val="tx1"/>
                </a:solidFill>
              </a:defRPr>
            </a:lvl3pPr>
            <a:lvl4pPr>
              <a:defRPr sz="2200"/>
            </a:lvl4pPr>
            <a:lvl5pPr>
              <a:defRPr sz="2200"/>
            </a:lvl5pPr>
            <a:lvl6pPr>
              <a:defRPr sz="2000"/>
            </a:lvl6pPr>
            <a:lvl7pPr>
              <a:defRPr sz="2000"/>
            </a:lvl7pPr>
            <a:lvl8pPr>
              <a:defRPr sz="2000"/>
            </a:lvl8pPr>
            <a:lvl9pPr>
              <a:defRPr sz="2000"/>
            </a:lvl9pPr>
          </a:lstStyle>
          <a:p>
            <a:pPr lvl="0"/>
            <a:r>
              <a:rPr lang="sv-SE"/>
              <a:t>Redigera format för bakgrundstext</a:t>
            </a:r>
          </a:p>
          <a:p>
            <a:pPr lvl="1"/>
            <a:r>
              <a:rPr lang="sv-SE"/>
              <a:t>Nivå två</a:t>
            </a:r>
          </a:p>
          <a:p>
            <a:pPr lvl="2"/>
            <a:r>
              <a:rPr lang="sv-SE"/>
              <a:t>Nivå tre</a:t>
            </a:r>
          </a:p>
        </p:txBody>
      </p:sp>
      <p:sp>
        <p:nvSpPr>
          <p:cNvPr id="4" name="Platshållare för text 3"/>
          <p:cNvSpPr>
            <a:spLocks noGrp="1"/>
          </p:cNvSpPr>
          <p:nvPr>
            <p:ph type="body" sz="half" idx="2"/>
          </p:nvPr>
        </p:nvSpPr>
        <p:spPr>
          <a:xfrm>
            <a:off x="1463486" y="1988841"/>
            <a:ext cx="3325217" cy="4137323"/>
          </a:xfrm>
        </p:spPr>
        <p:txBody>
          <a:bodyPr>
            <a:noAutofit/>
          </a:bodyPr>
          <a:lstStyle>
            <a:lvl1pPr marL="0" indent="0">
              <a:buNone/>
              <a:defRPr sz="22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Redigera format för bakgrundstext</a:t>
            </a:r>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2DA861D5-7821-434E-B24F-48E79055981C}" type="slidenum">
              <a:rPr lang="sv-SE" smtClean="0"/>
              <a:t>‹#›</a:t>
            </a:fld>
            <a:endParaRPr lang="sv-SE"/>
          </a:p>
        </p:txBody>
      </p:sp>
      <p:sp>
        <p:nvSpPr>
          <p:cNvPr id="8" name="Rubrik 1"/>
          <p:cNvSpPr>
            <a:spLocks noGrp="1"/>
          </p:cNvSpPr>
          <p:nvPr>
            <p:ph type="title"/>
          </p:nvPr>
        </p:nvSpPr>
        <p:spPr>
          <a:xfrm>
            <a:off x="1463485" y="980728"/>
            <a:ext cx="9601067" cy="998984"/>
          </a:xfrm>
        </p:spPr>
        <p:txBody>
          <a:bodyPr/>
          <a:lstStyle/>
          <a:p>
            <a:r>
              <a:rPr lang="sv-SE"/>
              <a:t>Klicka här för att ändra format</a:t>
            </a:r>
            <a:endParaRPr lang="sv-SE" dirty="0"/>
          </a:p>
        </p:txBody>
      </p:sp>
    </p:spTree>
    <p:extLst>
      <p:ext uri="{BB962C8B-B14F-4D97-AF65-F5344CB8AC3E}">
        <p14:creationId xmlns:p14="http://schemas.microsoft.com/office/powerpoint/2010/main" val="368404883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Tvåradig rubrik innehåll med bildtext">
    <p:spTree>
      <p:nvGrpSpPr>
        <p:cNvPr id="1" name=""/>
        <p:cNvGrpSpPr/>
        <p:nvPr/>
      </p:nvGrpSpPr>
      <p:grpSpPr>
        <a:xfrm>
          <a:off x="0" y="0"/>
          <a:ext cx="0" cy="0"/>
          <a:chOff x="0" y="0"/>
          <a:chExt cx="0" cy="0"/>
        </a:xfrm>
      </p:grpSpPr>
      <p:sp>
        <p:nvSpPr>
          <p:cNvPr id="3" name="Platshållare för innehåll 2"/>
          <p:cNvSpPr>
            <a:spLocks noGrp="1"/>
          </p:cNvSpPr>
          <p:nvPr>
            <p:ph idx="1"/>
          </p:nvPr>
        </p:nvSpPr>
        <p:spPr>
          <a:xfrm>
            <a:off x="4934751" y="2780929"/>
            <a:ext cx="6129800" cy="3345235"/>
          </a:xfrm>
        </p:spPr>
        <p:txBody>
          <a:bodyPr>
            <a:noAutofit/>
          </a:bodyPr>
          <a:lstStyle>
            <a:lvl1pPr>
              <a:defRPr sz="2200">
                <a:solidFill>
                  <a:schemeClr val="tx1"/>
                </a:solidFill>
              </a:defRPr>
            </a:lvl1pPr>
            <a:lvl2pPr>
              <a:defRPr sz="2200">
                <a:solidFill>
                  <a:schemeClr val="tx1"/>
                </a:solidFill>
              </a:defRPr>
            </a:lvl2pPr>
            <a:lvl3pPr>
              <a:defRPr sz="2200">
                <a:solidFill>
                  <a:schemeClr val="tx1"/>
                </a:solidFill>
              </a:defRPr>
            </a:lvl3pPr>
            <a:lvl4pPr>
              <a:defRPr sz="2200"/>
            </a:lvl4pPr>
            <a:lvl5pPr>
              <a:defRPr sz="2200"/>
            </a:lvl5pPr>
            <a:lvl6pPr>
              <a:defRPr sz="2000"/>
            </a:lvl6pPr>
            <a:lvl7pPr>
              <a:defRPr sz="2000"/>
            </a:lvl7pPr>
            <a:lvl8pPr>
              <a:defRPr sz="2000"/>
            </a:lvl8pPr>
            <a:lvl9pPr>
              <a:defRPr sz="2000"/>
            </a:lvl9pPr>
          </a:lstStyle>
          <a:p>
            <a:pPr lvl="0"/>
            <a:r>
              <a:rPr lang="sv-SE"/>
              <a:t>Redigera format för bakgrundstext</a:t>
            </a:r>
          </a:p>
          <a:p>
            <a:pPr lvl="1"/>
            <a:r>
              <a:rPr lang="sv-SE"/>
              <a:t>Nivå två</a:t>
            </a:r>
          </a:p>
          <a:p>
            <a:pPr lvl="2"/>
            <a:r>
              <a:rPr lang="sv-SE"/>
              <a:t>Nivå tre</a:t>
            </a:r>
          </a:p>
        </p:txBody>
      </p:sp>
      <p:sp>
        <p:nvSpPr>
          <p:cNvPr id="4" name="Platshållare för text 3"/>
          <p:cNvSpPr>
            <a:spLocks noGrp="1"/>
          </p:cNvSpPr>
          <p:nvPr>
            <p:ph type="body" sz="half" idx="2"/>
          </p:nvPr>
        </p:nvSpPr>
        <p:spPr>
          <a:xfrm>
            <a:off x="1463486" y="2780929"/>
            <a:ext cx="3325217" cy="3345235"/>
          </a:xfrm>
        </p:spPr>
        <p:txBody>
          <a:bodyPr>
            <a:noAutofit/>
          </a:bodyPr>
          <a:lstStyle>
            <a:lvl1pPr marL="0" indent="0">
              <a:buNone/>
              <a:defRPr sz="22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Redigera format för bakgrundstext</a:t>
            </a:r>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2DA861D5-7821-434E-B24F-48E79055981C}" type="slidenum">
              <a:rPr lang="sv-SE" smtClean="0"/>
              <a:t>‹#›</a:t>
            </a:fld>
            <a:endParaRPr lang="sv-SE"/>
          </a:p>
        </p:txBody>
      </p:sp>
      <p:sp>
        <p:nvSpPr>
          <p:cNvPr id="8" name="Rubrik 1"/>
          <p:cNvSpPr>
            <a:spLocks noGrp="1"/>
          </p:cNvSpPr>
          <p:nvPr>
            <p:ph type="title"/>
          </p:nvPr>
        </p:nvSpPr>
        <p:spPr>
          <a:xfrm>
            <a:off x="1463485" y="908720"/>
            <a:ext cx="9601067" cy="1872208"/>
          </a:xfrm>
        </p:spPr>
        <p:txBody>
          <a:bodyPr/>
          <a:lstStyle/>
          <a:p>
            <a:r>
              <a:rPr lang="sv-SE"/>
              <a:t>Klicka här för att ändra format</a:t>
            </a:r>
            <a:endParaRPr lang="sv-SE" dirty="0"/>
          </a:p>
        </p:txBody>
      </p:sp>
    </p:spTree>
    <p:extLst>
      <p:ext uri="{BB962C8B-B14F-4D97-AF65-F5344CB8AC3E}">
        <p14:creationId xmlns:p14="http://schemas.microsoft.com/office/powerpoint/2010/main" val="121515611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2389717" y="4800600"/>
            <a:ext cx="7315200" cy="566738"/>
          </a:xfrm>
        </p:spPr>
        <p:txBody>
          <a:bodyPr anchor="b">
            <a:noAutofit/>
          </a:bodyPr>
          <a:lstStyle>
            <a:lvl1pPr algn="l">
              <a:defRPr sz="2400" b="1"/>
            </a:lvl1pPr>
          </a:lstStyle>
          <a:p>
            <a:r>
              <a:rPr lang="sv-SE"/>
              <a:t>Klicka här för att ändra format</a:t>
            </a:r>
            <a:endParaRPr lang="sv-SE" dirty="0"/>
          </a:p>
        </p:txBody>
      </p:sp>
      <p:sp>
        <p:nvSpPr>
          <p:cNvPr id="3" name="Platshållare för bild 2"/>
          <p:cNvSpPr>
            <a:spLocks noGrp="1"/>
          </p:cNvSpPr>
          <p:nvPr>
            <p:ph type="pic" idx="1"/>
          </p:nvPr>
        </p:nvSpPr>
        <p:spPr>
          <a:xfrm>
            <a:off x="2389717" y="1196752"/>
            <a:ext cx="7315200" cy="3530823"/>
          </a:xfrm>
        </p:spPr>
        <p:txBody>
          <a:bodyPr/>
          <a:lstStyle>
            <a:lvl1pPr marL="0" indent="0">
              <a:buNone/>
              <a:defRPr sz="3200">
                <a:solidFill>
                  <a:schemeClr val="tx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a:t>Klicka på ikonen för att lägga till en bild</a:t>
            </a:r>
          </a:p>
        </p:txBody>
      </p:sp>
      <p:sp>
        <p:nvSpPr>
          <p:cNvPr id="4" name="Platshållare för text 3"/>
          <p:cNvSpPr>
            <a:spLocks noGrp="1"/>
          </p:cNvSpPr>
          <p:nvPr>
            <p:ph type="body" sz="half" idx="2"/>
          </p:nvPr>
        </p:nvSpPr>
        <p:spPr>
          <a:xfrm>
            <a:off x="2389717" y="5367338"/>
            <a:ext cx="7315200" cy="804862"/>
          </a:xfrm>
        </p:spPr>
        <p:txBody>
          <a:bodyPr>
            <a:noAutofit/>
          </a:bodyPr>
          <a:lstStyle>
            <a:lvl1pPr marL="0" indent="0">
              <a:buNone/>
              <a:defRPr sz="22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Redigera format för bakgrundstext</a:t>
            </a:r>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2DA861D5-7821-434E-B24F-48E79055981C}" type="slidenum">
              <a:rPr lang="sv-SE" smtClean="0"/>
              <a:t>‹#›</a:t>
            </a:fld>
            <a:endParaRPr lang="sv-SE"/>
          </a:p>
        </p:txBody>
      </p:sp>
    </p:spTree>
    <p:extLst>
      <p:ext uri="{BB962C8B-B14F-4D97-AF65-F5344CB8AC3E}">
        <p14:creationId xmlns:p14="http://schemas.microsoft.com/office/powerpoint/2010/main" val="48452857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endParaRPr lang="sv-SE" dirty="0"/>
          </a:p>
        </p:txBody>
      </p:sp>
      <p:sp>
        <p:nvSpPr>
          <p:cNvPr id="3" name="Platshållare för lodrät text 2"/>
          <p:cNvSpPr>
            <a:spLocks noGrp="1"/>
          </p:cNvSpPr>
          <p:nvPr>
            <p:ph type="body" orient="vert" idx="1"/>
          </p:nvPr>
        </p:nvSpPr>
        <p:spPr/>
        <p:txBody>
          <a:bodyPr vert="eaVert">
            <a:noAutofit/>
          </a:bodyPr>
          <a:lstStyle>
            <a:lvl1pPr>
              <a:defRPr sz="2200">
                <a:solidFill>
                  <a:schemeClr val="tx1"/>
                </a:solidFill>
              </a:defRPr>
            </a:lvl1pPr>
            <a:lvl2pPr>
              <a:defRPr sz="2200">
                <a:solidFill>
                  <a:schemeClr val="tx1"/>
                </a:solidFill>
              </a:defRPr>
            </a:lvl2pPr>
            <a:lvl3pPr>
              <a:defRPr sz="2200">
                <a:solidFill>
                  <a:schemeClr val="tx1"/>
                </a:solidFill>
              </a:defRPr>
            </a:lvl3pPr>
            <a:lvl4pPr>
              <a:defRPr sz="2200"/>
            </a:lvl4pPr>
            <a:lvl5pPr>
              <a:defRPr sz="2200"/>
            </a:lvl5pPr>
          </a:lstStyle>
          <a:p>
            <a:pPr lvl="0"/>
            <a:r>
              <a:rPr lang="sv-SE"/>
              <a:t>Redigera format för bakgrundstext</a:t>
            </a:r>
          </a:p>
          <a:p>
            <a:pPr lvl="1"/>
            <a:r>
              <a:rPr lang="sv-SE"/>
              <a:t>Nivå två</a:t>
            </a:r>
          </a:p>
          <a:p>
            <a:pPr lvl="2"/>
            <a:r>
              <a:rPr lang="sv-SE"/>
              <a:t>Nivå tre</a:t>
            </a:r>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2DA861D5-7821-434E-B24F-48E79055981C}" type="slidenum">
              <a:rPr lang="sv-SE" smtClean="0"/>
              <a:t>‹#›</a:t>
            </a:fld>
            <a:endParaRPr lang="sv-SE"/>
          </a:p>
        </p:txBody>
      </p:sp>
    </p:spTree>
    <p:extLst>
      <p:ext uri="{BB962C8B-B14F-4D97-AF65-F5344CB8AC3E}">
        <p14:creationId xmlns:p14="http://schemas.microsoft.com/office/powerpoint/2010/main" val="302579358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9007219" y="1196753"/>
            <a:ext cx="2057333" cy="4929411"/>
          </a:xfrm>
        </p:spPr>
        <p:txBody>
          <a:bodyPr vert="eaVert"/>
          <a:lstStyle/>
          <a:p>
            <a:r>
              <a:rPr lang="sv-SE"/>
              <a:t>Klicka här för att ändra format</a:t>
            </a:r>
            <a:endParaRPr lang="sv-SE" dirty="0"/>
          </a:p>
        </p:txBody>
      </p:sp>
      <p:sp>
        <p:nvSpPr>
          <p:cNvPr id="3" name="Platshållare för lodrät text 2"/>
          <p:cNvSpPr>
            <a:spLocks noGrp="1"/>
          </p:cNvSpPr>
          <p:nvPr>
            <p:ph type="body" orient="vert" idx="1"/>
          </p:nvPr>
        </p:nvSpPr>
        <p:spPr>
          <a:xfrm>
            <a:off x="1463486" y="1196753"/>
            <a:ext cx="7340533" cy="4929411"/>
          </a:xfrm>
        </p:spPr>
        <p:txBody>
          <a:bodyPr vert="eaVert">
            <a:noAutofit/>
          </a:bodyPr>
          <a:lstStyle>
            <a:lvl1pPr>
              <a:defRPr sz="2200">
                <a:solidFill>
                  <a:schemeClr val="tx1"/>
                </a:solidFill>
              </a:defRPr>
            </a:lvl1pPr>
            <a:lvl2pPr>
              <a:defRPr sz="2200">
                <a:solidFill>
                  <a:schemeClr val="tx1"/>
                </a:solidFill>
              </a:defRPr>
            </a:lvl2pPr>
            <a:lvl3pPr>
              <a:defRPr sz="2200">
                <a:solidFill>
                  <a:schemeClr val="tx1"/>
                </a:solidFill>
              </a:defRPr>
            </a:lvl3pPr>
            <a:lvl4pPr>
              <a:defRPr sz="2200"/>
            </a:lvl4pPr>
            <a:lvl5pPr>
              <a:defRPr sz="2200"/>
            </a:lvl5pPr>
          </a:lstStyle>
          <a:p>
            <a:pPr lvl="0"/>
            <a:r>
              <a:rPr lang="sv-SE"/>
              <a:t>Redigera format för bakgrundstext</a:t>
            </a:r>
          </a:p>
          <a:p>
            <a:pPr lvl="1"/>
            <a:r>
              <a:rPr lang="sv-SE"/>
              <a:t>Nivå två</a:t>
            </a:r>
          </a:p>
          <a:p>
            <a:pPr lvl="2"/>
            <a:r>
              <a:rPr lang="sv-SE"/>
              <a:t>Nivå tre</a:t>
            </a:r>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2DA861D5-7821-434E-B24F-48E79055981C}" type="slidenum">
              <a:rPr lang="sv-SE" smtClean="0"/>
              <a:t>‹#›</a:t>
            </a:fld>
            <a:endParaRPr lang="sv-SE"/>
          </a:p>
        </p:txBody>
      </p:sp>
    </p:spTree>
    <p:extLst>
      <p:ext uri="{BB962C8B-B14F-4D97-AF65-F5344CB8AC3E}">
        <p14:creationId xmlns:p14="http://schemas.microsoft.com/office/powerpoint/2010/main" val="20882528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endParaRPr lang="sv-SE" dirty="0"/>
          </a:p>
        </p:txBody>
      </p:sp>
      <p:sp>
        <p:nvSpPr>
          <p:cNvPr id="3" name="Platshållare för innehåll 2"/>
          <p:cNvSpPr>
            <a:spLocks noGrp="1"/>
          </p:cNvSpPr>
          <p:nvPr>
            <p:ph idx="1"/>
          </p:nvPr>
        </p:nvSpPr>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rgbClr val="5E5C56"/>
                </a:solidFill>
              </a:defRPr>
            </a:lvl4pPr>
            <a:lvl5pPr>
              <a:defRPr>
                <a:solidFill>
                  <a:srgbClr val="5E5C56"/>
                </a:solidFill>
              </a:defRPr>
            </a:lvl5pPr>
          </a:lstStyle>
          <a:p>
            <a:pPr lvl="0"/>
            <a:r>
              <a:rPr lang="sv-SE"/>
              <a:t>Redigera format för bakgrundstext</a:t>
            </a:r>
          </a:p>
          <a:p>
            <a:pPr lvl="1"/>
            <a:r>
              <a:rPr lang="sv-SE"/>
              <a:t>Nivå två</a:t>
            </a:r>
          </a:p>
          <a:p>
            <a:pPr lvl="2"/>
            <a:r>
              <a:rPr lang="sv-SE"/>
              <a:t>Nivå tre</a:t>
            </a:r>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2DA861D5-7821-434E-B24F-48E79055981C}" type="slidenum">
              <a:rPr lang="sv-SE" smtClean="0"/>
              <a:t>‹#›</a:t>
            </a:fld>
            <a:endParaRPr lang="sv-SE"/>
          </a:p>
        </p:txBody>
      </p:sp>
    </p:spTree>
    <p:extLst>
      <p:ext uri="{BB962C8B-B14F-4D97-AF65-F5344CB8AC3E}">
        <p14:creationId xmlns:p14="http://schemas.microsoft.com/office/powerpoint/2010/main" val="36214959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p:cSld name="Avslutningsbild">
    <p:bg>
      <p:bgPr>
        <a:solidFill>
          <a:schemeClr val="accent1"/>
        </a:solidFill>
        <a:effectLst/>
      </p:bgPr>
    </p:bg>
    <p:spTree>
      <p:nvGrpSpPr>
        <p:cNvPr id="1" name=""/>
        <p:cNvGrpSpPr/>
        <p:nvPr/>
      </p:nvGrpSpPr>
      <p:grpSpPr>
        <a:xfrm>
          <a:off x="0" y="0"/>
          <a:ext cx="0" cy="0"/>
          <a:chOff x="0" y="0"/>
          <a:chExt cx="0" cy="0"/>
        </a:xfrm>
      </p:grpSpPr>
      <p:sp>
        <p:nvSpPr>
          <p:cNvPr id="15" name="textruta 14"/>
          <p:cNvSpPr txBox="1"/>
          <p:nvPr/>
        </p:nvSpPr>
        <p:spPr>
          <a:xfrm>
            <a:off x="1199457" y="4221088"/>
            <a:ext cx="184731" cy="369332"/>
          </a:xfrm>
          <a:prstGeom prst="rect">
            <a:avLst/>
          </a:prstGeom>
          <a:noFill/>
        </p:spPr>
        <p:txBody>
          <a:bodyPr wrap="none" rtlCol="0">
            <a:spAutoFit/>
          </a:bodyPr>
          <a:lstStyle/>
          <a:p>
            <a:endParaRPr lang="sv-SE" sz="1800" dirty="0">
              <a:solidFill>
                <a:srgbClr val="6280A2"/>
              </a:solidFill>
            </a:endParaRPr>
          </a:p>
        </p:txBody>
      </p:sp>
      <p:pic>
        <p:nvPicPr>
          <p:cNvPr id="2" name="Bildobjekt 1" descr="Ekonomistyrningsverkets logotyp"/>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617878" cy="828000"/>
          </a:xfrm>
          <a:prstGeom prst="rect">
            <a:avLst/>
          </a:prstGeom>
        </p:spPr>
      </p:pic>
      <p:sp>
        <p:nvSpPr>
          <p:cNvPr id="3" name="Rubrik 2">
            <a:extLst>
              <a:ext uri="{FF2B5EF4-FFF2-40B4-BE49-F238E27FC236}">
                <a16:creationId xmlns:a16="http://schemas.microsoft.com/office/drawing/2014/main" id="{5F257CC4-6336-432D-9442-A80C3B16035A}"/>
              </a:ext>
            </a:extLst>
          </p:cNvPr>
          <p:cNvSpPr>
            <a:spLocks noGrp="1"/>
          </p:cNvSpPr>
          <p:nvPr>
            <p:ph type="title" hasCustomPrompt="1"/>
          </p:nvPr>
        </p:nvSpPr>
        <p:spPr>
          <a:xfrm>
            <a:off x="1765631" y="2564903"/>
            <a:ext cx="6250583" cy="1752600"/>
          </a:xfrm>
        </p:spPr>
        <p:txBody>
          <a:bodyPr anchor="t"/>
          <a:lstStyle>
            <a:lvl1pPr>
              <a:defRPr sz="2200">
                <a:solidFill>
                  <a:srgbClr val="FFFFFF"/>
                </a:solidFill>
              </a:defRPr>
            </a:lvl1pPr>
          </a:lstStyle>
          <a:p>
            <a:pPr lvl="0"/>
            <a:r>
              <a:rPr lang="sv-SE" dirty="0"/>
              <a:t>Förnamn Efternamn </a:t>
            </a:r>
            <a:br>
              <a:rPr lang="sv-SE" dirty="0"/>
            </a:br>
            <a:r>
              <a:rPr lang="sv-SE" dirty="0"/>
              <a:t>E-postadress Telefonnummer</a:t>
            </a:r>
          </a:p>
        </p:txBody>
      </p:sp>
    </p:spTree>
    <p:extLst>
      <p:ext uri="{BB962C8B-B14F-4D97-AF65-F5344CB8AC3E}">
        <p14:creationId xmlns:p14="http://schemas.microsoft.com/office/powerpoint/2010/main" val="252298047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
  <p:cSld name="1_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1524000" y="1122363"/>
            <a:ext cx="9144000" cy="2387600"/>
          </a:xfrm>
        </p:spPr>
        <p:txBody>
          <a:bodyPr anchor="b"/>
          <a:lstStyle>
            <a:lvl1pPr algn="ctr">
              <a:defRPr sz="6000"/>
            </a:lvl1pPr>
          </a:lstStyle>
          <a:p>
            <a:r>
              <a:rPr lang="sv-SE"/>
              <a:t>Klicka här för att ändra format</a:t>
            </a:r>
          </a:p>
        </p:txBody>
      </p:sp>
      <p:sp>
        <p:nvSpPr>
          <p:cNvPr id="3" name="Underrubri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om du vill redigera mall för underrubrikformat</a:t>
            </a:r>
          </a:p>
        </p:txBody>
      </p:sp>
      <p:sp>
        <p:nvSpPr>
          <p:cNvPr id="4" name="Platshållare för datum 3"/>
          <p:cNvSpPr>
            <a:spLocks noGrp="1"/>
          </p:cNvSpPr>
          <p:nvPr>
            <p:ph type="dt" sz="half" idx="10"/>
          </p:nvPr>
        </p:nvSpPr>
        <p:spPr/>
        <p:txBody>
          <a:bodyPr/>
          <a:lstStyle/>
          <a:p>
            <a:fld id="{6BFF95A9-B323-4127-9499-F7E978BAC1DD}" type="datetimeFigureOut">
              <a:rPr lang="sv-SE" smtClean="0"/>
              <a:t>2025-11-06</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2DA861D5-7821-434E-B24F-48E79055981C}" type="slidenum">
              <a:rPr lang="sv-SE" smtClean="0"/>
              <a:t>‹#›</a:t>
            </a:fld>
            <a:endParaRPr lang="sv-SE"/>
          </a:p>
        </p:txBody>
      </p:sp>
    </p:spTree>
    <p:extLst>
      <p:ext uri="{BB962C8B-B14F-4D97-AF65-F5344CB8AC3E}">
        <p14:creationId xmlns:p14="http://schemas.microsoft.com/office/powerpoint/2010/main" val="975315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våradig rubrik och innehåll">
    <p:spTree>
      <p:nvGrpSpPr>
        <p:cNvPr id="1" name=""/>
        <p:cNvGrpSpPr/>
        <p:nvPr/>
      </p:nvGrpSpPr>
      <p:grpSpPr>
        <a:xfrm>
          <a:off x="0" y="0"/>
          <a:ext cx="0" cy="0"/>
          <a:chOff x="0" y="0"/>
          <a:chExt cx="0" cy="0"/>
        </a:xfrm>
      </p:grpSpPr>
      <p:sp>
        <p:nvSpPr>
          <p:cNvPr id="2" name="Rubrik 1"/>
          <p:cNvSpPr>
            <a:spLocks noGrp="1"/>
          </p:cNvSpPr>
          <p:nvPr>
            <p:ph type="title"/>
          </p:nvPr>
        </p:nvSpPr>
        <p:spPr>
          <a:xfrm>
            <a:off x="1449836" y="908720"/>
            <a:ext cx="9601067" cy="1872208"/>
          </a:xfrm>
        </p:spPr>
        <p:txBody>
          <a:bodyPr>
            <a:noAutofit/>
          </a:bodyPr>
          <a:lstStyle>
            <a:lvl1pPr>
              <a:defRPr sz="3600"/>
            </a:lvl1pPr>
          </a:lstStyle>
          <a:p>
            <a:r>
              <a:rPr lang="sv-SE"/>
              <a:t>Klicka här för att ändra format</a:t>
            </a:r>
            <a:endParaRPr lang="sv-SE" dirty="0"/>
          </a:p>
        </p:txBody>
      </p:sp>
      <p:sp>
        <p:nvSpPr>
          <p:cNvPr id="3" name="Platshållare för innehåll 2"/>
          <p:cNvSpPr>
            <a:spLocks noGrp="1"/>
          </p:cNvSpPr>
          <p:nvPr>
            <p:ph idx="1"/>
          </p:nvPr>
        </p:nvSpPr>
        <p:spPr>
          <a:xfrm>
            <a:off x="1449836" y="2780929"/>
            <a:ext cx="9601067" cy="3345235"/>
          </a:xfrm>
        </p:spPr>
        <p:txBody>
          <a:bodyPr/>
          <a:lstStyle>
            <a:lvl1pPr>
              <a:defRPr>
                <a:solidFill>
                  <a:schemeClr val="tx1"/>
                </a:solidFill>
              </a:defRPr>
            </a:lvl1pPr>
            <a:lvl2pPr>
              <a:defRPr>
                <a:solidFill>
                  <a:schemeClr val="tx1"/>
                </a:solidFill>
              </a:defRPr>
            </a:lvl2pPr>
            <a:lvl3pPr>
              <a:defRPr>
                <a:solidFill>
                  <a:schemeClr val="tx1"/>
                </a:solidFill>
              </a:defRPr>
            </a:lvl3pPr>
          </a:lstStyle>
          <a:p>
            <a:pPr lvl="0"/>
            <a:r>
              <a:rPr lang="sv-SE"/>
              <a:t>Redigera format för bakgrundstext</a:t>
            </a:r>
          </a:p>
          <a:p>
            <a:pPr lvl="1"/>
            <a:r>
              <a:rPr lang="sv-SE"/>
              <a:t>Nivå två</a:t>
            </a:r>
          </a:p>
          <a:p>
            <a:pPr lvl="2"/>
            <a:r>
              <a:rPr lang="sv-SE"/>
              <a:t>Nivå tre</a:t>
            </a:r>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2DA861D5-7821-434E-B24F-48E79055981C}" type="slidenum">
              <a:rPr lang="sv-SE" smtClean="0"/>
              <a:t>‹#›</a:t>
            </a:fld>
            <a:endParaRPr lang="sv-SE"/>
          </a:p>
        </p:txBody>
      </p:sp>
    </p:spTree>
    <p:extLst>
      <p:ext uri="{BB962C8B-B14F-4D97-AF65-F5344CB8AC3E}">
        <p14:creationId xmlns:p14="http://schemas.microsoft.com/office/powerpoint/2010/main" val="35530246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obj" preserve="1">
  <p:cSld name="Rubrik och innehåll svartvit">
    <p:bg>
      <p:bgPr>
        <a:solidFill>
          <a:srgbClr val="000000"/>
        </a:solidFill>
        <a:effectLst/>
      </p:bgPr>
    </p:bg>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lvl1pPr>
              <a:defRPr>
                <a:solidFill>
                  <a:srgbClr val="FFFFFF"/>
                </a:solidFill>
              </a:defRPr>
            </a:lvl1pPr>
          </a:lstStyle>
          <a:p>
            <a:r>
              <a:rPr lang="sv-SE"/>
              <a:t>Klicka här för att ändra format</a:t>
            </a:r>
            <a:endParaRPr lang="sv-SE" dirty="0"/>
          </a:p>
        </p:txBody>
      </p:sp>
      <p:sp>
        <p:nvSpPr>
          <p:cNvPr id="3" name="Platshållare för innehåll 2"/>
          <p:cNvSpPr>
            <a:spLocks noGrp="1"/>
          </p:cNvSpPr>
          <p:nvPr>
            <p:ph idx="1"/>
          </p:nvPr>
        </p:nvSpPr>
        <p:spPr/>
        <p:txBody>
          <a:bodyPr/>
          <a:lstStyle>
            <a:lvl1pPr>
              <a:defRPr>
                <a:solidFill>
                  <a:srgbClr val="FFFFFF"/>
                </a:solidFill>
              </a:defRPr>
            </a:lvl1pPr>
            <a:lvl2pPr>
              <a:defRPr>
                <a:solidFill>
                  <a:srgbClr val="FFFFFF"/>
                </a:solidFill>
              </a:defRPr>
            </a:lvl2pPr>
            <a:lvl3pPr>
              <a:defRPr>
                <a:solidFill>
                  <a:srgbClr val="FFFFFF"/>
                </a:solidFill>
              </a:defRPr>
            </a:lvl3pPr>
            <a:lvl4pPr>
              <a:defRPr>
                <a:solidFill>
                  <a:srgbClr val="5E5C56"/>
                </a:solidFill>
              </a:defRPr>
            </a:lvl4pPr>
            <a:lvl5pPr>
              <a:defRPr>
                <a:solidFill>
                  <a:srgbClr val="5E5C56"/>
                </a:solidFill>
              </a:defRPr>
            </a:lvl5pPr>
          </a:lstStyle>
          <a:p>
            <a:pPr lvl="0"/>
            <a:r>
              <a:rPr lang="sv-SE"/>
              <a:t>Redigera format för bakgrundstext</a:t>
            </a:r>
          </a:p>
          <a:p>
            <a:pPr lvl="1"/>
            <a:r>
              <a:rPr lang="sv-SE"/>
              <a:t>Nivå två</a:t>
            </a:r>
          </a:p>
          <a:p>
            <a:pPr lvl="2"/>
            <a:r>
              <a:rPr lang="sv-SE"/>
              <a:t>Nivå tre</a:t>
            </a:r>
          </a:p>
        </p:txBody>
      </p:sp>
      <p:sp>
        <p:nvSpPr>
          <p:cNvPr id="5" name="Platshållare för sidfot 4"/>
          <p:cNvSpPr>
            <a:spLocks noGrp="1"/>
          </p:cNvSpPr>
          <p:nvPr>
            <p:ph type="ftr" sz="quarter" idx="11"/>
          </p:nvPr>
        </p:nvSpPr>
        <p:spPr/>
        <p:txBody>
          <a:bodyPr/>
          <a:lstStyle>
            <a:lvl1pPr>
              <a:defRPr>
                <a:solidFill>
                  <a:srgbClr val="FFFFFF"/>
                </a:solidFill>
              </a:defRPr>
            </a:lvl1pPr>
          </a:lstStyle>
          <a:p>
            <a:endParaRPr lang="sv-SE"/>
          </a:p>
        </p:txBody>
      </p:sp>
      <p:sp>
        <p:nvSpPr>
          <p:cNvPr id="6" name="Platshållare för bildnummer 5"/>
          <p:cNvSpPr>
            <a:spLocks noGrp="1"/>
          </p:cNvSpPr>
          <p:nvPr>
            <p:ph type="sldNum" sz="quarter" idx="12"/>
          </p:nvPr>
        </p:nvSpPr>
        <p:spPr/>
        <p:txBody>
          <a:bodyPr/>
          <a:lstStyle>
            <a:lvl1pPr>
              <a:defRPr>
                <a:solidFill>
                  <a:srgbClr val="FFFFFF"/>
                </a:solidFill>
              </a:defRPr>
            </a:lvl1pPr>
          </a:lstStyle>
          <a:p>
            <a:fld id="{2DA861D5-7821-434E-B24F-48E79055981C}" type="slidenum">
              <a:rPr lang="sv-SE" smtClean="0"/>
              <a:t>‹#›</a:t>
            </a:fld>
            <a:endParaRPr lang="sv-SE"/>
          </a:p>
        </p:txBody>
      </p:sp>
    </p:spTree>
    <p:extLst>
      <p:ext uri="{BB962C8B-B14F-4D97-AF65-F5344CB8AC3E}">
        <p14:creationId xmlns:p14="http://schemas.microsoft.com/office/powerpoint/2010/main" val="33266801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a:xfrm>
            <a:off x="1449836" y="980728"/>
            <a:ext cx="9601067" cy="998984"/>
          </a:xfrm>
        </p:spPr>
        <p:txBody>
          <a:bodyPr/>
          <a:lstStyle/>
          <a:p>
            <a:r>
              <a:rPr lang="sv-SE"/>
              <a:t>Klicka här för att ändra format</a:t>
            </a:r>
            <a:endParaRPr lang="sv-SE" dirty="0"/>
          </a:p>
        </p:txBody>
      </p:sp>
      <p:sp>
        <p:nvSpPr>
          <p:cNvPr id="4" name="Platshållare för sidfot 3"/>
          <p:cNvSpPr>
            <a:spLocks noGrp="1"/>
          </p:cNvSpPr>
          <p:nvPr>
            <p:ph type="ftr" sz="quarter" idx="11"/>
          </p:nvPr>
        </p:nvSpPr>
        <p:spPr/>
        <p:txBody>
          <a:bodyPr/>
          <a:lstStyle/>
          <a:p>
            <a:endParaRPr lang="sv-SE"/>
          </a:p>
        </p:txBody>
      </p:sp>
      <p:sp>
        <p:nvSpPr>
          <p:cNvPr id="5" name="Platshållare för bildnummer 4"/>
          <p:cNvSpPr>
            <a:spLocks noGrp="1"/>
          </p:cNvSpPr>
          <p:nvPr>
            <p:ph type="sldNum" sz="quarter" idx="12"/>
          </p:nvPr>
        </p:nvSpPr>
        <p:spPr/>
        <p:txBody>
          <a:bodyPr/>
          <a:lstStyle/>
          <a:p>
            <a:fld id="{2DA861D5-7821-434E-B24F-48E79055981C}" type="slidenum">
              <a:rPr lang="sv-SE" smtClean="0"/>
              <a:t>‹#›</a:t>
            </a:fld>
            <a:endParaRPr lang="sv-SE"/>
          </a:p>
        </p:txBody>
      </p:sp>
    </p:spTree>
    <p:extLst>
      <p:ext uri="{BB962C8B-B14F-4D97-AF65-F5344CB8AC3E}">
        <p14:creationId xmlns:p14="http://schemas.microsoft.com/office/powerpoint/2010/main" val="29005686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tvåradigrubrik">
    <p:spTree>
      <p:nvGrpSpPr>
        <p:cNvPr id="1" name=""/>
        <p:cNvGrpSpPr/>
        <p:nvPr/>
      </p:nvGrpSpPr>
      <p:grpSpPr>
        <a:xfrm>
          <a:off x="0" y="0"/>
          <a:ext cx="0" cy="0"/>
          <a:chOff x="0" y="0"/>
          <a:chExt cx="0" cy="0"/>
        </a:xfrm>
      </p:grpSpPr>
      <p:sp>
        <p:nvSpPr>
          <p:cNvPr id="2" name="Rubrik 1"/>
          <p:cNvSpPr>
            <a:spLocks noGrp="1"/>
          </p:cNvSpPr>
          <p:nvPr>
            <p:ph type="title"/>
          </p:nvPr>
        </p:nvSpPr>
        <p:spPr>
          <a:xfrm>
            <a:off x="1449836" y="908720"/>
            <a:ext cx="9601067" cy="1872208"/>
          </a:xfrm>
        </p:spPr>
        <p:txBody>
          <a:bodyPr/>
          <a:lstStyle/>
          <a:p>
            <a:r>
              <a:rPr lang="sv-SE"/>
              <a:t>Klicka här för att ändra format</a:t>
            </a:r>
            <a:endParaRPr lang="sv-SE" dirty="0"/>
          </a:p>
        </p:txBody>
      </p:sp>
      <p:sp>
        <p:nvSpPr>
          <p:cNvPr id="4" name="Platshållare för sidfot 3"/>
          <p:cNvSpPr>
            <a:spLocks noGrp="1"/>
          </p:cNvSpPr>
          <p:nvPr>
            <p:ph type="ftr" sz="quarter" idx="11"/>
          </p:nvPr>
        </p:nvSpPr>
        <p:spPr/>
        <p:txBody>
          <a:bodyPr/>
          <a:lstStyle/>
          <a:p>
            <a:endParaRPr lang="sv-SE"/>
          </a:p>
        </p:txBody>
      </p:sp>
      <p:sp>
        <p:nvSpPr>
          <p:cNvPr id="5" name="Platshållare för bildnummer 4"/>
          <p:cNvSpPr>
            <a:spLocks noGrp="1"/>
          </p:cNvSpPr>
          <p:nvPr>
            <p:ph type="sldNum" sz="quarter" idx="12"/>
          </p:nvPr>
        </p:nvSpPr>
        <p:spPr/>
        <p:txBody>
          <a:bodyPr/>
          <a:lstStyle/>
          <a:p>
            <a:fld id="{2DA861D5-7821-434E-B24F-48E79055981C}" type="slidenum">
              <a:rPr lang="sv-SE" smtClean="0"/>
              <a:t>‹#›</a:t>
            </a:fld>
            <a:endParaRPr lang="sv-SE"/>
          </a:p>
        </p:txBody>
      </p:sp>
    </p:spTree>
    <p:extLst>
      <p:ext uri="{BB962C8B-B14F-4D97-AF65-F5344CB8AC3E}">
        <p14:creationId xmlns:p14="http://schemas.microsoft.com/office/powerpoint/2010/main" val="15287991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Avsnittsrubrik">
    <p:spTree>
      <p:nvGrpSpPr>
        <p:cNvPr id="1" name=""/>
        <p:cNvGrpSpPr/>
        <p:nvPr/>
      </p:nvGrpSpPr>
      <p:grpSpPr>
        <a:xfrm>
          <a:off x="0" y="0"/>
          <a:ext cx="0" cy="0"/>
          <a:chOff x="0" y="0"/>
          <a:chExt cx="0" cy="0"/>
        </a:xfrm>
      </p:grpSpPr>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2DA861D5-7821-434E-B24F-48E79055981C}" type="slidenum">
              <a:rPr lang="sv-SE" smtClean="0"/>
              <a:t>‹#›</a:t>
            </a:fld>
            <a:endParaRPr lang="sv-SE"/>
          </a:p>
        </p:txBody>
      </p:sp>
      <p:sp>
        <p:nvSpPr>
          <p:cNvPr id="9" name="Platshållare för text 8"/>
          <p:cNvSpPr>
            <a:spLocks noGrp="1"/>
          </p:cNvSpPr>
          <p:nvPr>
            <p:ph type="body" sz="quarter" idx="13" hasCustomPrompt="1"/>
          </p:nvPr>
        </p:nvSpPr>
        <p:spPr>
          <a:xfrm>
            <a:off x="1449836" y="2275880"/>
            <a:ext cx="9601200" cy="2881313"/>
          </a:xfrm>
        </p:spPr>
        <p:txBody>
          <a:bodyPr/>
          <a:lstStyle>
            <a:lvl1pPr algn="ctr">
              <a:buNone/>
              <a:defRPr sz="5200" b="1" baseline="0">
                <a:solidFill>
                  <a:schemeClr val="accent1"/>
                </a:solidFill>
              </a:defRPr>
            </a:lvl1pPr>
            <a:lvl2pPr>
              <a:defRPr sz="4800" b="1">
                <a:solidFill>
                  <a:srgbClr val="6280A2"/>
                </a:solidFill>
              </a:defRPr>
            </a:lvl2pPr>
            <a:lvl3pPr>
              <a:defRPr sz="4800" b="1">
                <a:solidFill>
                  <a:srgbClr val="6280A2"/>
                </a:solidFill>
              </a:defRPr>
            </a:lvl3pPr>
            <a:lvl4pPr>
              <a:defRPr sz="4800" b="1">
                <a:solidFill>
                  <a:srgbClr val="6280A2"/>
                </a:solidFill>
              </a:defRPr>
            </a:lvl4pPr>
            <a:lvl5pPr>
              <a:defRPr sz="4800" b="1">
                <a:solidFill>
                  <a:srgbClr val="6280A2"/>
                </a:solidFill>
              </a:defRPr>
            </a:lvl5pPr>
          </a:lstStyle>
          <a:p>
            <a:pPr lvl="0"/>
            <a:r>
              <a:rPr lang="sv-SE" dirty="0"/>
              <a:t>Klicka här för att lägga till avsnittsrubrik</a:t>
            </a:r>
          </a:p>
        </p:txBody>
      </p:sp>
    </p:spTree>
    <p:extLst>
      <p:ext uri="{BB962C8B-B14F-4D97-AF65-F5344CB8AC3E}">
        <p14:creationId xmlns:p14="http://schemas.microsoft.com/office/powerpoint/2010/main" val="14878355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3" name="Platshållare för sidfot 2"/>
          <p:cNvSpPr>
            <a:spLocks noGrp="1"/>
          </p:cNvSpPr>
          <p:nvPr>
            <p:ph type="ftr" sz="quarter" idx="11"/>
          </p:nvPr>
        </p:nvSpPr>
        <p:spPr/>
        <p:txBody>
          <a:bodyPr/>
          <a:lstStyle/>
          <a:p>
            <a:endParaRPr lang="sv-SE"/>
          </a:p>
        </p:txBody>
      </p:sp>
      <p:sp>
        <p:nvSpPr>
          <p:cNvPr id="4" name="Platshållare för bildnummer 3"/>
          <p:cNvSpPr>
            <a:spLocks noGrp="1"/>
          </p:cNvSpPr>
          <p:nvPr>
            <p:ph type="sldNum" sz="quarter" idx="12"/>
          </p:nvPr>
        </p:nvSpPr>
        <p:spPr/>
        <p:txBody>
          <a:bodyPr/>
          <a:lstStyle/>
          <a:p>
            <a:fld id="{2DA861D5-7821-434E-B24F-48E79055981C}" type="slidenum">
              <a:rPr lang="sv-SE" smtClean="0"/>
              <a:t>‹#›</a:t>
            </a:fld>
            <a:endParaRPr lang="sv-SE"/>
          </a:p>
        </p:txBody>
      </p:sp>
    </p:spTree>
    <p:extLst>
      <p:ext uri="{BB962C8B-B14F-4D97-AF65-F5344CB8AC3E}">
        <p14:creationId xmlns:p14="http://schemas.microsoft.com/office/powerpoint/2010/main" val="5059369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blank" preserve="1">
  <p:cSld name="Tom utan logotyp">
    <p:spTree>
      <p:nvGrpSpPr>
        <p:cNvPr id="1" name=""/>
        <p:cNvGrpSpPr/>
        <p:nvPr/>
      </p:nvGrpSpPr>
      <p:grpSpPr>
        <a:xfrm>
          <a:off x="0" y="0"/>
          <a:ext cx="0" cy="0"/>
          <a:chOff x="0" y="0"/>
          <a:chExt cx="0" cy="0"/>
        </a:xfrm>
      </p:grpSpPr>
      <p:sp>
        <p:nvSpPr>
          <p:cNvPr id="3" name="Platshållare för sidfot 2"/>
          <p:cNvSpPr>
            <a:spLocks noGrp="1"/>
          </p:cNvSpPr>
          <p:nvPr>
            <p:ph type="ftr" sz="quarter" idx="11"/>
          </p:nvPr>
        </p:nvSpPr>
        <p:spPr/>
        <p:txBody>
          <a:bodyPr/>
          <a:lstStyle/>
          <a:p>
            <a:endParaRPr lang="sv-SE"/>
          </a:p>
        </p:txBody>
      </p:sp>
      <p:sp>
        <p:nvSpPr>
          <p:cNvPr id="4" name="Platshållare för bildnummer 3"/>
          <p:cNvSpPr>
            <a:spLocks noGrp="1"/>
          </p:cNvSpPr>
          <p:nvPr>
            <p:ph type="sldNum" sz="quarter" idx="12"/>
          </p:nvPr>
        </p:nvSpPr>
        <p:spPr/>
        <p:txBody>
          <a:bodyPr/>
          <a:lstStyle/>
          <a:p>
            <a:fld id="{2DA861D5-7821-434E-B24F-48E79055981C}" type="slidenum">
              <a:rPr lang="sv-SE" smtClean="0"/>
              <a:t>‹#›</a:t>
            </a:fld>
            <a:endParaRPr lang="sv-SE"/>
          </a:p>
        </p:txBody>
      </p:sp>
    </p:spTree>
    <p:extLst>
      <p:ext uri="{BB962C8B-B14F-4D97-AF65-F5344CB8AC3E}">
        <p14:creationId xmlns:p14="http://schemas.microsoft.com/office/powerpoint/2010/main" val="7145854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1.png"/><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1449836" y="980728"/>
            <a:ext cx="9601067" cy="1143000"/>
          </a:xfrm>
          <a:prstGeom prst="rect">
            <a:avLst/>
          </a:prstGeom>
        </p:spPr>
        <p:txBody>
          <a:bodyPr vert="horz" lIns="91440" tIns="45720" rIns="91440" bIns="45720" rtlCol="0" anchor="ctr">
            <a:noAutofit/>
          </a:bodyPr>
          <a:lstStyle/>
          <a:p>
            <a:r>
              <a:rPr lang="sv-SE" dirty="0"/>
              <a:t>Klicka här för att ändra format</a:t>
            </a:r>
          </a:p>
        </p:txBody>
      </p:sp>
      <p:sp>
        <p:nvSpPr>
          <p:cNvPr id="3" name="Platshållare för text 2"/>
          <p:cNvSpPr>
            <a:spLocks noGrp="1"/>
          </p:cNvSpPr>
          <p:nvPr>
            <p:ph type="body" idx="1"/>
          </p:nvPr>
        </p:nvSpPr>
        <p:spPr>
          <a:xfrm>
            <a:off x="1449836" y="2132857"/>
            <a:ext cx="9601067" cy="3993307"/>
          </a:xfrm>
          <a:prstGeom prst="rect">
            <a:avLst/>
          </a:prstGeom>
        </p:spPr>
        <p:txBody>
          <a:bodyPr vert="horz" lIns="90000" tIns="45720" rIns="91440" bIns="45720" rtlCol="0" anchor="t">
            <a:noAutofit/>
          </a:bodyPr>
          <a:lstStyle/>
          <a:p>
            <a:pPr lvl="0"/>
            <a:r>
              <a:rPr lang="sv-SE" dirty="0"/>
              <a:t>Klicka här för att ändra format på bakgrundstexten</a:t>
            </a:r>
          </a:p>
          <a:p>
            <a:pPr lvl="1"/>
            <a:r>
              <a:rPr lang="sv-SE" dirty="0"/>
              <a:t>Nivå två</a:t>
            </a:r>
          </a:p>
          <a:p>
            <a:pPr lvl="2"/>
            <a:r>
              <a:rPr lang="sv-SE" dirty="0"/>
              <a:t>Nivå tre</a:t>
            </a:r>
          </a:p>
        </p:txBody>
      </p:sp>
      <p:sp>
        <p:nvSpPr>
          <p:cNvPr id="5" name="Platshållare för sidfot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solidFill>
                <a:latin typeface="+mj-lt"/>
              </a:defRPr>
            </a:lvl1pPr>
          </a:lstStyle>
          <a:p>
            <a:endParaRPr lang="sv-SE"/>
          </a:p>
        </p:txBody>
      </p:sp>
      <p:sp>
        <p:nvSpPr>
          <p:cNvPr id="6" name="Platshållare för bildnumm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000">
                <a:solidFill>
                  <a:schemeClr val="tx1"/>
                </a:solidFill>
                <a:latin typeface="+mj-lt"/>
              </a:defRPr>
            </a:lvl1pPr>
          </a:lstStyle>
          <a:p>
            <a:fld id="{2DA861D5-7821-434E-B24F-48E79055981C}" type="slidenum">
              <a:rPr lang="sv-SE" smtClean="0"/>
              <a:t>‹#›</a:t>
            </a:fld>
            <a:endParaRPr lang="sv-SE"/>
          </a:p>
        </p:txBody>
      </p:sp>
      <p:pic>
        <p:nvPicPr>
          <p:cNvPr id="7" name="Bildobjekt 6" descr="En bild som visar ritning, skjorta&#10;&#10;Automatiskt genererad beskrivning">
            <a:extLst>
              <a:ext uri="{FF2B5EF4-FFF2-40B4-BE49-F238E27FC236}">
                <a16:creationId xmlns:a16="http://schemas.microsoft.com/office/drawing/2014/main" id="{7188EB4C-40E2-4745-A386-1AD30C863B6E}"/>
              </a:ext>
            </a:extLst>
          </p:cNvPr>
          <p:cNvPicPr>
            <a:picLocks noChangeAspect="1"/>
          </p:cNvPicPr>
          <p:nvPr/>
        </p:nvPicPr>
        <p:blipFill>
          <a:blip r:embed="rId23" cstate="print">
            <a:extLst>
              <a:ext uri="{28A0092B-C50C-407E-A947-70E740481C1C}">
                <a14:useLocalDpi xmlns:a14="http://schemas.microsoft.com/office/drawing/2010/main" val="0"/>
              </a:ext>
            </a:extLst>
          </a:blip>
          <a:stretch>
            <a:fillRect/>
          </a:stretch>
        </p:blipFill>
        <p:spPr>
          <a:xfrm>
            <a:off x="0" y="0"/>
            <a:ext cx="1608471" cy="828000"/>
          </a:xfrm>
          <a:prstGeom prst="rect">
            <a:avLst/>
          </a:prstGeom>
        </p:spPr>
      </p:pic>
      <p:pic>
        <p:nvPicPr>
          <p:cNvPr id="8" name="Bildobjekt 7" descr="En bild som visar ritning, skjorta&#10;&#10;Automatiskt genererad beskrivning">
            <a:extLst>
              <a:ext uri="{FF2B5EF4-FFF2-40B4-BE49-F238E27FC236}">
                <a16:creationId xmlns:a16="http://schemas.microsoft.com/office/drawing/2014/main" id="{77ED171C-8199-403D-B6C7-3503B125D67C}"/>
              </a:ext>
            </a:extLst>
          </p:cNvPr>
          <p:cNvPicPr>
            <a:picLocks noChangeAspect="1"/>
          </p:cNvPicPr>
          <p:nvPr/>
        </p:nvPicPr>
        <p:blipFill>
          <a:blip r:embed="rId23" cstate="print">
            <a:extLst>
              <a:ext uri="{28A0092B-C50C-407E-A947-70E740481C1C}">
                <a14:useLocalDpi xmlns:a14="http://schemas.microsoft.com/office/drawing/2010/main" val="0"/>
              </a:ext>
            </a:extLst>
          </a:blip>
          <a:stretch>
            <a:fillRect/>
          </a:stretch>
        </p:blipFill>
        <p:spPr>
          <a:xfrm>
            <a:off x="0" y="0"/>
            <a:ext cx="1608471" cy="828000"/>
          </a:xfrm>
          <a:prstGeom prst="rect">
            <a:avLst/>
          </a:prstGeom>
        </p:spPr>
      </p:pic>
    </p:spTree>
    <p:extLst>
      <p:ext uri="{BB962C8B-B14F-4D97-AF65-F5344CB8AC3E}">
        <p14:creationId xmlns:p14="http://schemas.microsoft.com/office/powerpoint/2010/main" val="3685501062"/>
      </p:ext>
    </p:extLst>
  </p:cSld>
  <p:clrMap bg1="lt1" tx1="dk1" bg2="lt2" tx2="dk2" accent1="accent1" accent2="accent2" accent3="accent3" accent4="accent4" accent5="accent5" accent6="accent6" hlink="hlink" folHlink="folHlink"/>
  <p:sldLayoutIdLst>
    <p:sldLayoutId id="2147483705" r:id="rId1"/>
    <p:sldLayoutId id="2147483706" r:id="rId2"/>
    <p:sldLayoutId id="2147483707" r:id="rId3"/>
    <p:sldLayoutId id="2147483708" r:id="rId4"/>
    <p:sldLayoutId id="2147483709" r:id="rId5"/>
    <p:sldLayoutId id="2147483710" r:id="rId6"/>
    <p:sldLayoutId id="2147483711" r:id="rId7"/>
    <p:sldLayoutId id="2147483712" r:id="rId8"/>
    <p:sldLayoutId id="2147483713" r:id="rId9"/>
    <p:sldLayoutId id="2147483714" r:id="rId10"/>
    <p:sldLayoutId id="2147483715" r:id="rId11"/>
    <p:sldLayoutId id="2147483716" r:id="rId12"/>
    <p:sldLayoutId id="2147483717" r:id="rId13"/>
    <p:sldLayoutId id="2147483718" r:id="rId14"/>
    <p:sldLayoutId id="2147483719" r:id="rId15"/>
    <p:sldLayoutId id="2147483720" r:id="rId16"/>
    <p:sldLayoutId id="2147483721" r:id="rId17"/>
    <p:sldLayoutId id="2147483722" r:id="rId18"/>
    <p:sldLayoutId id="2147483723" r:id="rId19"/>
    <p:sldLayoutId id="2147483724" r:id="rId20"/>
    <p:sldLayoutId id="2147483725" r:id="rId21"/>
  </p:sldLayoutIdLst>
  <p:txStyles>
    <p:titleStyle>
      <a:lvl1pPr algn="l" defTabSz="914400" rtl="0" eaLnBrk="1" latinLnBrk="0" hangingPunct="1">
        <a:spcBef>
          <a:spcPct val="0"/>
        </a:spcBef>
        <a:buNone/>
        <a:defRPr sz="3600" b="1" kern="1200">
          <a:solidFill>
            <a:schemeClr val="accent1"/>
          </a:solidFill>
          <a:latin typeface="Arial" pitchFamily="34" charset="0"/>
          <a:ea typeface="+mj-ea"/>
          <a:cs typeface="Arial" pitchFamily="34" charset="0"/>
        </a:defRPr>
      </a:lvl1pPr>
    </p:titleStyle>
    <p:bodyStyle>
      <a:lvl1pPr marL="263525" indent="-263525" algn="l" defTabSz="914400" rtl="0" eaLnBrk="1" latinLnBrk="0" hangingPunct="1">
        <a:spcBef>
          <a:spcPts val="650"/>
        </a:spcBef>
        <a:buSzPct val="100000"/>
        <a:buFont typeface="Arial" pitchFamily="34" charset="0"/>
        <a:buChar char="–"/>
        <a:defRPr sz="2200" kern="1200" spc="0">
          <a:solidFill>
            <a:srgbClr val="000000"/>
          </a:solidFill>
          <a:latin typeface="Arial" pitchFamily="34" charset="0"/>
          <a:ea typeface="+mn-ea"/>
          <a:cs typeface="Arial" pitchFamily="34" charset="0"/>
        </a:defRPr>
      </a:lvl1pPr>
      <a:lvl2pPr marL="446088" indent="-184150" algn="l" defTabSz="914400" rtl="0" eaLnBrk="1" latinLnBrk="0" hangingPunct="1">
        <a:spcBef>
          <a:spcPts val="650"/>
        </a:spcBef>
        <a:buSzPct val="100000"/>
        <a:buFont typeface="Arial" pitchFamily="34" charset="0"/>
        <a:buChar char="•"/>
        <a:defRPr sz="2200" kern="1200" spc="0">
          <a:solidFill>
            <a:srgbClr val="000000"/>
          </a:solidFill>
          <a:latin typeface="Arial" pitchFamily="34" charset="0"/>
          <a:ea typeface="+mn-ea"/>
          <a:cs typeface="Arial" pitchFamily="34" charset="0"/>
        </a:defRPr>
      </a:lvl2pPr>
      <a:lvl3pPr marL="630238" indent="-173038" algn="l" defTabSz="914400" rtl="0" eaLnBrk="1" latinLnBrk="0" hangingPunct="1">
        <a:spcBef>
          <a:spcPts val="650"/>
        </a:spcBef>
        <a:buSzPct val="120000"/>
        <a:buFont typeface="Arial" panose="020B0604020202020204" pitchFamily="34" charset="0"/>
        <a:buChar char="◦"/>
        <a:defRPr sz="2200" kern="1200" spc="0">
          <a:solidFill>
            <a:srgbClr val="000000"/>
          </a:solidFill>
          <a:latin typeface="Arial" pitchFamily="34" charset="0"/>
          <a:ea typeface="+mn-ea"/>
          <a:cs typeface="Arial" pitchFamily="34" charset="0"/>
        </a:defRPr>
      </a:lvl3pPr>
      <a:lvl4pPr marL="801688" indent="-174625" algn="l" defTabSz="914400" rtl="0" eaLnBrk="1" latinLnBrk="0" hangingPunct="1">
        <a:spcBef>
          <a:spcPts val="650"/>
        </a:spcBef>
        <a:buSzPct val="100000"/>
        <a:buFont typeface="Arial" pitchFamily="34" charset="0"/>
        <a:buChar char="-"/>
        <a:defRPr sz="2200" kern="1200" spc="0">
          <a:solidFill>
            <a:srgbClr val="5E5C56"/>
          </a:solidFill>
          <a:latin typeface="Arial" pitchFamily="34" charset="0"/>
          <a:ea typeface="+mn-ea"/>
          <a:cs typeface="Arial" pitchFamily="34" charset="0"/>
        </a:defRPr>
      </a:lvl4pPr>
      <a:lvl5pPr marL="984250" indent="-174625" algn="l" defTabSz="914400" rtl="0" eaLnBrk="1" latinLnBrk="0" hangingPunct="1">
        <a:spcBef>
          <a:spcPts val="650"/>
        </a:spcBef>
        <a:buSzPct val="100000"/>
        <a:buFont typeface="Arial" pitchFamily="34" charset="0"/>
        <a:buChar char="-"/>
        <a:defRPr sz="2200" kern="1200" spc="0">
          <a:solidFill>
            <a:srgbClr val="5E5C56"/>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image" Target="../media/image8.emf"/><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customXml" Target="../ink/ink2.xml"/><Relationship Id="rId5" Type="http://schemas.openxmlformats.org/officeDocument/2006/relationships/image" Target="../media/image7.emf"/><Relationship Id="rId4" Type="http://schemas.openxmlformats.org/officeDocument/2006/relationships/customXml" Target="../ink/ink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tshållare för text 3"/>
          <p:cNvSpPr>
            <a:spLocks noGrp="1"/>
          </p:cNvSpPr>
          <p:nvPr>
            <p:ph type="body" sz="quarter" idx="12"/>
          </p:nvPr>
        </p:nvSpPr>
        <p:spPr/>
        <p:txBody>
          <a:bodyPr/>
          <a:lstStyle/>
          <a:p>
            <a:r>
              <a:rPr lang="sv-SE" dirty="0"/>
              <a:t>SUHF-konferens 6 november 2025</a:t>
            </a:r>
          </a:p>
          <a:p>
            <a:r>
              <a:rPr lang="sv-SE" dirty="0"/>
              <a:t>Projektgruppen för regeringsuppdraget</a:t>
            </a:r>
          </a:p>
        </p:txBody>
      </p:sp>
      <p:sp>
        <p:nvSpPr>
          <p:cNvPr id="2" name="Rubrik 1"/>
          <p:cNvSpPr>
            <a:spLocks noGrp="1"/>
          </p:cNvSpPr>
          <p:nvPr>
            <p:ph type="title"/>
          </p:nvPr>
        </p:nvSpPr>
        <p:spPr/>
        <p:txBody>
          <a:bodyPr/>
          <a:lstStyle/>
          <a:p>
            <a:br>
              <a:rPr lang="sv-SE" dirty="0"/>
            </a:br>
            <a:r>
              <a:rPr lang="sv-SE" dirty="0"/>
              <a:t>Översyn av avgiftsförordningen – </a:t>
            </a:r>
            <a:r>
              <a:rPr lang="sv-SE" sz="2600" b="0" dirty="0"/>
              <a:t>Regeringsuppdrag till ESV</a:t>
            </a:r>
          </a:p>
        </p:txBody>
      </p:sp>
    </p:spTree>
    <p:extLst>
      <p:ext uri="{BB962C8B-B14F-4D97-AF65-F5344CB8AC3E}">
        <p14:creationId xmlns:p14="http://schemas.microsoft.com/office/powerpoint/2010/main" val="23013336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text 1"/>
          <p:cNvSpPr>
            <a:spLocks noGrp="1"/>
          </p:cNvSpPr>
          <p:nvPr>
            <p:ph type="body" sz="quarter" idx="12"/>
          </p:nvPr>
        </p:nvSpPr>
        <p:spPr/>
        <p:txBody>
          <a:bodyPr/>
          <a:lstStyle/>
          <a:p>
            <a:endParaRPr lang="sv-SE"/>
          </a:p>
        </p:txBody>
      </p:sp>
      <p:sp>
        <p:nvSpPr>
          <p:cNvPr id="3" name="Rubrik 2"/>
          <p:cNvSpPr>
            <a:spLocks noGrp="1"/>
          </p:cNvSpPr>
          <p:nvPr>
            <p:ph type="title"/>
          </p:nvPr>
        </p:nvSpPr>
        <p:spPr/>
        <p:txBody>
          <a:bodyPr/>
          <a:lstStyle/>
          <a:p>
            <a:r>
              <a:rPr lang="sv-SE" dirty="0"/>
              <a:t>Ekonomiskt mål, 5 §</a:t>
            </a:r>
          </a:p>
        </p:txBody>
      </p:sp>
    </p:spTree>
    <p:extLst>
      <p:ext uri="{BB962C8B-B14F-4D97-AF65-F5344CB8AC3E}">
        <p14:creationId xmlns:p14="http://schemas.microsoft.com/office/powerpoint/2010/main" val="15613682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Ekonomiskt mål</a:t>
            </a:r>
          </a:p>
        </p:txBody>
      </p:sp>
      <p:sp>
        <p:nvSpPr>
          <p:cNvPr id="7" name="Platshållare för innehåll 2"/>
          <p:cNvSpPr>
            <a:spLocks noGrp="1"/>
          </p:cNvSpPr>
          <p:nvPr>
            <p:ph idx="1"/>
          </p:nvPr>
        </p:nvSpPr>
        <p:spPr>
          <a:xfrm>
            <a:off x="1449836" y="2132858"/>
            <a:ext cx="9601067" cy="1428490"/>
          </a:xfrm>
        </p:spPr>
        <p:txBody>
          <a:bodyPr/>
          <a:lstStyle/>
          <a:p>
            <a:pPr marL="0" indent="0">
              <a:buNone/>
            </a:pPr>
            <a:r>
              <a:rPr lang="sv-SE" sz="2100" dirty="0"/>
              <a:t>Det ekonomiska målet är ”upp till full kostnadstäckning” (dvs obestämt) för avgiftsuttag med stöd av 4 §. Avgiftsintäkterna får alltså helt eller delvis täcka kostnaderna (förutom punkt 10, tjänsteexport, där full kostnadstäckning gäller).</a:t>
            </a:r>
          </a:p>
        </p:txBody>
      </p:sp>
      <p:pic>
        <p:nvPicPr>
          <p:cNvPr id="5" name="Bildobjekt 4"/>
          <p:cNvPicPr>
            <a:picLocks noChangeAspect="1"/>
          </p:cNvPicPr>
          <p:nvPr/>
        </p:nvPicPr>
        <p:blipFill>
          <a:blip r:embed="rId3"/>
          <a:stretch>
            <a:fillRect/>
          </a:stretch>
        </p:blipFill>
        <p:spPr>
          <a:xfrm>
            <a:off x="1449835" y="3561348"/>
            <a:ext cx="9601067" cy="2117995"/>
          </a:xfrm>
          <a:prstGeom prst="rect">
            <a:avLst/>
          </a:prstGeom>
          <a:solidFill>
            <a:schemeClr val="bg1"/>
          </a:solidFill>
          <a:ln w="25400" cap="flat" cmpd="sng" algn="ctr">
            <a:noFill/>
            <a:prstDash val="solid"/>
          </a:ln>
          <a:effectLst>
            <a:outerShdw blurRad="266700" dist="38100" dir="2700000" sx="101000" sy="101000" algn="tl" rotWithShape="0">
              <a:prstClr val="black">
                <a:alpha val="22042"/>
              </a:prstClr>
            </a:outerShdw>
          </a:effectLst>
        </p:spPr>
      </p:pic>
      <mc:AlternateContent xmlns:mc="http://schemas.openxmlformats.org/markup-compatibility/2006" xmlns:p14="http://schemas.microsoft.com/office/powerpoint/2010/main">
        <mc:Choice Requires="p14">
          <p:contentPart p14:bwMode="auto" r:id="rId4">
            <p14:nvContentPartPr>
              <p14:cNvPr id="3" name="Pennanteckning 2"/>
              <p14:cNvContentPartPr/>
              <p14:nvPr/>
            </p14:nvContentPartPr>
            <p14:xfrm>
              <a:off x="8061025" y="5112549"/>
              <a:ext cx="2587320" cy="138600"/>
            </p14:xfrm>
          </p:contentPart>
        </mc:Choice>
        <mc:Fallback xmlns="">
          <p:pic>
            <p:nvPicPr>
              <p:cNvPr id="3" name="Pennanteckning 2"/>
              <p:cNvPicPr/>
              <p:nvPr/>
            </p:nvPicPr>
            <p:blipFill>
              <a:blip r:embed="rId5"/>
              <a:stretch>
                <a:fillRect/>
              </a:stretch>
            </p:blipFill>
            <p:spPr>
              <a:xfrm>
                <a:off x="7989025" y="4968549"/>
                <a:ext cx="2731320" cy="426600"/>
              </a:xfrm>
              <a:prstGeom prst="rect">
                <a:avLst/>
              </a:prstGeom>
            </p:spPr>
          </p:pic>
        </mc:Fallback>
      </mc:AlternateContent>
      <mc:AlternateContent xmlns:mc="http://schemas.openxmlformats.org/markup-compatibility/2006" xmlns:p14="http://schemas.microsoft.com/office/powerpoint/2010/main">
        <mc:Choice Requires="p14">
          <p:contentPart p14:bwMode="auto" r:id="rId6">
            <p14:nvContentPartPr>
              <p14:cNvPr id="4" name="Pennanteckning 3"/>
              <p14:cNvContentPartPr/>
              <p14:nvPr/>
            </p14:nvContentPartPr>
            <p14:xfrm>
              <a:off x="8145265" y="5141349"/>
              <a:ext cx="1624680" cy="32760"/>
            </p14:xfrm>
          </p:contentPart>
        </mc:Choice>
        <mc:Fallback xmlns="">
          <p:pic>
            <p:nvPicPr>
              <p:cNvPr id="4" name="Pennanteckning 3"/>
              <p:cNvPicPr/>
              <p:nvPr/>
            </p:nvPicPr>
            <p:blipFill>
              <a:blip r:embed="rId7"/>
              <a:stretch>
                <a:fillRect/>
              </a:stretch>
            </p:blipFill>
            <p:spPr>
              <a:xfrm>
                <a:off x="8073265" y="4997349"/>
                <a:ext cx="1768680" cy="320760"/>
              </a:xfrm>
              <a:prstGeom prst="rect">
                <a:avLst/>
              </a:prstGeom>
            </p:spPr>
          </p:pic>
        </mc:Fallback>
      </mc:AlternateContent>
    </p:spTree>
    <p:extLst>
      <p:ext uri="{BB962C8B-B14F-4D97-AF65-F5344CB8AC3E}">
        <p14:creationId xmlns:p14="http://schemas.microsoft.com/office/powerpoint/2010/main" val="8652832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text 1"/>
          <p:cNvSpPr>
            <a:spLocks noGrp="1"/>
          </p:cNvSpPr>
          <p:nvPr>
            <p:ph type="body" sz="quarter" idx="12"/>
          </p:nvPr>
        </p:nvSpPr>
        <p:spPr/>
        <p:txBody>
          <a:bodyPr/>
          <a:lstStyle/>
          <a:p>
            <a:endParaRPr lang="sv-SE"/>
          </a:p>
        </p:txBody>
      </p:sp>
      <p:sp>
        <p:nvSpPr>
          <p:cNvPr id="3" name="Rubrik 2"/>
          <p:cNvSpPr>
            <a:spLocks noGrp="1"/>
          </p:cNvSpPr>
          <p:nvPr>
            <p:ph type="title"/>
          </p:nvPr>
        </p:nvSpPr>
        <p:spPr/>
        <p:txBody>
          <a:bodyPr/>
          <a:lstStyle/>
          <a:p>
            <a:r>
              <a:rPr lang="sv-SE" dirty="0"/>
              <a:t>Dispositionsrätten, 25 §, 25 a § och 25 b §</a:t>
            </a:r>
          </a:p>
        </p:txBody>
      </p:sp>
    </p:spTree>
    <p:extLst>
      <p:ext uri="{BB962C8B-B14F-4D97-AF65-F5344CB8AC3E}">
        <p14:creationId xmlns:p14="http://schemas.microsoft.com/office/powerpoint/2010/main" val="38834091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FCA7C07-F7A8-BF62-37E0-C649662A21CD}"/>
              </a:ext>
            </a:extLst>
          </p:cNvPr>
          <p:cNvSpPr>
            <a:spLocks noGrp="1"/>
          </p:cNvSpPr>
          <p:nvPr>
            <p:ph type="title"/>
          </p:nvPr>
        </p:nvSpPr>
        <p:spPr/>
        <p:txBody>
          <a:bodyPr/>
          <a:lstStyle/>
          <a:p>
            <a:r>
              <a:rPr lang="sv-SE" dirty="0"/>
              <a:t>Över- och underskott</a:t>
            </a:r>
          </a:p>
        </p:txBody>
      </p:sp>
      <p:pic>
        <p:nvPicPr>
          <p:cNvPr id="5" name="Platshållare för innehåll 4">
            <a:extLst>
              <a:ext uri="{FF2B5EF4-FFF2-40B4-BE49-F238E27FC236}">
                <a16:creationId xmlns:a16="http://schemas.microsoft.com/office/drawing/2014/main" id="{34D1B180-C9E1-8503-9291-2E45D88B73FD}"/>
              </a:ext>
            </a:extLst>
          </p:cNvPr>
          <p:cNvPicPr>
            <a:picLocks noGrp="1" noChangeAspect="1"/>
          </p:cNvPicPr>
          <p:nvPr>
            <p:ph idx="1"/>
          </p:nvPr>
        </p:nvPicPr>
        <p:blipFill>
          <a:blip r:embed="rId3"/>
          <a:stretch>
            <a:fillRect/>
          </a:stretch>
        </p:blipFill>
        <p:spPr>
          <a:xfrm>
            <a:off x="1449836" y="2085735"/>
            <a:ext cx="8301078" cy="3535017"/>
          </a:xfrm>
        </p:spPr>
      </p:pic>
    </p:spTree>
    <p:extLst>
      <p:ext uri="{BB962C8B-B14F-4D97-AF65-F5344CB8AC3E}">
        <p14:creationId xmlns:p14="http://schemas.microsoft.com/office/powerpoint/2010/main" val="9385283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0570731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1449836" y="980728"/>
            <a:ext cx="9944069" cy="1143000"/>
          </a:xfrm>
        </p:spPr>
        <p:txBody>
          <a:bodyPr/>
          <a:lstStyle/>
          <a:p>
            <a:r>
              <a:rPr lang="sv-SE" dirty="0"/>
              <a:t>Uppdrag om översyn av avgiftsförordningen</a:t>
            </a:r>
          </a:p>
        </p:txBody>
      </p:sp>
      <p:sp>
        <p:nvSpPr>
          <p:cNvPr id="3" name="Platshållare för innehåll 2"/>
          <p:cNvSpPr>
            <a:spLocks noGrp="1"/>
          </p:cNvSpPr>
          <p:nvPr>
            <p:ph idx="1"/>
          </p:nvPr>
        </p:nvSpPr>
        <p:spPr/>
        <p:txBody>
          <a:bodyPr/>
          <a:lstStyle/>
          <a:p>
            <a:pPr>
              <a:spcBef>
                <a:spcPts val="1800"/>
              </a:spcBef>
            </a:pPr>
            <a:r>
              <a:rPr lang="sv-SE" dirty="0"/>
              <a:t>ESV har i regleringsbrevet 2025 fått i uppdrag att </a:t>
            </a:r>
            <a:r>
              <a:rPr lang="sv-SE" i="1" dirty="0"/>
              <a:t>Utreda och föreslå en ny avgiftsförordning.</a:t>
            </a:r>
          </a:p>
          <a:p>
            <a:pPr lvl="1">
              <a:spcBef>
                <a:spcPts val="1800"/>
              </a:spcBef>
            </a:pPr>
            <a:r>
              <a:rPr lang="sv-SE" dirty="0"/>
              <a:t>Myndigheten ska utreda och föreslå hur en ny avgiftsförordning kan utformas samt lämna nödvändiga författningsförslag.</a:t>
            </a:r>
          </a:p>
          <a:p>
            <a:pPr lvl="1">
              <a:spcBef>
                <a:spcPts val="1800"/>
              </a:spcBef>
            </a:pPr>
            <a:r>
              <a:rPr lang="sv-SE" dirty="0"/>
              <a:t>Uppdraget ska senast den 12 februari 2027 redovisas till Regeringskansliet.</a:t>
            </a:r>
            <a:endParaRPr lang="sv-SE" i="1" dirty="0"/>
          </a:p>
        </p:txBody>
      </p:sp>
    </p:spTree>
    <p:extLst>
      <p:ext uri="{BB962C8B-B14F-4D97-AF65-F5344CB8AC3E}">
        <p14:creationId xmlns:p14="http://schemas.microsoft.com/office/powerpoint/2010/main" val="24777564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innehåll 2"/>
          <p:cNvSpPr>
            <a:spLocks noGrp="1"/>
          </p:cNvSpPr>
          <p:nvPr>
            <p:ph idx="1"/>
          </p:nvPr>
        </p:nvSpPr>
        <p:spPr>
          <a:xfrm>
            <a:off x="1449836" y="2123728"/>
            <a:ext cx="9733276" cy="4589893"/>
          </a:xfrm>
        </p:spPr>
        <p:txBody>
          <a:bodyPr/>
          <a:lstStyle/>
          <a:p>
            <a:pPr>
              <a:spcBef>
                <a:spcPts val="1200"/>
              </a:spcBef>
            </a:pPr>
            <a:r>
              <a:rPr lang="sv-SE" b="1" dirty="0"/>
              <a:t>Vad bör det nya regelverket innehålla? </a:t>
            </a:r>
            <a:r>
              <a:rPr lang="sv-SE" dirty="0"/>
              <a:t>Vi vill förhålla oss fritt till nuvarande förordning. Vad behöver regleras i den här förordningen och vad kan regleras på annat sätt? </a:t>
            </a:r>
          </a:p>
          <a:p>
            <a:pPr>
              <a:spcBef>
                <a:spcPts val="1200"/>
              </a:spcBef>
            </a:pPr>
            <a:r>
              <a:rPr lang="sv-SE" b="1" dirty="0"/>
              <a:t>Helhetsperspektiv: </a:t>
            </a:r>
            <a:r>
              <a:rPr lang="sv-SE" dirty="0"/>
              <a:t>Regelverket ska vara ändamålsenligt både för staten som helhet och för enskilda myndigheter.</a:t>
            </a:r>
          </a:p>
          <a:p>
            <a:pPr>
              <a:spcBef>
                <a:spcPts val="1200"/>
              </a:spcBef>
            </a:pPr>
            <a:r>
              <a:rPr lang="sv-SE" b="1" dirty="0"/>
              <a:t>Genomlysning av </a:t>
            </a:r>
            <a:r>
              <a:rPr lang="sv-SE" b="1" dirty="0" err="1"/>
              <a:t>ESV:s</a:t>
            </a:r>
            <a:r>
              <a:rPr lang="sv-SE" b="1" dirty="0"/>
              <a:t> föreskrifter: </a:t>
            </a:r>
            <a:r>
              <a:rPr lang="sv-SE" dirty="0"/>
              <a:t>Vi ser även över </a:t>
            </a:r>
            <a:r>
              <a:rPr lang="sv-SE" dirty="0" err="1"/>
              <a:t>ESV:s</a:t>
            </a:r>
            <a:r>
              <a:rPr lang="sv-SE" dirty="0"/>
              <a:t> föreskrifter och allmänna råd till avgiftsförordningen.</a:t>
            </a:r>
          </a:p>
          <a:p>
            <a:pPr>
              <a:spcBef>
                <a:spcPts val="1200"/>
              </a:spcBef>
            </a:pPr>
            <a:r>
              <a:rPr lang="sv-SE" b="1" dirty="0"/>
              <a:t>Angreppssätt – 6 olika delområden: </a:t>
            </a:r>
            <a:r>
              <a:rPr lang="sv-SE" dirty="0"/>
              <a:t>Vi har delat upp arbetet i 6 olika delområden kopplade till dagens styrning och reglering av avgifter.</a:t>
            </a:r>
          </a:p>
          <a:p>
            <a:pPr>
              <a:spcBef>
                <a:spcPts val="1200"/>
              </a:spcBef>
            </a:pPr>
            <a:endParaRPr lang="sv-SE" dirty="0"/>
          </a:p>
        </p:txBody>
      </p:sp>
      <p:sp>
        <p:nvSpPr>
          <p:cNvPr id="4" name="Rubrik 1"/>
          <p:cNvSpPr txBox="1">
            <a:spLocks/>
          </p:cNvSpPr>
          <p:nvPr/>
        </p:nvSpPr>
        <p:spPr>
          <a:xfrm>
            <a:off x="1449836" y="1052917"/>
            <a:ext cx="9601067" cy="1143000"/>
          </a:xfrm>
          <a:prstGeom prst="rect">
            <a:avLst/>
          </a:prstGeom>
        </p:spPr>
        <p:txBody>
          <a:bodyPr vert="horz" lIns="91440" tIns="45720" rIns="91440" bIns="45720" rtlCol="0" anchor="ctr">
            <a:noAutofit/>
          </a:bodyPr>
          <a:lstStyle>
            <a:lvl1pPr algn="l" defTabSz="914400" rtl="0" eaLnBrk="1" latinLnBrk="0" hangingPunct="1">
              <a:spcBef>
                <a:spcPct val="0"/>
              </a:spcBef>
              <a:buNone/>
              <a:defRPr sz="3600" b="1" kern="1200">
                <a:solidFill>
                  <a:schemeClr val="accent1"/>
                </a:solidFill>
                <a:latin typeface="Arial" pitchFamily="34" charset="0"/>
                <a:ea typeface="+mj-ea"/>
                <a:cs typeface="Arial" pitchFamily="34" charset="0"/>
              </a:defRPr>
            </a:lvl1pPr>
          </a:lstStyle>
          <a:p>
            <a:r>
              <a:rPr lang="sv-SE" dirty="0" err="1"/>
              <a:t>ESV:s</a:t>
            </a:r>
            <a:r>
              <a:rPr lang="sv-SE" dirty="0"/>
              <a:t> utgångspunkter i uppdraget</a:t>
            </a:r>
          </a:p>
        </p:txBody>
      </p:sp>
    </p:spTree>
    <p:extLst>
      <p:ext uri="{BB962C8B-B14F-4D97-AF65-F5344CB8AC3E}">
        <p14:creationId xmlns:p14="http://schemas.microsoft.com/office/powerpoint/2010/main" val="42328115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1449836" y="980728"/>
            <a:ext cx="9365021" cy="1143000"/>
          </a:xfrm>
        </p:spPr>
        <p:txBody>
          <a:bodyPr/>
          <a:lstStyle/>
          <a:p>
            <a:r>
              <a:rPr lang="sv-SE" dirty="0"/>
              <a:t>Projektgruppens identifierade delområden inom uppdraget</a:t>
            </a:r>
          </a:p>
        </p:txBody>
      </p:sp>
      <p:graphicFrame>
        <p:nvGraphicFramePr>
          <p:cNvPr id="4" name="Platshållare för innehåll 3"/>
          <p:cNvGraphicFramePr>
            <a:graphicFrameLocks noGrp="1"/>
          </p:cNvGraphicFramePr>
          <p:nvPr>
            <p:ph idx="1"/>
            <p:extLst>
              <p:ext uri="{D42A27DB-BD31-4B8C-83A1-F6EECF244321}">
                <p14:modId xmlns:p14="http://schemas.microsoft.com/office/powerpoint/2010/main" val="3383398520"/>
              </p:ext>
            </p:extLst>
          </p:nvPr>
        </p:nvGraphicFramePr>
        <p:xfrm>
          <a:off x="1574527" y="2206855"/>
          <a:ext cx="8059924" cy="3337560"/>
        </p:xfrm>
        <a:graphic>
          <a:graphicData uri="http://schemas.openxmlformats.org/drawingml/2006/table">
            <a:tbl>
              <a:tblPr firstRow="1" bandRow="1">
                <a:tableStyleId>{5C22544A-7EE6-4342-B048-85BDC9FD1C3A}</a:tableStyleId>
              </a:tblPr>
              <a:tblGrid>
                <a:gridCol w="4020387">
                  <a:extLst>
                    <a:ext uri="{9D8B030D-6E8A-4147-A177-3AD203B41FA5}">
                      <a16:colId xmlns:a16="http://schemas.microsoft.com/office/drawing/2014/main" val="4038899676"/>
                    </a:ext>
                  </a:extLst>
                </a:gridCol>
                <a:gridCol w="4039537">
                  <a:extLst>
                    <a:ext uri="{9D8B030D-6E8A-4147-A177-3AD203B41FA5}">
                      <a16:colId xmlns:a16="http://schemas.microsoft.com/office/drawing/2014/main" val="3574356643"/>
                    </a:ext>
                  </a:extLst>
                </a:gridCol>
              </a:tblGrid>
              <a:tr h="370840">
                <a:tc>
                  <a:txBody>
                    <a:bodyPr/>
                    <a:lstStyle/>
                    <a:p>
                      <a:r>
                        <a:rPr lang="sv-SE" dirty="0"/>
                        <a:t>Område</a:t>
                      </a:r>
                    </a:p>
                  </a:txBody>
                  <a:tcPr/>
                </a:tc>
                <a:tc>
                  <a:txBody>
                    <a:bodyPr/>
                    <a:lstStyle/>
                    <a:p>
                      <a:r>
                        <a:rPr lang="sv-SE" dirty="0"/>
                        <a:t>Paragraf i</a:t>
                      </a:r>
                      <a:r>
                        <a:rPr lang="sv-SE" baseline="0" dirty="0"/>
                        <a:t> nuvarande förordning</a:t>
                      </a:r>
                      <a:endParaRPr lang="sv-SE" dirty="0"/>
                    </a:p>
                  </a:txBody>
                  <a:tcPr/>
                </a:tc>
                <a:extLst>
                  <a:ext uri="{0D108BD9-81ED-4DB2-BD59-A6C34878D82A}">
                    <a16:rowId xmlns:a16="http://schemas.microsoft.com/office/drawing/2014/main" val="3951114294"/>
                  </a:ext>
                </a:extLst>
              </a:tr>
              <a:tr h="370840">
                <a:tc>
                  <a:txBody>
                    <a:bodyPr/>
                    <a:lstStyle/>
                    <a:p>
                      <a:r>
                        <a:rPr lang="sv-SE" dirty="0"/>
                        <a:t>Generellt bemyndigande</a:t>
                      </a:r>
                    </a:p>
                  </a:txBody>
                  <a:tcPr/>
                </a:tc>
                <a:tc>
                  <a:txBody>
                    <a:bodyPr/>
                    <a:lstStyle/>
                    <a:p>
                      <a:r>
                        <a:rPr lang="sv-SE" dirty="0"/>
                        <a:t>4 §</a:t>
                      </a:r>
                    </a:p>
                  </a:txBody>
                  <a:tcPr/>
                </a:tc>
                <a:extLst>
                  <a:ext uri="{0D108BD9-81ED-4DB2-BD59-A6C34878D82A}">
                    <a16:rowId xmlns:a16="http://schemas.microsoft.com/office/drawing/2014/main" val="235953734"/>
                  </a:ext>
                </a:extLst>
              </a:tr>
              <a:tr h="370840">
                <a:tc>
                  <a:txBody>
                    <a:bodyPr/>
                    <a:lstStyle/>
                    <a:p>
                      <a:r>
                        <a:rPr lang="sv-SE" dirty="0"/>
                        <a:t>Ekonomiskt mål</a:t>
                      </a:r>
                    </a:p>
                  </a:txBody>
                  <a:tcPr/>
                </a:tc>
                <a:tc>
                  <a:txBody>
                    <a:bodyPr/>
                    <a:lstStyle/>
                    <a:p>
                      <a:r>
                        <a:rPr lang="sv-SE" dirty="0"/>
                        <a:t>5 §</a:t>
                      </a:r>
                    </a:p>
                  </a:txBody>
                  <a:tcPr/>
                </a:tc>
                <a:extLst>
                  <a:ext uri="{0D108BD9-81ED-4DB2-BD59-A6C34878D82A}">
                    <a16:rowId xmlns:a16="http://schemas.microsoft.com/office/drawing/2014/main" val="1100374433"/>
                  </a:ext>
                </a:extLst>
              </a:tr>
              <a:tr h="370840">
                <a:tc>
                  <a:txBody>
                    <a:bodyPr/>
                    <a:lstStyle/>
                    <a:p>
                      <a:r>
                        <a:rPr lang="sv-SE" dirty="0"/>
                        <a:t>Samrådsskyldighet</a:t>
                      </a:r>
                    </a:p>
                  </a:txBody>
                  <a:tcPr/>
                </a:tc>
                <a:tc>
                  <a:txBody>
                    <a:bodyPr/>
                    <a:lstStyle/>
                    <a:p>
                      <a:r>
                        <a:rPr lang="sv-SE" dirty="0"/>
                        <a:t>7 §</a:t>
                      </a:r>
                    </a:p>
                  </a:txBody>
                  <a:tcPr/>
                </a:tc>
                <a:extLst>
                  <a:ext uri="{0D108BD9-81ED-4DB2-BD59-A6C34878D82A}">
                    <a16:rowId xmlns:a16="http://schemas.microsoft.com/office/drawing/2014/main" val="3838763592"/>
                  </a:ext>
                </a:extLst>
              </a:tr>
              <a:tr h="370840">
                <a:tc>
                  <a:txBody>
                    <a:bodyPr/>
                    <a:lstStyle/>
                    <a:p>
                      <a:r>
                        <a:rPr lang="sv-SE" dirty="0"/>
                        <a:t>Avgiftsklasserna</a:t>
                      </a:r>
                    </a:p>
                  </a:txBody>
                  <a:tcPr/>
                </a:tc>
                <a:tc>
                  <a:txBody>
                    <a:bodyPr/>
                    <a:lstStyle/>
                    <a:p>
                      <a:r>
                        <a:rPr lang="sv-SE" dirty="0"/>
                        <a:t>10 och 20 §§</a:t>
                      </a:r>
                    </a:p>
                  </a:txBody>
                  <a:tcPr/>
                </a:tc>
                <a:extLst>
                  <a:ext uri="{0D108BD9-81ED-4DB2-BD59-A6C34878D82A}">
                    <a16:rowId xmlns:a16="http://schemas.microsoft.com/office/drawing/2014/main" val="3820866778"/>
                  </a:ext>
                </a:extLst>
              </a:tr>
              <a:tr h="370840">
                <a:tc>
                  <a:txBody>
                    <a:bodyPr/>
                    <a:lstStyle/>
                    <a:p>
                      <a:r>
                        <a:rPr lang="sv-SE" dirty="0"/>
                        <a:t>Ta betalt för kopior m.m.</a:t>
                      </a:r>
                    </a:p>
                  </a:txBody>
                  <a:tcPr/>
                </a:tc>
                <a:tc>
                  <a:txBody>
                    <a:bodyPr/>
                    <a:lstStyle/>
                    <a:p>
                      <a:r>
                        <a:rPr lang="sv-SE" dirty="0"/>
                        <a:t>15-23 §§</a:t>
                      </a:r>
                    </a:p>
                  </a:txBody>
                  <a:tcPr/>
                </a:tc>
                <a:extLst>
                  <a:ext uri="{0D108BD9-81ED-4DB2-BD59-A6C34878D82A}">
                    <a16:rowId xmlns:a16="http://schemas.microsoft.com/office/drawing/2014/main" val="100782884"/>
                  </a:ext>
                </a:extLst>
              </a:tr>
              <a:tr h="370840">
                <a:tc>
                  <a:txBody>
                    <a:bodyPr/>
                    <a:lstStyle/>
                    <a:p>
                      <a:r>
                        <a:rPr lang="sv-SE" dirty="0"/>
                        <a:t>Över-</a:t>
                      </a:r>
                      <a:r>
                        <a:rPr lang="sv-SE" baseline="0" dirty="0"/>
                        <a:t> och underskott</a:t>
                      </a:r>
                      <a:endParaRPr lang="sv-SE" dirty="0"/>
                    </a:p>
                  </a:txBody>
                  <a:tcPr/>
                </a:tc>
                <a:tc>
                  <a:txBody>
                    <a:bodyPr/>
                    <a:lstStyle/>
                    <a:p>
                      <a:r>
                        <a:rPr lang="sv-SE" dirty="0"/>
                        <a:t>25 a och 25</a:t>
                      </a:r>
                      <a:r>
                        <a:rPr lang="sv-SE" baseline="0" dirty="0"/>
                        <a:t> b §§</a:t>
                      </a:r>
                      <a:endParaRPr lang="sv-SE" dirty="0"/>
                    </a:p>
                  </a:txBody>
                  <a:tcPr/>
                </a:tc>
                <a:extLst>
                  <a:ext uri="{0D108BD9-81ED-4DB2-BD59-A6C34878D82A}">
                    <a16:rowId xmlns:a16="http://schemas.microsoft.com/office/drawing/2014/main" val="808232943"/>
                  </a:ext>
                </a:extLst>
              </a:tr>
              <a:tr h="370840">
                <a:tc>
                  <a:txBody>
                    <a:bodyPr/>
                    <a:lstStyle/>
                    <a:p>
                      <a:r>
                        <a:rPr lang="sv-SE" dirty="0"/>
                        <a:t>Indrivning</a:t>
                      </a:r>
                    </a:p>
                  </a:txBody>
                  <a:tcPr/>
                </a:tc>
                <a:tc>
                  <a:txBody>
                    <a:bodyPr/>
                    <a:lstStyle/>
                    <a:p>
                      <a:r>
                        <a:rPr lang="sv-SE" dirty="0"/>
                        <a:t>30 a §</a:t>
                      </a:r>
                    </a:p>
                  </a:txBody>
                  <a:tcPr/>
                </a:tc>
                <a:extLst>
                  <a:ext uri="{0D108BD9-81ED-4DB2-BD59-A6C34878D82A}">
                    <a16:rowId xmlns:a16="http://schemas.microsoft.com/office/drawing/2014/main" val="3338656743"/>
                  </a:ext>
                </a:extLst>
              </a:tr>
              <a:tr h="370840">
                <a:tc>
                  <a:txBody>
                    <a:bodyPr/>
                    <a:lstStyle/>
                    <a:p>
                      <a:r>
                        <a:rPr lang="sv-SE" dirty="0"/>
                        <a:t>Inomstatliga</a:t>
                      </a:r>
                      <a:r>
                        <a:rPr lang="sv-SE" baseline="0" dirty="0"/>
                        <a:t> avgifter</a:t>
                      </a:r>
                      <a:endParaRPr lang="sv-SE" dirty="0"/>
                    </a:p>
                  </a:txBody>
                  <a:tcPr/>
                </a:tc>
                <a:tc>
                  <a:txBody>
                    <a:bodyPr/>
                    <a:lstStyle/>
                    <a:p>
                      <a:endParaRPr lang="sv-SE" dirty="0"/>
                    </a:p>
                  </a:txBody>
                  <a:tcPr/>
                </a:tc>
                <a:extLst>
                  <a:ext uri="{0D108BD9-81ED-4DB2-BD59-A6C34878D82A}">
                    <a16:rowId xmlns:a16="http://schemas.microsoft.com/office/drawing/2014/main" val="3585514255"/>
                  </a:ext>
                </a:extLst>
              </a:tr>
            </a:tbl>
          </a:graphicData>
        </a:graphic>
      </p:graphicFrame>
    </p:spTree>
    <p:extLst>
      <p:ext uri="{BB962C8B-B14F-4D97-AF65-F5344CB8AC3E}">
        <p14:creationId xmlns:p14="http://schemas.microsoft.com/office/powerpoint/2010/main" val="6056773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1442909" y="2208642"/>
            <a:ext cx="9601067" cy="1584324"/>
          </a:xfrm>
        </p:spPr>
        <p:txBody>
          <a:bodyPr/>
          <a:lstStyle/>
          <a:p>
            <a:r>
              <a:rPr lang="sv-SE" sz="3600" dirty="0"/>
              <a:t>Vad vill vi ha inspel på?</a:t>
            </a:r>
          </a:p>
        </p:txBody>
      </p:sp>
    </p:spTree>
    <p:extLst>
      <p:ext uri="{BB962C8B-B14F-4D97-AF65-F5344CB8AC3E}">
        <p14:creationId xmlns:p14="http://schemas.microsoft.com/office/powerpoint/2010/main" val="39607453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1442909" y="2208642"/>
            <a:ext cx="9601067" cy="1584324"/>
          </a:xfrm>
        </p:spPr>
        <p:txBody>
          <a:bodyPr/>
          <a:lstStyle/>
          <a:p>
            <a:r>
              <a:rPr lang="sv-SE" sz="3600" dirty="0"/>
              <a:t>Det generella bemyndigandet i 4 §</a:t>
            </a:r>
          </a:p>
        </p:txBody>
      </p:sp>
    </p:spTree>
    <p:extLst>
      <p:ext uri="{BB962C8B-B14F-4D97-AF65-F5344CB8AC3E}">
        <p14:creationId xmlns:p14="http://schemas.microsoft.com/office/powerpoint/2010/main" val="8082182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1726562" y="607749"/>
            <a:ext cx="9601067" cy="1143000"/>
          </a:xfrm>
        </p:spPr>
        <p:txBody>
          <a:bodyPr/>
          <a:lstStyle/>
          <a:p>
            <a:r>
              <a:rPr lang="sv-SE" dirty="0"/>
              <a:t>4 § avgiftsförordningen</a:t>
            </a:r>
          </a:p>
        </p:txBody>
      </p:sp>
      <p:pic>
        <p:nvPicPr>
          <p:cNvPr id="4" name="Bildobjekt 3"/>
          <p:cNvPicPr>
            <a:picLocks noChangeAspect="1"/>
          </p:cNvPicPr>
          <p:nvPr/>
        </p:nvPicPr>
        <p:blipFill>
          <a:blip r:embed="rId3"/>
          <a:stretch>
            <a:fillRect/>
          </a:stretch>
        </p:blipFill>
        <p:spPr>
          <a:xfrm>
            <a:off x="1726562" y="1750749"/>
            <a:ext cx="8331473" cy="4678100"/>
          </a:xfrm>
          <a:prstGeom prst="rect">
            <a:avLst/>
          </a:prstGeom>
          <a:solidFill>
            <a:schemeClr val="bg1"/>
          </a:solidFill>
          <a:ln w="25400" cap="flat" cmpd="sng" algn="ctr">
            <a:noFill/>
            <a:prstDash val="solid"/>
          </a:ln>
          <a:effectLst>
            <a:outerShdw blurRad="266700" dist="38100" dir="2700000" sx="101000" sy="101000" algn="tl" rotWithShape="0">
              <a:prstClr val="black">
                <a:alpha val="22042"/>
              </a:prstClr>
            </a:outerShdw>
          </a:effectLst>
        </p:spPr>
      </p:pic>
    </p:spTree>
    <p:extLst>
      <p:ext uri="{BB962C8B-B14F-4D97-AF65-F5344CB8AC3E}">
        <p14:creationId xmlns:p14="http://schemas.microsoft.com/office/powerpoint/2010/main" val="19480257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Problem och förbättringsområden med 4 §</a:t>
            </a:r>
          </a:p>
        </p:txBody>
      </p:sp>
      <p:sp>
        <p:nvSpPr>
          <p:cNvPr id="3" name="Platshållare för innehåll 2"/>
          <p:cNvSpPr>
            <a:spLocks noGrp="1"/>
          </p:cNvSpPr>
          <p:nvPr>
            <p:ph idx="1"/>
          </p:nvPr>
        </p:nvSpPr>
        <p:spPr/>
        <p:txBody>
          <a:bodyPr/>
          <a:lstStyle/>
          <a:p>
            <a:pPr marL="0" indent="0">
              <a:spcBef>
                <a:spcPts val="1200"/>
              </a:spcBef>
              <a:buNone/>
            </a:pPr>
            <a:r>
              <a:rPr lang="sv-SE" dirty="0"/>
              <a:t>Projektgruppen ser behov av att ESV närmare analyserar följande:</a:t>
            </a:r>
          </a:p>
          <a:p>
            <a:pPr>
              <a:spcBef>
                <a:spcPts val="1200"/>
              </a:spcBef>
            </a:pPr>
            <a:r>
              <a:rPr lang="sv-SE" b="1" dirty="0"/>
              <a:t>Omfattning</a:t>
            </a:r>
          </a:p>
          <a:p>
            <a:pPr>
              <a:spcBef>
                <a:spcPts val="1200"/>
              </a:spcBef>
            </a:pPr>
            <a:r>
              <a:rPr lang="sv-SE" b="1" dirty="0"/>
              <a:t>Avgiftsgrunder</a:t>
            </a:r>
            <a:r>
              <a:rPr lang="sv-SE" dirty="0"/>
              <a:t> </a:t>
            </a:r>
          </a:p>
          <a:p>
            <a:pPr>
              <a:spcBef>
                <a:spcPts val="1200"/>
              </a:spcBef>
            </a:pPr>
            <a:r>
              <a:rPr lang="sv-SE" b="1" dirty="0"/>
              <a:t>Gräns för mindre omfattning</a:t>
            </a:r>
            <a:endParaRPr lang="sv-SE" dirty="0"/>
          </a:p>
          <a:p>
            <a:pPr>
              <a:spcBef>
                <a:spcPts val="1200"/>
              </a:spcBef>
            </a:pPr>
            <a:r>
              <a:rPr lang="sv-SE" b="1" dirty="0"/>
              <a:t>Inomstatliga mellanhavanden:</a:t>
            </a:r>
            <a:r>
              <a:rPr lang="sv-SE" dirty="0"/>
              <a:t> Bör exempelvis resurssamordning hanteras separat från övriga avgiftsuttag? (I en egen paragraf med särskilda regler?)</a:t>
            </a:r>
          </a:p>
        </p:txBody>
      </p:sp>
    </p:spTree>
    <p:extLst>
      <p:ext uri="{BB962C8B-B14F-4D97-AF65-F5344CB8AC3E}">
        <p14:creationId xmlns:p14="http://schemas.microsoft.com/office/powerpoint/2010/main" val="5524936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1321821" y="838343"/>
            <a:ext cx="9007532" cy="1143000"/>
          </a:xfrm>
        </p:spPr>
        <p:txBody>
          <a:bodyPr/>
          <a:lstStyle/>
          <a:p>
            <a:r>
              <a:rPr lang="sv-SE" sz="3400" dirty="0"/>
              <a:t>Frågor kopplat till 4 § avgiftsförordningen</a:t>
            </a:r>
          </a:p>
        </p:txBody>
      </p:sp>
      <p:sp>
        <p:nvSpPr>
          <p:cNvPr id="3" name="Platshållare för innehåll 2"/>
          <p:cNvSpPr>
            <a:spLocks noGrp="1"/>
          </p:cNvSpPr>
          <p:nvPr>
            <p:ph idx="1"/>
          </p:nvPr>
        </p:nvSpPr>
        <p:spPr>
          <a:xfrm>
            <a:off x="1321821" y="2244044"/>
            <a:ext cx="8440122" cy="4267943"/>
          </a:xfrm>
        </p:spPr>
        <p:txBody>
          <a:bodyPr/>
          <a:lstStyle/>
          <a:p>
            <a:pPr>
              <a:spcBef>
                <a:spcPts val="1200"/>
              </a:spcBef>
            </a:pPr>
            <a:r>
              <a:rPr lang="sv-SE" sz="2100" dirty="0"/>
              <a:t>Ser ni några potentiella förbättringar av de 10 punkterna i 4 §? Ta bort några punkter? Lägga till punkter? Annan indelning?</a:t>
            </a:r>
          </a:p>
          <a:p>
            <a:pPr>
              <a:spcBef>
                <a:spcPts val="1200"/>
              </a:spcBef>
            </a:pPr>
            <a:r>
              <a:rPr lang="sv-SE" sz="2100" dirty="0"/>
              <a:t>Hur ser ni på inomstatliga respektive utomstatliga avgifter? Bör dessa regleras olika?</a:t>
            </a:r>
          </a:p>
          <a:p>
            <a:pPr>
              <a:spcBef>
                <a:spcPts val="1200"/>
              </a:spcBef>
            </a:pPr>
            <a:r>
              <a:rPr lang="sv-SE" sz="2100" dirty="0"/>
              <a:t>Är "upp till full kostnadstäckning” lämpligt som ekonomiskt mål för dessa avgifter eller bör det vara full kostnadstäckning (med resultat som balanseras)?</a:t>
            </a:r>
          </a:p>
          <a:p>
            <a:pPr>
              <a:spcBef>
                <a:spcPts val="1200"/>
              </a:spcBef>
            </a:pPr>
            <a:r>
              <a:rPr lang="sv-SE" sz="2100" dirty="0"/>
              <a:t>Hur ser ni generellt på regelverket kopplat till 4 § avgiftsförordningen, dvs det generella bemyndigandet? Förslag på förenklingar/förbättringar?</a:t>
            </a:r>
          </a:p>
          <a:p>
            <a:pPr>
              <a:spcBef>
                <a:spcPts val="1200"/>
              </a:spcBef>
            </a:pPr>
            <a:endParaRPr lang="sv-SE" dirty="0"/>
          </a:p>
        </p:txBody>
      </p:sp>
      <p:pic>
        <p:nvPicPr>
          <p:cNvPr id="1026" name="Picture 2" descr="https://picmasteradmin.file.core.windows.net/images-62/Fr%C3%A5ga-gul.png?sv=2019-07-07&amp;sr=s&amp;sig=uqwBSSIEBQKn%2BMaYqUzQukpqr%2BSpqffNfltiH9aYJlc%3D&amp;se=2025-09-10T11%3A56%3A53Z&amp;sp=rcwd&amp;638930988047973027"/>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204705" y="428151"/>
            <a:ext cx="1166414" cy="116785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6050987"/>
      </p:ext>
    </p:extLst>
  </p:cSld>
  <p:clrMapOvr>
    <a:masterClrMapping/>
  </p:clrMapOvr>
</p:sld>
</file>

<file path=ppt/theme/theme1.xml><?xml version="1.0" encoding="utf-8"?>
<a:theme xmlns:a="http://schemas.openxmlformats.org/drawingml/2006/main" name="ESV Blå">
  <a:themeElements>
    <a:clrScheme name="ESV Blå">
      <a:dk1>
        <a:sysClr val="windowText" lastClr="000000"/>
      </a:dk1>
      <a:lt1>
        <a:sysClr val="window" lastClr="FFFFFF"/>
      </a:lt1>
      <a:dk2>
        <a:srgbClr val="44546A"/>
      </a:dk2>
      <a:lt2>
        <a:srgbClr val="E7E6E6"/>
      </a:lt2>
      <a:accent1>
        <a:srgbClr val="1B4E6B"/>
      </a:accent1>
      <a:accent2>
        <a:srgbClr val="F4AB33"/>
      </a:accent2>
      <a:accent3>
        <a:srgbClr val="9B3248"/>
      </a:accent3>
      <a:accent4>
        <a:srgbClr val="78B0DB"/>
      </a:accent4>
      <a:accent5>
        <a:srgbClr val="4C4D4D"/>
      </a:accent5>
      <a:accent6>
        <a:srgbClr val="5EC240"/>
      </a:accent6>
      <a:hlink>
        <a:srgbClr val="0563C1"/>
      </a:hlink>
      <a:folHlink>
        <a:srgbClr val="954F72"/>
      </a:folHlink>
    </a:clrScheme>
    <a:fontScheme name="ESV Exce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57150">
          <a:solidFill>
            <a:srgbClr val="EC9526"/>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ESV Blå" id="{A6191541-F1B6-4896-BF52-DE8EB1177193}" vid="{248F94E1-9B16-423F-BB47-4728850896B9}"/>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kument" ma:contentTypeID="0x01010019501FEB67A92444AB93E11D4258CD2F" ma:contentTypeVersion="0" ma:contentTypeDescription="Skapa ett nytt dokument." ma:contentTypeScope="" ma:versionID="d113fbf08f99bcce099a1ce1e4ab096a">
  <xsd:schema xmlns:xsd="http://www.w3.org/2001/XMLSchema" xmlns:xs="http://www.w3.org/2001/XMLSchema" xmlns:p="http://schemas.microsoft.com/office/2006/metadata/properties" targetNamespace="http://schemas.microsoft.com/office/2006/metadata/properties" ma:root="true" ma:fieldsID="c7c13e7d73eeb2cfefcf89a7c38b9c31">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64B4D7A-41D7-4A4B-9197-2698D6826290}">
  <ds:schemaRefs>
    <ds:schemaRef ds:uri="http://www.w3.org/XML/1998/namespace"/>
    <ds:schemaRef ds:uri="http://schemas.microsoft.com/office/2006/documentManagement/types"/>
    <ds:schemaRef ds:uri="http://purl.org/dc/terms/"/>
    <ds:schemaRef ds:uri="http://purl.org/dc/elements/1.1/"/>
    <ds:schemaRef ds:uri="http://schemas.openxmlformats.org/package/2006/metadata/core-properties"/>
    <ds:schemaRef ds:uri="http://purl.org/dc/dcmitype/"/>
    <ds:schemaRef ds:uri="http://schemas.microsoft.com/office/infopath/2007/PartnerControls"/>
    <ds:schemaRef ds:uri="http://schemas.microsoft.com/office/2006/metadata/properties"/>
  </ds:schemaRefs>
</ds:datastoreItem>
</file>

<file path=customXml/itemProps2.xml><?xml version="1.0" encoding="utf-8"?>
<ds:datastoreItem xmlns:ds="http://schemas.openxmlformats.org/officeDocument/2006/customXml" ds:itemID="{F91F00F9-75B4-4BF5-9B15-EA0545A7741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xml><?xml version="1.0" encoding="utf-8"?>
<ds:datastoreItem xmlns:ds="http://schemas.openxmlformats.org/officeDocument/2006/customXml" ds:itemID="{1062C8AE-65EC-4C2F-91AE-D4C484C95BA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2111</TotalTime>
  <Words>1342</Words>
  <Application>Microsoft Office PowerPoint</Application>
  <PresentationFormat>Bredbild</PresentationFormat>
  <Paragraphs>120</Paragraphs>
  <Slides>14</Slides>
  <Notes>14</Notes>
  <HiddenSlides>0</HiddenSlides>
  <MMClips>0</MMClips>
  <ScaleCrop>false</ScaleCrop>
  <HeadingPairs>
    <vt:vector size="6" baseType="variant">
      <vt:variant>
        <vt:lpstr>Använt teckensnitt</vt:lpstr>
      </vt:variant>
      <vt:variant>
        <vt:i4>2</vt:i4>
      </vt:variant>
      <vt:variant>
        <vt:lpstr>Tema</vt:lpstr>
      </vt:variant>
      <vt:variant>
        <vt:i4>1</vt:i4>
      </vt:variant>
      <vt:variant>
        <vt:lpstr>Bildrubriker</vt:lpstr>
      </vt:variant>
      <vt:variant>
        <vt:i4>14</vt:i4>
      </vt:variant>
    </vt:vector>
  </HeadingPairs>
  <TitlesOfParts>
    <vt:vector size="17" baseType="lpstr">
      <vt:lpstr>Arial</vt:lpstr>
      <vt:lpstr>Calibri</vt:lpstr>
      <vt:lpstr>ESV Blå</vt:lpstr>
      <vt:lpstr> Översyn av avgiftsförordningen – Regeringsuppdrag till ESV</vt:lpstr>
      <vt:lpstr>Uppdrag om översyn av avgiftsförordningen</vt:lpstr>
      <vt:lpstr>PowerPoint-presentation</vt:lpstr>
      <vt:lpstr>Projektgruppens identifierade delområden inom uppdraget</vt:lpstr>
      <vt:lpstr>Vad vill vi ha inspel på?</vt:lpstr>
      <vt:lpstr>Det generella bemyndigandet i 4 §</vt:lpstr>
      <vt:lpstr>4 § avgiftsförordningen</vt:lpstr>
      <vt:lpstr>Problem och förbättringsområden med 4 §</vt:lpstr>
      <vt:lpstr>Frågor kopplat till 4 § avgiftsförordningen</vt:lpstr>
      <vt:lpstr>Ekonomiskt mål, 5 §</vt:lpstr>
      <vt:lpstr>Ekonomiskt mål</vt:lpstr>
      <vt:lpstr>Dispositionsrätten, 25 §, 25 a § och 25 b §</vt:lpstr>
      <vt:lpstr>Över- och underskott</vt:lpstr>
      <vt:lpstr>PowerPoint-presentation</vt:lpstr>
    </vt:vector>
  </TitlesOfParts>
  <Company>Ekonomistyrningsverket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EC-rådet 25/9</dc:title>
  <dc:creator>Leif Wallsby</dc:creator>
  <cp:lastModifiedBy>Leif Wallsby</cp:lastModifiedBy>
  <cp:revision>108</cp:revision>
  <dcterms:created xsi:type="dcterms:W3CDTF">2025-08-27T11:20:04Z</dcterms:created>
  <dcterms:modified xsi:type="dcterms:W3CDTF">2025-11-06T15:01:47Z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0x01010019501FEB67A92444AB93E11D4258CD2F</vt:lpwstr>
  </property>
</Properties>
</file>