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68" r:id="rId5"/>
    <p:sldId id="692" r:id="rId6"/>
    <p:sldId id="672" r:id="rId7"/>
    <p:sldId id="700" r:id="rId8"/>
    <p:sldId id="571" r:id="rId9"/>
    <p:sldId id="689" r:id="rId10"/>
    <p:sldId id="693" r:id="rId11"/>
    <p:sldId id="680" r:id="rId12"/>
    <p:sldId id="682" r:id="rId13"/>
    <p:sldId id="271" r:id="rId14"/>
    <p:sldId id="683" r:id="rId15"/>
    <p:sldId id="685" r:id="rId16"/>
    <p:sldId id="694" r:id="rId17"/>
    <p:sldId id="273" r:id="rId18"/>
    <p:sldId id="695" r:id="rId19"/>
    <p:sldId id="283" r:id="rId20"/>
    <p:sldId id="696" r:id="rId21"/>
    <p:sldId id="281" r:id="rId22"/>
    <p:sldId id="697" r:id="rId23"/>
    <p:sldId id="267" r:id="rId24"/>
    <p:sldId id="699" r:id="rId25"/>
    <p:sldId id="698" r:id="rId26"/>
  </p:sldIdLst>
  <p:sldSz cx="12192000" cy="6858000"/>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0"/>
    <a:srgbClr val="00469A"/>
    <a:srgbClr val="2146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93447" autoAdjust="0"/>
  </p:normalViewPr>
  <p:slideViewPr>
    <p:cSldViewPr snapToGrid="0">
      <p:cViewPr varScale="1">
        <p:scale>
          <a:sx n="59" d="100"/>
          <a:sy n="59" d="100"/>
        </p:scale>
        <p:origin x="556" y="52"/>
      </p:cViewPr>
      <p:guideLst/>
    </p:cSldViewPr>
  </p:slideViewPr>
  <p:notesTextViewPr>
    <p:cViewPr>
      <p:scale>
        <a:sx n="1" d="1"/>
        <a:sy n="1" d="1"/>
      </p:scale>
      <p:origin x="0" y="0"/>
    </p:cViewPr>
  </p:notesTextViewPr>
  <p:sorterViewPr>
    <p:cViewPr>
      <p:scale>
        <a:sx n="100" d="100"/>
        <a:sy n="100" d="100"/>
      </p:scale>
      <p:origin x="0" y="-42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regeringskansliet.se\Userdata\JON0409C\Desktop\Figurer%20Export\Figurer%20till%20KPI-bilaga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regeringskansliet.se\Userdata\JON0409C\Desktop\Figurer%20Export\Figurer%20till%20KPI-bilaga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sv-SE" b="1" dirty="0"/>
              <a:t>Sveriges placeringar i Global AI Index</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scatterChart>
        <c:scatterStyle val="lineMarker"/>
        <c:varyColors val="0"/>
        <c:ser>
          <c:idx val="0"/>
          <c:order val="0"/>
          <c:tx>
            <c:strRef>
              <c:f>'historisk ranking'!$B$4</c:f>
              <c:strCache>
                <c:ptCount val="1"/>
                <c:pt idx="0">
                  <c:v>GAII</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'historisk ranking'!$C$3:$F$3</c:f>
              <c:numCache>
                <c:formatCode>General</c:formatCode>
                <c:ptCount val="4"/>
                <c:pt idx="0">
                  <c:v>2020</c:v>
                </c:pt>
                <c:pt idx="1">
                  <c:v>2021</c:v>
                </c:pt>
                <c:pt idx="2">
                  <c:v>2023</c:v>
                </c:pt>
                <c:pt idx="3">
                  <c:v>2024</c:v>
                </c:pt>
              </c:numCache>
            </c:numRef>
          </c:xVal>
          <c:yVal>
            <c:numRef>
              <c:f>'historisk ranking'!$C$4:$F$4</c:f>
              <c:numCache>
                <c:formatCode>0</c:formatCode>
                <c:ptCount val="4"/>
                <c:pt idx="0">
                  <c:v>15</c:v>
                </c:pt>
                <c:pt idx="1">
                  <c:v>19</c:v>
                </c:pt>
                <c:pt idx="2" formatCode="General">
                  <c:v>17</c:v>
                </c:pt>
                <c:pt idx="3" formatCode="General">
                  <c:v>25</c:v>
                </c:pt>
              </c:numCache>
            </c:numRef>
          </c:yVal>
          <c:smooth val="0"/>
          <c:extLst>
            <c:ext xmlns:c16="http://schemas.microsoft.com/office/drawing/2014/chart" uri="{C3380CC4-5D6E-409C-BE32-E72D297353CC}">
              <c16:uniqueId val="{00000000-26C4-446E-AD9C-FC7BFECD0214}"/>
            </c:ext>
          </c:extLst>
        </c:ser>
        <c:dLbls>
          <c:dLblPos val="t"/>
          <c:showLegendKey val="0"/>
          <c:showVal val="1"/>
          <c:showCatName val="0"/>
          <c:showSerName val="0"/>
          <c:showPercent val="0"/>
          <c:showBubbleSize val="0"/>
        </c:dLbls>
        <c:axId val="693901976"/>
        <c:axId val="693904856"/>
      </c:scatterChart>
      <c:valAx>
        <c:axId val="693901976"/>
        <c:scaling>
          <c:orientation val="minMax"/>
          <c:max val="2024"/>
          <c:min val="202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693904856"/>
        <c:crosses val="autoZero"/>
        <c:crossBetween val="midCat"/>
        <c:majorUnit val="1"/>
      </c:valAx>
      <c:valAx>
        <c:axId val="693904856"/>
        <c:scaling>
          <c:orientation val="maxMin"/>
          <c:min val="10"/>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9390197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sv-SE" sz="1800" b="1" dirty="0"/>
              <a:t>Sveriges placering i Global AI Index, 2024</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29790794669184872"/>
          <c:y val="0.33425562504492845"/>
          <c:w val="0.41359033824475644"/>
          <c:h val="0.53522799702873025"/>
        </c:manualLayout>
      </c:layout>
      <c:radarChart>
        <c:radarStyle val="filled"/>
        <c:varyColors val="0"/>
        <c:ser>
          <c:idx val="0"/>
          <c:order val="0"/>
          <c:tx>
            <c:strRef>
              <c:f>'Områden Spindel'!$E$2</c:f>
              <c:strCache>
                <c:ptCount val="1"/>
                <c:pt idx="0">
                  <c:v>Inverse ranking</c:v>
                </c:pt>
              </c:strCache>
            </c:strRef>
          </c:tx>
          <c:spPr>
            <a:solidFill>
              <a:schemeClr val="accent1"/>
            </a:solidFill>
            <a:ln>
              <a:noFill/>
            </a:ln>
            <a:effectLst/>
          </c:spPr>
          <c:cat>
            <c:strRef>
              <c:f>'Områden Spindel'!$C$3:$C$9</c:f>
              <c:strCache>
                <c:ptCount val="7"/>
                <c:pt idx="0">
                  <c:v>Infrastruktur  (21)</c:v>
                </c:pt>
                <c:pt idx="1">
                  <c:v>Operativ miljö (5)</c:v>
                </c:pt>
                <c:pt idx="2">
                  <c:v>Talang (15)</c:v>
                </c:pt>
                <c:pt idx="3">
                  <c:v>Utveckling (30)</c:v>
                </c:pt>
                <c:pt idx="4">
                  <c:v>Forskning (19)</c:v>
                </c:pt>
                <c:pt idx="5">
                  <c:v>Politisk styrning (57)</c:v>
                </c:pt>
                <c:pt idx="6">
                  <c:v>Kommers- ialisering (18)</c:v>
                </c:pt>
              </c:strCache>
            </c:strRef>
          </c:cat>
          <c:val>
            <c:numRef>
              <c:f>'Områden Spindel'!$E$3:$E$9</c:f>
              <c:numCache>
                <c:formatCode>General</c:formatCode>
                <c:ptCount val="7"/>
                <c:pt idx="0">
                  <c:v>62</c:v>
                </c:pt>
                <c:pt idx="1">
                  <c:v>78</c:v>
                </c:pt>
                <c:pt idx="2">
                  <c:v>68</c:v>
                </c:pt>
                <c:pt idx="3">
                  <c:v>53</c:v>
                </c:pt>
                <c:pt idx="4">
                  <c:v>64</c:v>
                </c:pt>
                <c:pt idx="5">
                  <c:v>26</c:v>
                </c:pt>
                <c:pt idx="6">
                  <c:v>65</c:v>
                </c:pt>
              </c:numCache>
            </c:numRef>
          </c:val>
          <c:extLst>
            <c:ext xmlns:c16="http://schemas.microsoft.com/office/drawing/2014/chart" uri="{C3380CC4-5D6E-409C-BE32-E72D297353CC}">
              <c16:uniqueId val="{00000000-9D5D-4ECA-BE73-DCFB731D7AA3}"/>
            </c:ext>
          </c:extLst>
        </c:ser>
        <c:dLbls>
          <c:showLegendKey val="0"/>
          <c:showVal val="0"/>
          <c:showCatName val="0"/>
          <c:showSerName val="0"/>
          <c:showPercent val="0"/>
          <c:showBubbleSize val="0"/>
        </c:dLbls>
        <c:axId val="766481424"/>
        <c:axId val="766481784"/>
      </c:radarChart>
      <c:catAx>
        <c:axId val="76648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766481784"/>
        <c:crosses val="autoZero"/>
        <c:auto val="1"/>
        <c:lblAlgn val="ctr"/>
        <c:lblOffset val="100"/>
        <c:noMultiLvlLbl val="0"/>
      </c:catAx>
      <c:valAx>
        <c:axId val="76648178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66481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3FF29DDA-8E4E-4D7E-B7A7-F74482EF3E7E}" type="datetimeFigureOut">
              <a:rPr lang="sv-SE" smtClean="0"/>
              <a:t>2025-01-16</a:t>
            </a:fld>
            <a:endParaRPr lang="sv-SE"/>
          </a:p>
        </p:txBody>
      </p:sp>
      <p:sp>
        <p:nvSpPr>
          <p:cNvPr id="4" name="Platshållare för bildobjekt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545558D6-A586-439A-9657-A7491C37AD25}" type="slidenum">
              <a:rPr lang="sv-SE" smtClean="0"/>
              <a:t>‹#›</a:t>
            </a:fld>
            <a:endParaRPr lang="sv-SE"/>
          </a:p>
        </p:txBody>
      </p:sp>
    </p:spTree>
    <p:extLst>
      <p:ext uri="{BB962C8B-B14F-4D97-AF65-F5344CB8AC3E}">
        <p14:creationId xmlns:p14="http://schemas.microsoft.com/office/powerpoint/2010/main" val="610271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4C7A3D9-3F83-4A11-8516-F67364993804}" type="slidenum">
              <a:rPr lang="sv-SE" smtClean="0"/>
              <a:t>4</a:t>
            </a:fld>
            <a:endParaRPr lang="sv-SE"/>
          </a:p>
        </p:txBody>
      </p:sp>
    </p:spTree>
    <p:extLst>
      <p:ext uri="{BB962C8B-B14F-4D97-AF65-F5344CB8AC3E}">
        <p14:creationId xmlns:p14="http://schemas.microsoft.com/office/powerpoint/2010/main" val="1664504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4C7A3D9-3F83-4A11-8516-F67364993804}" type="slidenum">
              <a:rPr lang="sv-SE" smtClean="0"/>
              <a:t>5</a:t>
            </a:fld>
            <a:endParaRPr lang="sv-SE"/>
          </a:p>
        </p:txBody>
      </p:sp>
    </p:spTree>
    <p:extLst>
      <p:ext uri="{BB962C8B-B14F-4D97-AF65-F5344CB8AC3E}">
        <p14:creationId xmlns:p14="http://schemas.microsoft.com/office/powerpoint/2010/main" val="3705965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5558D6-A586-439A-9657-A7491C37AD25}" type="slidenum">
              <a:rPr lang="sv-SE" smtClean="0"/>
              <a:t>8</a:t>
            </a:fld>
            <a:endParaRPr lang="sv-SE"/>
          </a:p>
        </p:txBody>
      </p:sp>
    </p:spTree>
    <p:extLst>
      <p:ext uri="{BB962C8B-B14F-4D97-AF65-F5344CB8AC3E}">
        <p14:creationId xmlns:p14="http://schemas.microsoft.com/office/powerpoint/2010/main" val="1866984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sv-SE" dirty="0"/>
              <a:t>Beskrivning</a:t>
            </a:r>
            <a:r>
              <a:rPr lang="sv-SE" baseline="0" dirty="0"/>
              <a:t> av varför data är nödvändig för välfungerande AI.</a:t>
            </a:r>
          </a:p>
          <a:p>
            <a:pPr marL="171450" indent="-171450">
              <a:buFontTx/>
              <a:buChar char="-"/>
            </a:pPr>
            <a:r>
              <a:rPr lang="sv-SE" baseline="0" dirty="0"/>
              <a:t>Det räcker inte med att data är tillgänglig, det behöver vara tekniskt och juridiskt möjligt att dela </a:t>
            </a:r>
            <a:r>
              <a:rPr lang="sv-SE" baseline="0" dirty="0" err="1"/>
              <a:t>datan</a:t>
            </a:r>
            <a:r>
              <a:rPr lang="sv-SE" baseline="0" dirty="0"/>
              <a:t>.</a:t>
            </a:r>
          </a:p>
          <a:p>
            <a:pPr marL="171450" indent="-171450">
              <a:buFontTx/>
              <a:buChar char="-"/>
            </a:pPr>
            <a:r>
              <a:rPr lang="sv-SE" baseline="0" dirty="0"/>
              <a:t>Vi har i regel goda offentliga data i Sverige. Det är dock inte alltid som den är möjlig är dela.</a:t>
            </a:r>
          </a:p>
          <a:p>
            <a:pPr marL="171450" indent="-171450">
              <a:buFontTx/>
              <a:buChar char="-"/>
            </a:pPr>
            <a:r>
              <a:rPr lang="sv-SE" baseline="0" dirty="0"/>
              <a:t>Föreslår flera reformer när det gäller reglering:</a:t>
            </a:r>
          </a:p>
          <a:p>
            <a:pPr marL="628650" lvl="1" indent="-171450">
              <a:buFontTx/>
              <a:buChar char="-"/>
            </a:pPr>
            <a:r>
              <a:rPr lang="sv-SE" baseline="0" dirty="0"/>
              <a:t>Se över tillämpningen av GDPR i Sverige</a:t>
            </a:r>
          </a:p>
          <a:p>
            <a:pPr marL="628650" lvl="1" indent="-171450">
              <a:buFontTx/>
              <a:buChar char="-"/>
            </a:pPr>
            <a:r>
              <a:rPr lang="sv-SE" baseline="0" dirty="0"/>
              <a:t>Ändra logiken i OSL så att huvudregeln är att det inte råder sekretess till skydd för den enskilda mellan myndigheter</a:t>
            </a:r>
          </a:p>
          <a:p>
            <a:pPr marL="628650" lvl="1" indent="-171450">
              <a:buFontTx/>
              <a:buChar char="-"/>
            </a:pPr>
            <a:r>
              <a:rPr lang="sv-SE" baseline="0" dirty="0"/>
              <a:t>Modernisera registerförfattningar</a:t>
            </a:r>
          </a:p>
          <a:p>
            <a:pPr marL="171450" lvl="0" indent="-171450">
              <a:buFontTx/>
              <a:buChar char="-"/>
            </a:pPr>
            <a:r>
              <a:rPr lang="sv-SE" baseline="0" dirty="0"/>
              <a:t>Lagstiftning ska bli mer digitaliseringsvänlig</a:t>
            </a:r>
          </a:p>
          <a:p>
            <a:pPr marL="171450" lvl="0" indent="-171450">
              <a:buFontTx/>
              <a:buChar char="-"/>
            </a:pPr>
            <a:r>
              <a:rPr lang="sv-SE" baseline="0" dirty="0"/>
              <a:t>Myndigheter ska upprätta dataplaner. Av en sådan bör det framgå vilka data aktören förfogar över och hur data hanteras, inbegripet hur de gör datadelning möjlig</a:t>
            </a:r>
          </a:p>
          <a:p>
            <a:pPr marL="171450" lvl="0" indent="-171450">
              <a:buFontTx/>
              <a:buChar char="-"/>
            </a:pPr>
            <a:r>
              <a:rPr lang="sv-SE" baseline="0" dirty="0"/>
              <a:t>Data Steward: en funktion som kan hjälpa enskilda att få veta var data finns tillgänglig.</a:t>
            </a:r>
          </a:p>
          <a:p>
            <a:pPr marL="171450" indent="-171450">
              <a:buFontTx/>
              <a:buChar char="-"/>
            </a:pPr>
            <a:endParaRPr lang="sv-SE" baseline="0" dirty="0"/>
          </a:p>
          <a:p>
            <a:pPr marL="171450" indent="-171450">
              <a:buFontTx/>
              <a:buChar char="-"/>
            </a:pPr>
            <a:endParaRPr lang="sv-SE" dirty="0"/>
          </a:p>
        </p:txBody>
      </p:sp>
      <p:sp>
        <p:nvSpPr>
          <p:cNvPr id="4" name="Platshållare för bildnummer 3"/>
          <p:cNvSpPr>
            <a:spLocks noGrp="1"/>
          </p:cNvSpPr>
          <p:nvPr>
            <p:ph type="sldNum" sz="quarter" idx="10"/>
          </p:nvPr>
        </p:nvSpPr>
        <p:spPr/>
        <p:txBody>
          <a:bodyPr/>
          <a:lstStyle/>
          <a:p>
            <a:fld id="{73BC54CB-6622-4C24-8DDD-234156664256}" type="slidenum">
              <a:rPr lang="sv-SE" smtClean="0"/>
              <a:t>10</a:t>
            </a:fld>
            <a:endParaRPr lang="sv-SE"/>
          </a:p>
        </p:txBody>
      </p:sp>
    </p:spTree>
    <p:extLst>
      <p:ext uri="{BB962C8B-B14F-4D97-AF65-F5344CB8AC3E}">
        <p14:creationId xmlns:p14="http://schemas.microsoft.com/office/powerpoint/2010/main" val="24390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sv-SE" dirty="0"/>
              <a:t>AI används idag i den offentliga sektorn. Det är dock väldigt fragmenterat och ojämnt. </a:t>
            </a:r>
          </a:p>
          <a:p>
            <a:pPr marL="171450" indent="-171450">
              <a:buFontTx/>
              <a:buChar char="-"/>
            </a:pPr>
            <a:r>
              <a:rPr lang="sv-SE" dirty="0"/>
              <a:t>Den offentliga sektorn består hundratals</a:t>
            </a:r>
            <a:r>
              <a:rPr lang="sv-SE" baseline="0" dirty="0"/>
              <a:t> olika aktörer på statlig, regional och kommunal nivå med väldigt olika förutsättningar för sina verksamheter.</a:t>
            </a:r>
          </a:p>
          <a:p>
            <a:pPr marL="171450" indent="-171450">
              <a:buFontTx/>
              <a:buChar char="-"/>
            </a:pPr>
            <a:r>
              <a:rPr lang="sv-SE" baseline="0" dirty="0"/>
              <a:t>För att åtminstone behålla nuvarande nivå av offentlig service behöver vi nyttja AI</a:t>
            </a:r>
            <a:r>
              <a:rPr lang="sv-SE" dirty="0"/>
              <a:t> </a:t>
            </a:r>
          </a:p>
          <a:p>
            <a:pPr marL="171450" indent="-171450">
              <a:buFontTx/>
              <a:buChar char="-"/>
            </a:pPr>
            <a:r>
              <a:rPr lang="sv-SE" dirty="0"/>
              <a:t>Föreslår skapandet</a:t>
            </a:r>
            <a:r>
              <a:rPr lang="sv-SE" baseline="0" dirty="0"/>
              <a:t> av en gemensam AI-kärninfrastruktur, en AI-verkstad, för att överhuvudtaget göra detta möjligt.</a:t>
            </a:r>
          </a:p>
          <a:p>
            <a:pPr marL="171450" indent="-171450">
              <a:buFontTx/>
              <a:buChar char="-"/>
            </a:pPr>
            <a:r>
              <a:rPr lang="sv-SE" baseline="0" dirty="0"/>
              <a:t>Två leverantörsmyndigheter ska bygga upp, den ska vara avsedd för hela den offentliga sektorn. Staten föreslås ta de initiala uppbyggnadskostnaderna. </a:t>
            </a:r>
            <a:endParaRPr lang="sv-SE" dirty="0"/>
          </a:p>
        </p:txBody>
      </p:sp>
      <p:sp>
        <p:nvSpPr>
          <p:cNvPr id="4" name="Platshållare för bildnummer 3"/>
          <p:cNvSpPr>
            <a:spLocks noGrp="1"/>
          </p:cNvSpPr>
          <p:nvPr>
            <p:ph type="sldNum" sz="quarter" idx="10"/>
          </p:nvPr>
        </p:nvSpPr>
        <p:spPr/>
        <p:txBody>
          <a:bodyPr/>
          <a:lstStyle/>
          <a:p>
            <a:fld id="{73BC54CB-6622-4C24-8DDD-234156664256}" type="slidenum">
              <a:rPr lang="sv-SE" smtClean="0"/>
              <a:t>14</a:t>
            </a:fld>
            <a:endParaRPr lang="sv-SE"/>
          </a:p>
        </p:txBody>
      </p:sp>
    </p:spTree>
    <p:extLst>
      <p:ext uri="{BB962C8B-B14F-4D97-AF65-F5344CB8AC3E}">
        <p14:creationId xmlns:p14="http://schemas.microsoft.com/office/powerpoint/2010/main" val="83105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Sverige generellt</a:t>
            </a:r>
            <a:r>
              <a:rPr lang="sv-SE" baseline="0" dirty="0"/>
              <a:t> bra på innovation – även om det på AI-sidan inte ser riktigt lika bra ut. </a:t>
            </a:r>
          </a:p>
          <a:p>
            <a:r>
              <a:rPr lang="sv-SE" baseline="0" dirty="0"/>
              <a:t>Tillgången till riskkapital är också relativt god, i synnerhet i ett europeiskt perspektiv</a:t>
            </a:r>
          </a:p>
          <a:p>
            <a:r>
              <a:rPr lang="sv-SE" baseline="0" dirty="0"/>
              <a:t>Nuläget är en sak – utvecklingen en annan. Innovation med AI går väldigt fort. Viktigt att hänga med – inte slå sig till ro.</a:t>
            </a:r>
          </a:p>
          <a:p>
            <a:r>
              <a:rPr lang="sv-SE" baseline="0" dirty="0"/>
              <a:t>Många åtgärder inom andra områden viktiga för innovation – t.ex. åtgärder för datadelning, Excellenscenter där akademi och förtag samverkar, kombinationstjänster, samt finansiering av AI-</a:t>
            </a:r>
            <a:r>
              <a:rPr lang="sv-SE" baseline="0" dirty="0" err="1"/>
              <a:t>Factory</a:t>
            </a:r>
            <a:r>
              <a:rPr lang="sv-SE" baseline="0" dirty="0"/>
              <a:t> (för SME:s)</a:t>
            </a:r>
          </a:p>
          <a:p>
            <a:r>
              <a:rPr lang="sv-SE" baseline="0" dirty="0"/>
              <a:t>AI erbjuder nya möjligheter att lösa stora samhällsutmaningar. Viktigt att uppmuntra </a:t>
            </a:r>
            <a:r>
              <a:rPr lang="sv-SE" baseline="0" dirty="0" err="1"/>
              <a:t>sektorsöverskridande</a:t>
            </a:r>
            <a:r>
              <a:rPr lang="sv-SE" baseline="0" dirty="0"/>
              <a:t> samarbeten där aktörer samarbetar för att hitta lösningar som kanske inte gynnar en enskild aktör. Uppdrag till </a:t>
            </a:r>
            <a:r>
              <a:rPr lang="sv-SE" baseline="0" dirty="0" err="1"/>
              <a:t>Vinnova</a:t>
            </a:r>
            <a:r>
              <a:rPr lang="sv-SE" baseline="0" dirty="0"/>
              <a:t> att utreda hur sådant </a:t>
            </a:r>
            <a:r>
              <a:rPr lang="sv-SE" baseline="0" dirty="0" err="1"/>
              <a:t>sektorsöverskridande</a:t>
            </a:r>
            <a:r>
              <a:rPr lang="sv-SE" baseline="0" dirty="0"/>
              <a:t> samarbeten kan åstadkommas.</a:t>
            </a:r>
          </a:p>
          <a:p>
            <a:r>
              <a:rPr lang="sv-SE" baseline="0" dirty="0"/>
              <a:t>Att regleringen är tydlig är viktigt för företagen. Vi föreslår att </a:t>
            </a:r>
            <a:r>
              <a:rPr lang="sv-SE" baseline="0" dirty="0" err="1"/>
              <a:t>IMY:s</a:t>
            </a:r>
            <a:r>
              <a:rPr lang="sv-SE" baseline="0" dirty="0"/>
              <a:t> regulatoriska sandlåda får mer resurser och utvecklas så att företag ska kunna få besked inom 4 veckor om deras affärsidé är i linje med GDPR. De ska också ge ledning om vart företagen kan vända sig för besked i andra frågor.</a:t>
            </a:r>
          </a:p>
          <a:p>
            <a:r>
              <a:rPr lang="sv-SE" baseline="0" dirty="0"/>
              <a:t>Även om tillgången till riskkapital generellt är god kan det vara svårt för företag med hög teknikrisk att få finansiering. Gäller också företag som löser mer ”lokala” utmaningar, där lösningen inte kan skalas upp internationellt – föreslår ökade medel till </a:t>
            </a:r>
            <a:r>
              <a:rPr lang="sv-SE" baseline="0" dirty="0" err="1"/>
              <a:t>Vinnova</a:t>
            </a:r>
            <a:r>
              <a:rPr lang="sv-SE" baseline="0" dirty="0"/>
              <a:t> och Almi (100 miljoner totalt) för sådan finansiering.</a:t>
            </a:r>
          </a:p>
          <a:p>
            <a:r>
              <a:rPr lang="sv-SE" baseline="0" dirty="0"/>
              <a:t>Det finns skäl att utveckla en svensk multimodal språkmodell. Vi föreslår nationell samordnare för att driva på arbetet med staten i en central roll. Samordnaren ska också driva på arbete för att hitta en ersättningsmodell som tar hänsyn till rättighetsinnehavare.</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04555-2344-4058-BE61-8444BBDBD27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950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a:t>
            </a:r>
            <a:r>
              <a:rPr lang="sv-SE" baseline="0" dirty="0"/>
              <a:t> internationella dimensionen viktig för liten öppen ekonomi som den svenska – EU har en särställning</a:t>
            </a:r>
          </a:p>
          <a:p>
            <a:r>
              <a:rPr lang="sv-SE" baseline="0" dirty="0"/>
              <a:t>Sverige bör ta en mer aktiv roll i EU-arbetet. Vi är för dåligt representerade – förslag om satsningar för att sekondera svenska tjänstemän till AI-byrån. Vi bör verka för att EU-reglering blir mer innovationsvänlig – det ska vara lätt att göra rätt – och mer enhetlig implementering av EU-regler bland medlemsländerna. </a:t>
            </a:r>
          </a:p>
          <a:p>
            <a:r>
              <a:rPr lang="sv-SE" baseline="0" dirty="0"/>
              <a:t>SE är dåliga på att utnyttja EU-medel för forskning och innovation (</a:t>
            </a:r>
            <a:r>
              <a:rPr lang="sv-SE" baseline="0" dirty="0" err="1"/>
              <a:t>Horizon</a:t>
            </a:r>
            <a:r>
              <a:rPr lang="sv-SE" baseline="0" dirty="0"/>
              <a:t> </a:t>
            </a:r>
            <a:r>
              <a:rPr lang="sv-SE" baseline="0" dirty="0" err="1"/>
              <a:t>Europe</a:t>
            </a:r>
            <a:r>
              <a:rPr lang="sv-SE" baseline="0" dirty="0"/>
              <a:t> och Digital </a:t>
            </a:r>
            <a:r>
              <a:rPr lang="sv-SE" baseline="0" dirty="0" err="1"/>
              <a:t>Europe</a:t>
            </a:r>
            <a:r>
              <a:rPr lang="sv-SE" baseline="0" dirty="0"/>
              <a:t>). Öka synligheten för programmen och mer medel till </a:t>
            </a:r>
            <a:r>
              <a:rPr lang="sv-SE" baseline="0" dirty="0" err="1"/>
              <a:t>Vinnova</a:t>
            </a:r>
            <a:r>
              <a:rPr lang="sv-SE" baseline="0" dirty="0"/>
              <a:t> och Vetenskapsrådet för medfinansiering av deltagande i EU-projekt (160 miljoner per år plus en buffertfond så att fler förhandsbesked ska kunna lämnas utan att Vinnovas budget riskeras)</a:t>
            </a:r>
          </a:p>
          <a:p>
            <a:r>
              <a:rPr lang="sv-SE" baseline="0" dirty="0"/>
              <a:t>Det är också viktigt att vi samarbetar med de bästa länderna i världen. Föreslår tekniska attachéer för att underlätta samarbetet (15 miljoner per år – 4-5 attachéer)</a:t>
            </a:r>
            <a:endParaRPr lang="sv-SE" dirty="0"/>
          </a:p>
        </p:txBody>
      </p:sp>
      <p:sp>
        <p:nvSpPr>
          <p:cNvPr id="4" name="Platshållare för bildnummer 3"/>
          <p:cNvSpPr>
            <a:spLocks noGrp="1"/>
          </p:cNvSpPr>
          <p:nvPr>
            <p:ph type="sldNum" sz="quarter" idx="10"/>
          </p:nvPr>
        </p:nvSpPr>
        <p:spPr/>
        <p:txBody>
          <a:bodyPr/>
          <a:lstStyle/>
          <a:p>
            <a:fld id="{2A904555-2344-4058-BE61-8444BBDBD27C}" type="slidenum">
              <a:rPr lang="sv-SE" smtClean="0"/>
              <a:t>20</a:t>
            </a:fld>
            <a:endParaRPr lang="sv-SE"/>
          </a:p>
        </p:txBody>
      </p:sp>
    </p:spTree>
    <p:extLst>
      <p:ext uri="{BB962C8B-B14F-4D97-AF65-F5344CB8AC3E}">
        <p14:creationId xmlns:p14="http://schemas.microsoft.com/office/powerpoint/2010/main" val="200902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F4C7A3D9-3F83-4A11-8516-F67364993804}" type="slidenum">
              <a:rPr lang="sv-SE" smtClean="0"/>
              <a:t>22</a:t>
            </a:fld>
            <a:endParaRPr lang="sv-SE"/>
          </a:p>
        </p:txBody>
      </p:sp>
    </p:spTree>
    <p:extLst>
      <p:ext uri="{BB962C8B-B14F-4D97-AF65-F5344CB8AC3E}">
        <p14:creationId xmlns:p14="http://schemas.microsoft.com/office/powerpoint/2010/main" val="2734300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B5D11A15-5892-8098-5342-96ED14EAA9AF}"/>
              </a:ext>
            </a:extLst>
          </p:cNvPr>
          <p:cNvSpPr/>
          <p:nvPr userDrawn="1"/>
        </p:nvSpPr>
        <p:spPr>
          <a:xfrm>
            <a:off x="0" y="0"/>
            <a:ext cx="6096000" cy="6858000"/>
          </a:xfrm>
          <a:prstGeom prst="rect">
            <a:avLst/>
          </a:prstGeom>
          <a:solidFill>
            <a:srgbClr val="0053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6024928-7EAC-CDC2-08A5-7D7EFE5BFF00}"/>
              </a:ext>
            </a:extLst>
          </p:cNvPr>
          <p:cNvSpPr>
            <a:spLocks noGrp="1"/>
          </p:cNvSpPr>
          <p:nvPr>
            <p:ph type="ctrTitle" hasCustomPrompt="1"/>
          </p:nvPr>
        </p:nvSpPr>
        <p:spPr>
          <a:xfrm>
            <a:off x="684848" y="808038"/>
            <a:ext cx="4657725" cy="1832292"/>
          </a:xfrm>
        </p:spPr>
        <p:txBody>
          <a:bodyPr anchor="b">
            <a:noAutofit/>
          </a:bodyPr>
          <a:lstStyle>
            <a:lvl1pPr algn="l">
              <a:defRPr sz="3200" b="1">
                <a:solidFill>
                  <a:schemeClr val="bg1"/>
                </a:solidFill>
              </a:defRPr>
            </a:lvl1pPr>
          </a:lstStyle>
          <a:p>
            <a:r>
              <a:rPr lang="sv-SE" dirty="0" err="1"/>
              <a:t>Add</a:t>
            </a:r>
            <a:r>
              <a:rPr lang="sv-SE" dirty="0"/>
              <a:t> text</a:t>
            </a:r>
          </a:p>
        </p:txBody>
      </p:sp>
      <p:sp>
        <p:nvSpPr>
          <p:cNvPr id="7" name="Platshållare för bild 2">
            <a:extLst>
              <a:ext uri="{FF2B5EF4-FFF2-40B4-BE49-F238E27FC236}">
                <a16:creationId xmlns:a16="http://schemas.microsoft.com/office/drawing/2014/main" id="{67A57192-CAB5-0632-54D8-A4ED837E6DB6}"/>
              </a:ext>
            </a:extLst>
          </p:cNvPr>
          <p:cNvSpPr>
            <a:spLocks noGrp="1"/>
          </p:cNvSpPr>
          <p:nvPr>
            <p:ph type="pic" idx="1"/>
          </p:nvPr>
        </p:nvSpPr>
        <p:spPr>
          <a:xfrm>
            <a:off x="6096000" y="0"/>
            <a:ext cx="6096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9" name="textruta 8">
            <a:extLst>
              <a:ext uri="{FF2B5EF4-FFF2-40B4-BE49-F238E27FC236}">
                <a16:creationId xmlns:a16="http://schemas.microsoft.com/office/drawing/2014/main" id="{AD0DACDC-DBEF-899D-1DA4-00B38107BB78}"/>
              </a:ext>
            </a:extLst>
          </p:cNvPr>
          <p:cNvSpPr txBox="1"/>
          <p:nvPr userDrawn="1"/>
        </p:nvSpPr>
        <p:spPr>
          <a:xfrm>
            <a:off x="152400" y="132080"/>
            <a:ext cx="4632960" cy="307777"/>
          </a:xfrm>
          <a:prstGeom prst="rect">
            <a:avLst/>
          </a:prstGeom>
          <a:noFill/>
        </p:spPr>
        <p:txBody>
          <a:bodyPr wrap="square" rtlCol="0">
            <a:spAutoFit/>
          </a:bodyPr>
          <a:lstStyle/>
          <a:p>
            <a:r>
              <a:rPr lang="sv-SE" sz="1400" dirty="0">
                <a:solidFill>
                  <a:schemeClr val="bg1"/>
                </a:solidFill>
              </a:rPr>
              <a:t>AI-kommissionens </a:t>
            </a:r>
            <a:r>
              <a:rPr lang="sv-SE" sz="1400" b="1" i="1" dirty="0">
                <a:solidFill>
                  <a:schemeClr val="bg1"/>
                </a:solidFill>
              </a:rPr>
              <a:t>Färdplan för Sverige</a:t>
            </a:r>
          </a:p>
        </p:txBody>
      </p:sp>
      <p:sp>
        <p:nvSpPr>
          <p:cNvPr id="4" name="Platshållare för text 2">
            <a:extLst>
              <a:ext uri="{FF2B5EF4-FFF2-40B4-BE49-F238E27FC236}">
                <a16:creationId xmlns:a16="http://schemas.microsoft.com/office/drawing/2014/main" id="{86DC0873-7790-F7A2-7C5E-990D7BD14B7F}"/>
              </a:ext>
            </a:extLst>
          </p:cNvPr>
          <p:cNvSpPr>
            <a:spLocks noGrp="1"/>
          </p:cNvSpPr>
          <p:nvPr>
            <p:ph type="body" idx="10"/>
          </p:nvPr>
        </p:nvSpPr>
        <p:spPr>
          <a:xfrm>
            <a:off x="684848" y="3008511"/>
            <a:ext cx="4657725" cy="3403719"/>
          </a:xfrm>
        </p:spPr>
        <p:txBody>
          <a:bodyPr/>
          <a:lstStyle>
            <a:lvl1pPr marL="342900" indent="-342900">
              <a:buFont typeface="Arial" panose="020B0604020202020204" pitchFamily="34" charset="0"/>
              <a:buChar char="•"/>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2772960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F89332C-7BC3-85F4-B33B-B548ADBA3DB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BC0FC34D-8286-368C-95BE-603B0A79F1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A953235A-C97D-181A-4388-B02B15EC0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ECB69E2-DFE0-FF15-B12F-F4DFBEDEC3B7}"/>
              </a:ext>
            </a:extLst>
          </p:cNvPr>
          <p:cNvSpPr>
            <a:spLocks noGrp="1"/>
          </p:cNvSpPr>
          <p:nvPr>
            <p:ph type="dt" sz="half" idx="10"/>
          </p:nvPr>
        </p:nvSpPr>
        <p:spPr/>
        <p:txBody>
          <a:bodyPr/>
          <a:lstStyle/>
          <a:p>
            <a:fld id="{AFEFB0EE-7ED5-8C4B-BD91-98160AA4CD5A}" type="datetimeFigureOut">
              <a:rPr lang="sv-SE" smtClean="0"/>
              <a:t>2025-01-16</a:t>
            </a:fld>
            <a:endParaRPr lang="sv-SE"/>
          </a:p>
        </p:txBody>
      </p:sp>
      <p:sp>
        <p:nvSpPr>
          <p:cNvPr id="6" name="Platshållare för sidfot 5">
            <a:extLst>
              <a:ext uri="{FF2B5EF4-FFF2-40B4-BE49-F238E27FC236}">
                <a16:creationId xmlns:a16="http://schemas.microsoft.com/office/drawing/2014/main" id="{8994B83E-7336-503E-9B5B-17DD5EA895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E7FB400-A398-6F45-C4E1-3A4B0A7EE33F}"/>
              </a:ext>
            </a:extLst>
          </p:cNvPr>
          <p:cNvSpPr>
            <a:spLocks noGrp="1"/>
          </p:cNvSpPr>
          <p:nvPr>
            <p:ph type="sldNum" sz="quarter" idx="12"/>
          </p:nvPr>
        </p:nvSpPr>
        <p:spPr/>
        <p:txBody>
          <a:bodyPr/>
          <a:lstStyle/>
          <a:p>
            <a:fld id="{8191A255-1B61-AB46-881A-BF9F17EC3387}" type="slidenum">
              <a:rPr lang="sv-SE" smtClean="0"/>
              <a:t>‹#›</a:t>
            </a:fld>
            <a:endParaRPr lang="sv-SE"/>
          </a:p>
        </p:txBody>
      </p:sp>
    </p:spTree>
    <p:extLst>
      <p:ext uri="{BB962C8B-B14F-4D97-AF65-F5344CB8AC3E}">
        <p14:creationId xmlns:p14="http://schemas.microsoft.com/office/powerpoint/2010/main" val="53824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97B929-BA7F-038C-48A7-FC21FDC5407D}"/>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EDAD302-6198-DA4F-4E14-810EB0AF503D}"/>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C2B63BA-EFA6-0066-AB4C-21626988CAEF}"/>
              </a:ext>
            </a:extLst>
          </p:cNvPr>
          <p:cNvSpPr>
            <a:spLocks noGrp="1"/>
          </p:cNvSpPr>
          <p:nvPr>
            <p:ph type="dt" sz="half" idx="10"/>
          </p:nvPr>
        </p:nvSpPr>
        <p:spPr/>
        <p:txBody>
          <a:bodyPr/>
          <a:lstStyle/>
          <a:p>
            <a:fld id="{AFEFB0EE-7ED5-8C4B-BD91-98160AA4CD5A}" type="datetimeFigureOut">
              <a:rPr lang="sv-SE" smtClean="0"/>
              <a:t>2025-01-16</a:t>
            </a:fld>
            <a:endParaRPr lang="sv-SE"/>
          </a:p>
        </p:txBody>
      </p:sp>
      <p:sp>
        <p:nvSpPr>
          <p:cNvPr id="5" name="Platshållare för sidfot 4">
            <a:extLst>
              <a:ext uri="{FF2B5EF4-FFF2-40B4-BE49-F238E27FC236}">
                <a16:creationId xmlns:a16="http://schemas.microsoft.com/office/drawing/2014/main" id="{18AB0E03-0CDC-DBB4-B60E-FBDD468E05C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CE93204-BFE3-F209-2AFC-C068CCE4AE5C}"/>
              </a:ext>
            </a:extLst>
          </p:cNvPr>
          <p:cNvSpPr>
            <a:spLocks noGrp="1"/>
          </p:cNvSpPr>
          <p:nvPr>
            <p:ph type="sldNum" sz="quarter" idx="12"/>
          </p:nvPr>
        </p:nvSpPr>
        <p:spPr/>
        <p:txBody>
          <a:bodyPr/>
          <a:lstStyle/>
          <a:p>
            <a:fld id="{8191A255-1B61-AB46-881A-BF9F17EC3387}" type="slidenum">
              <a:rPr lang="sv-SE" smtClean="0"/>
              <a:t>‹#›</a:t>
            </a:fld>
            <a:endParaRPr lang="sv-SE"/>
          </a:p>
        </p:txBody>
      </p:sp>
    </p:spTree>
    <p:extLst>
      <p:ext uri="{BB962C8B-B14F-4D97-AF65-F5344CB8AC3E}">
        <p14:creationId xmlns:p14="http://schemas.microsoft.com/office/powerpoint/2010/main" val="200190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037C58FA-6C06-1DE9-E0E1-D8FFEF98A2C9}"/>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6C011FC-183C-1786-8BCD-E1734E056D08}"/>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0DB2D4B-7D10-E679-156B-676F52344518}"/>
              </a:ext>
            </a:extLst>
          </p:cNvPr>
          <p:cNvSpPr>
            <a:spLocks noGrp="1"/>
          </p:cNvSpPr>
          <p:nvPr>
            <p:ph type="dt" sz="half" idx="10"/>
          </p:nvPr>
        </p:nvSpPr>
        <p:spPr/>
        <p:txBody>
          <a:bodyPr/>
          <a:lstStyle/>
          <a:p>
            <a:fld id="{AFEFB0EE-7ED5-8C4B-BD91-98160AA4CD5A}" type="datetimeFigureOut">
              <a:rPr lang="sv-SE" smtClean="0"/>
              <a:t>2025-01-16</a:t>
            </a:fld>
            <a:endParaRPr lang="sv-SE"/>
          </a:p>
        </p:txBody>
      </p:sp>
      <p:sp>
        <p:nvSpPr>
          <p:cNvPr id="5" name="Platshållare för sidfot 4">
            <a:extLst>
              <a:ext uri="{FF2B5EF4-FFF2-40B4-BE49-F238E27FC236}">
                <a16:creationId xmlns:a16="http://schemas.microsoft.com/office/drawing/2014/main" id="{DE02366C-A254-9311-B2D9-7E02140301C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EAE3F3-E3F6-C7C9-3485-DB7075B725A5}"/>
              </a:ext>
            </a:extLst>
          </p:cNvPr>
          <p:cNvSpPr>
            <a:spLocks noGrp="1"/>
          </p:cNvSpPr>
          <p:nvPr>
            <p:ph type="sldNum" sz="quarter" idx="12"/>
          </p:nvPr>
        </p:nvSpPr>
        <p:spPr/>
        <p:txBody>
          <a:bodyPr/>
          <a:lstStyle/>
          <a:p>
            <a:fld id="{8191A255-1B61-AB46-881A-BF9F17EC3387}" type="slidenum">
              <a:rPr lang="sv-SE" smtClean="0"/>
              <a:t>‹#›</a:t>
            </a:fld>
            <a:endParaRPr lang="sv-SE"/>
          </a:p>
        </p:txBody>
      </p:sp>
    </p:spTree>
    <p:extLst>
      <p:ext uri="{BB962C8B-B14F-4D97-AF65-F5344CB8AC3E}">
        <p14:creationId xmlns:p14="http://schemas.microsoft.com/office/powerpoint/2010/main" val="3593128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24A125C-F43C-4D41-1922-52A268E511CB}"/>
              </a:ext>
            </a:extLst>
          </p:cNvPr>
          <p:cNvSpPr/>
          <p:nvPr userDrawn="1"/>
        </p:nvSpPr>
        <p:spPr>
          <a:xfrm>
            <a:off x="0" y="0"/>
            <a:ext cx="12192000" cy="6858000"/>
          </a:xfrm>
          <a:prstGeom prst="rect">
            <a:avLst/>
          </a:prstGeom>
          <a:solidFill>
            <a:srgbClr val="0053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029340E-B0F1-1241-DF56-623BF2D35134}"/>
              </a:ext>
            </a:extLst>
          </p:cNvPr>
          <p:cNvSpPr>
            <a:spLocks noGrp="1"/>
          </p:cNvSpPr>
          <p:nvPr>
            <p:ph type="title"/>
          </p:nvPr>
        </p:nvSpPr>
        <p:spPr>
          <a:xfrm>
            <a:off x="838200" y="1046162"/>
            <a:ext cx="8465820" cy="1325563"/>
          </a:xfrm>
        </p:spPr>
        <p:txBody>
          <a:bodyPr anchor="b">
            <a:normAutofit/>
          </a:bodyPr>
          <a:lstStyle>
            <a:lvl1pPr>
              <a:defRPr sz="3200" b="1">
                <a:solidFill>
                  <a:schemeClr val="bg1"/>
                </a:solidFill>
              </a:defRPr>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A5E09EF9-951E-D1E5-C3E4-A9FEDFB1AE8B}"/>
              </a:ext>
            </a:extLst>
          </p:cNvPr>
          <p:cNvSpPr>
            <a:spLocks noGrp="1"/>
          </p:cNvSpPr>
          <p:nvPr>
            <p:ph idx="1"/>
          </p:nvPr>
        </p:nvSpPr>
        <p:spPr>
          <a:xfrm>
            <a:off x="838200" y="2506662"/>
            <a:ext cx="8465820" cy="342550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textruta 7">
            <a:extLst>
              <a:ext uri="{FF2B5EF4-FFF2-40B4-BE49-F238E27FC236}">
                <a16:creationId xmlns:a16="http://schemas.microsoft.com/office/drawing/2014/main" id="{ED09F3DB-E749-3558-9F0A-BBF94B08BDE5}"/>
              </a:ext>
            </a:extLst>
          </p:cNvPr>
          <p:cNvSpPr txBox="1"/>
          <p:nvPr userDrawn="1"/>
        </p:nvSpPr>
        <p:spPr>
          <a:xfrm>
            <a:off x="152400" y="132080"/>
            <a:ext cx="4632960" cy="307777"/>
          </a:xfrm>
          <a:prstGeom prst="rect">
            <a:avLst/>
          </a:prstGeom>
          <a:noFill/>
        </p:spPr>
        <p:txBody>
          <a:bodyPr wrap="square" rtlCol="0">
            <a:spAutoFit/>
          </a:bodyPr>
          <a:lstStyle/>
          <a:p>
            <a:r>
              <a:rPr lang="sv-SE" sz="1400" dirty="0">
                <a:solidFill>
                  <a:schemeClr val="bg1"/>
                </a:solidFill>
              </a:rPr>
              <a:t>AI-kommissionens </a:t>
            </a:r>
            <a:r>
              <a:rPr lang="sv-SE" sz="1400" b="1" i="1" dirty="0">
                <a:solidFill>
                  <a:schemeClr val="bg1"/>
                </a:solidFill>
              </a:rPr>
              <a:t>Färdplan för Sverige</a:t>
            </a:r>
          </a:p>
        </p:txBody>
      </p:sp>
    </p:spTree>
    <p:extLst>
      <p:ext uri="{BB962C8B-B14F-4D97-AF65-F5344CB8AC3E}">
        <p14:creationId xmlns:p14="http://schemas.microsoft.com/office/powerpoint/2010/main" val="261002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24A125C-F43C-4D41-1922-52A268E511CB}"/>
              </a:ext>
            </a:extLst>
          </p:cNvPr>
          <p:cNvSpPr/>
          <p:nvPr userDrawn="1"/>
        </p:nvSpPr>
        <p:spPr>
          <a:xfrm>
            <a:off x="0" y="0"/>
            <a:ext cx="12192000" cy="6858000"/>
          </a:xfrm>
          <a:prstGeom prst="rect">
            <a:avLst/>
          </a:prstGeom>
          <a:solidFill>
            <a:srgbClr val="0053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A029340E-B0F1-1241-DF56-623BF2D35134}"/>
              </a:ext>
            </a:extLst>
          </p:cNvPr>
          <p:cNvSpPr>
            <a:spLocks noGrp="1"/>
          </p:cNvSpPr>
          <p:nvPr>
            <p:ph type="title"/>
          </p:nvPr>
        </p:nvSpPr>
        <p:spPr>
          <a:xfrm>
            <a:off x="838200" y="1046162"/>
            <a:ext cx="8465820" cy="1325563"/>
          </a:xfrm>
        </p:spPr>
        <p:txBody>
          <a:bodyPr anchor="b">
            <a:normAutofit/>
          </a:bodyPr>
          <a:lstStyle>
            <a:lvl1pPr>
              <a:defRPr sz="3200" b="1">
                <a:solidFill>
                  <a:schemeClr val="bg1"/>
                </a:solidFill>
              </a:defRPr>
            </a:lvl1pPr>
          </a:lstStyle>
          <a:p>
            <a:r>
              <a:rPr lang="sv-SE" dirty="0"/>
              <a:t>Klicka här för att ändra mall för rubrikformat</a:t>
            </a:r>
          </a:p>
        </p:txBody>
      </p:sp>
      <p:sp>
        <p:nvSpPr>
          <p:cNvPr id="8" name="textruta 7">
            <a:extLst>
              <a:ext uri="{FF2B5EF4-FFF2-40B4-BE49-F238E27FC236}">
                <a16:creationId xmlns:a16="http://schemas.microsoft.com/office/drawing/2014/main" id="{ED09F3DB-E749-3558-9F0A-BBF94B08BDE5}"/>
              </a:ext>
            </a:extLst>
          </p:cNvPr>
          <p:cNvSpPr txBox="1"/>
          <p:nvPr userDrawn="1"/>
        </p:nvSpPr>
        <p:spPr>
          <a:xfrm>
            <a:off x="152400" y="132080"/>
            <a:ext cx="4632960" cy="307777"/>
          </a:xfrm>
          <a:prstGeom prst="rect">
            <a:avLst/>
          </a:prstGeom>
          <a:noFill/>
        </p:spPr>
        <p:txBody>
          <a:bodyPr wrap="square" rtlCol="0">
            <a:spAutoFit/>
          </a:bodyPr>
          <a:lstStyle/>
          <a:p>
            <a:r>
              <a:rPr lang="sv-SE" sz="1400" dirty="0">
                <a:solidFill>
                  <a:schemeClr val="bg1"/>
                </a:solidFill>
              </a:rPr>
              <a:t>AI-kommissionens </a:t>
            </a:r>
            <a:r>
              <a:rPr lang="sv-SE" sz="1400" b="1" i="1" dirty="0">
                <a:solidFill>
                  <a:schemeClr val="bg1"/>
                </a:solidFill>
              </a:rPr>
              <a:t>Färdplan för Sverige</a:t>
            </a:r>
          </a:p>
        </p:txBody>
      </p:sp>
      <p:sp>
        <p:nvSpPr>
          <p:cNvPr id="5" name="Platshållare för innehåll 3">
            <a:extLst>
              <a:ext uri="{FF2B5EF4-FFF2-40B4-BE49-F238E27FC236}">
                <a16:creationId xmlns:a16="http://schemas.microsoft.com/office/drawing/2014/main" id="{9C95D72C-5FBB-615B-4030-6293712D6578}"/>
              </a:ext>
            </a:extLst>
          </p:cNvPr>
          <p:cNvSpPr>
            <a:spLocks noGrp="1"/>
          </p:cNvSpPr>
          <p:nvPr>
            <p:ph sz="half" idx="2"/>
          </p:nvPr>
        </p:nvSpPr>
        <p:spPr>
          <a:xfrm>
            <a:off x="6172200" y="2640329"/>
            <a:ext cx="5181600" cy="353663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innehåll 3">
            <a:extLst>
              <a:ext uri="{FF2B5EF4-FFF2-40B4-BE49-F238E27FC236}">
                <a16:creationId xmlns:a16="http://schemas.microsoft.com/office/drawing/2014/main" id="{8639FCDC-7B2D-CF60-066A-FE465734D371}"/>
              </a:ext>
            </a:extLst>
          </p:cNvPr>
          <p:cNvSpPr>
            <a:spLocks noGrp="1"/>
          </p:cNvSpPr>
          <p:nvPr>
            <p:ph sz="half" idx="10"/>
          </p:nvPr>
        </p:nvSpPr>
        <p:spPr>
          <a:xfrm>
            <a:off x="838200" y="2640328"/>
            <a:ext cx="5181600" cy="353663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10527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CCADA7-2F64-7B68-9169-A2147D88D5D8}"/>
              </a:ext>
            </a:extLst>
          </p:cNvPr>
          <p:cNvSpPr>
            <a:spLocks noGrp="1"/>
          </p:cNvSpPr>
          <p:nvPr>
            <p:ph type="title"/>
          </p:nvPr>
        </p:nvSpPr>
        <p:spPr>
          <a:xfrm>
            <a:off x="831850" y="1709738"/>
            <a:ext cx="10515600" cy="2528433"/>
          </a:xfrm>
        </p:spPr>
        <p:txBody>
          <a:bodyPr anchor="b"/>
          <a:lstStyle>
            <a:lvl1pPr>
              <a:defRPr sz="6000" b="1"/>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B6905282-2607-9929-C02A-AEDC3FB2BD5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54770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0D11D8-1AC9-72D7-1B82-5F23853394F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F3BC52D-1E01-B7FD-7AAE-4E8BC42E4E12}"/>
              </a:ext>
            </a:extLst>
          </p:cNvPr>
          <p:cNvSpPr>
            <a:spLocks noGrp="1"/>
          </p:cNvSpPr>
          <p:nvPr>
            <p:ph sz="half" idx="1"/>
          </p:nvPr>
        </p:nvSpPr>
        <p:spPr>
          <a:xfrm>
            <a:off x="838200" y="1825625"/>
            <a:ext cx="5181600" cy="4351338"/>
          </a:xfrm>
        </p:spPr>
        <p:txBody>
          <a:bodyPr/>
          <a:lstStyle>
            <a:lvl1pPr marL="0" indent="0">
              <a:buNone/>
              <a:defRPr/>
            </a:lvl1pPr>
          </a:lstStyle>
          <a:p>
            <a:pPr lvl="0"/>
            <a:endParaRPr lang="sv-SE" dirty="0"/>
          </a:p>
        </p:txBody>
      </p:sp>
      <p:sp>
        <p:nvSpPr>
          <p:cNvPr id="4" name="Platshållare för innehåll 3">
            <a:extLst>
              <a:ext uri="{FF2B5EF4-FFF2-40B4-BE49-F238E27FC236}">
                <a16:creationId xmlns:a16="http://schemas.microsoft.com/office/drawing/2014/main" id="{07AB6AC3-C907-17B2-5F86-435BE703208A}"/>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9295EB80-3772-2C24-3E71-411A4095CF1E}"/>
              </a:ext>
            </a:extLst>
          </p:cNvPr>
          <p:cNvSpPr>
            <a:spLocks noGrp="1"/>
          </p:cNvSpPr>
          <p:nvPr>
            <p:ph type="dt" sz="half" idx="10"/>
          </p:nvPr>
        </p:nvSpPr>
        <p:spPr/>
        <p:txBody>
          <a:bodyPr/>
          <a:lstStyle/>
          <a:p>
            <a:fld id="{AFEFB0EE-7ED5-8C4B-BD91-98160AA4CD5A}" type="datetimeFigureOut">
              <a:rPr lang="sv-SE" smtClean="0"/>
              <a:t>2025-01-16</a:t>
            </a:fld>
            <a:endParaRPr lang="sv-SE"/>
          </a:p>
        </p:txBody>
      </p:sp>
      <p:sp>
        <p:nvSpPr>
          <p:cNvPr id="6" name="Platshållare för sidfot 5">
            <a:extLst>
              <a:ext uri="{FF2B5EF4-FFF2-40B4-BE49-F238E27FC236}">
                <a16:creationId xmlns:a16="http://schemas.microsoft.com/office/drawing/2014/main" id="{37659E3E-6276-C3C1-447D-E69B9D8E64F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0511F7C-7B23-DFB1-97D9-16BEE576F44D}"/>
              </a:ext>
            </a:extLst>
          </p:cNvPr>
          <p:cNvSpPr>
            <a:spLocks noGrp="1"/>
          </p:cNvSpPr>
          <p:nvPr>
            <p:ph type="sldNum" sz="quarter" idx="12"/>
          </p:nvPr>
        </p:nvSpPr>
        <p:spPr/>
        <p:txBody>
          <a:bodyPr/>
          <a:lstStyle/>
          <a:p>
            <a:fld id="{8191A255-1B61-AB46-881A-BF9F17EC3387}" type="slidenum">
              <a:rPr lang="sv-SE" smtClean="0"/>
              <a:t>‹#›</a:t>
            </a:fld>
            <a:endParaRPr lang="sv-SE"/>
          </a:p>
        </p:txBody>
      </p:sp>
    </p:spTree>
    <p:extLst>
      <p:ext uri="{BB962C8B-B14F-4D97-AF65-F5344CB8AC3E}">
        <p14:creationId xmlns:p14="http://schemas.microsoft.com/office/powerpoint/2010/main" val="2273787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2542BA-6205-1B84-CB89-682A8C7F7B8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C23C362-86F0-9AA1-E9BD-0D29B4425A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CD8A0D38-05DA-C9B9-55C4-8E6A4A6F6143}"/>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CD65726-0CF3-C13E-7F2D-58BE50709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F7529134-28D1-51B4-D440-442FBFD568B7}"/>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CA8B187-60DA-ADB6-D9E4-BDE680EC4570}"/>
              </a:ext>
            </a:extLst>
          </p:cNvPr>
          <p:cNvSpPr>
            <a:spLocks noGrp="1"/>
          </p:cNvSpPr>
          <p:nvPr>
            <p:ph type="dt" sz="half" idx="10"/>
          </p:nvPr>
        </p:nvSpPr>
        <p:spPr/>
        <p:txBody>
          <a:bodyPr/>
          <a:lstStyle/>
          <a:p>
            <a:fld id="{AFEFB0EE-7ED5-8C4B-BD91-98160AA4CD5A}" type="datetimeFigureOut">
              <a:rPr lang="sv-SE" smtClean="0"/>
              <a:t>2025-01-16</a:t>
            </a:fld>
            <a:endParaRPr lang="sv-SE"/>
          </a:p>
        </p:txBody>
      </p:sp>
      <p:sp>
        <p:nvSpPr>
          <p:cNvPr id="8" name="Platshållare för sidfot 7">
            <a:extLst>
              <a:ext uri="{FF2B5EF4-FFF2-40B4-BE49-F238E27FC236}">
                <a16:creationId xmlns:a16="http://schemas.microsoft.com/office/drawing/2014/main" id="{DE5E2D92-A323-41D2-72FC-F4FD9676E2E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BD603FD8-427B-8D63-6C4D-CAD0D440699F}"/>
              </a:ext>
            </a:extLst>
          </p:cNvPr>
          <p:cNvSpPr>
            <a:spLocks noGrp="1"/>
          </p:cNvSpPr>
          <p:nvPr>
            <p:ph type="sldNum" sz="quarter" idx="12"/>
          </p:nvPr>
        </p:nvSpPr>
        <p:spPr/>
        <p:txBody>
          <a:bodyPr/>
          <a:lstStyle/>
          <a:p>
            <a:fld id="{8191A255-1B61-AB46-881A-BF9F17EC3387}" type="slidenum">
              <a:rPr lang="sv-SE" smtClean="0"/>
              <a:t>‹#›</a:t>
            </a:fld>
            <a:endParaRPr lang="sv-SE"/>
          </a:p>
        </p:txBody>
      </p:sp>
    </p:spTree>
    <p:extLst>
      <p:ext uri="{BB962C8B-B14F-4D97-AF65-F5344CB8AC3E}">
        <p14:creationId xmlns:p14="http://schemas.microsoft.com/office/powerpoint/2010/main" val="4124667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03A996-0723-BC56-850B-18C59EDEBD94}"/>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63C1AA64-578B-EDFF-A0B1-17FDC32EE129}"/>
              </a:ext>
            </a:extLst>
          </p:cNvPr>
          <p:cNvSpPr>
            <a:spLocks noGrp="1"/>
          </p:cNvSpPr>
          <p:nvPr>
            <p:ph type="dt" sz="half" idx="10"/>
          </p:nvPr>
        </p:nvSpPr>
        <p:spPr/>
        <p:txBody>
          <a:bodyPr/>
          <a:lstStyle/>
          <a:p>
            <a:fld id="{AFEFB0EE-7ED5-8C4B-BD91-98160AA4CD5A}" type="datetimeFigureOut">
              <a:rPr lang="sv-SE" smtClean="0"/>
              <a:t>2025-01-16</a:t>
            </a:fld>
            <a:endParaRPr lang="sv-SE"/>
          </a:p>
        </p:txBody>
      </p:sp>
      <p:sp>
        <p:nvSpPr>
          <p:cNvPr id="4" name="Platshållare för sidfot 3">
            <a:extLst>
              <a:ext uri="{FF2B5EF4-FFF2-40B4-BE49-F238E27FC236}">
                <a16:creationId xmlns:a16="http://schemas.microsoft.com/office/drawing/2014/main" id="{73411566-F65D-6080-E6D8-17DC9C241D2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C75D8C0-A9C1-4B15-8EA0-7096B16D062A}"/>
              </a:ext>
            </a:extLst>
          </p:cNvPr>
          <p:cNvSpPr>
            <a:spLocks noGrp="1"/>
          </p:cNvSpPr>
          <p:nvPr>
            <p:ph type="sldNum" sz="quarter" idx="12"/>
          </p:nvPr>
        </p:nvSpPr>
        <p:spPr/>
        <p:txBody>
          <a:bodyPr/>
          <a:lstStyle/>
          <a:p>
            <a:fld id="{8191A255-1B61-AB46-881A-BF9F17EC3387}" type="slidenum">
              <a:rPr lang="sv-SE" smtClean="0"/>
              <a:t>‹#›</a:t>
            </a:fld>
            <a:endParaRPr lang="sv-SE"/>
          </a:p>
        </p:txBody>
      </p:sp>
    </p:spTree>
    <p:extLst>
      <p:ext uri="{BB962C8B-B14F-4D97-AF65-F5344CB8AC3E}">
        <p14:creationId xmlns:p14="http://schemas.microsoft.com/office/powerpoint/2010/main" val="848649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0434D2D-8725-0F32-DB33-7C511CE1F60E}"/>
              </a:ext>
            </a:extLst>
          </p:cNvPr>
          <p:cNvSpPr>
            <a:spLocks noGrp="1"/>
          </p:cNvSpPr>
          <p:nvPr>
            <p:ph type="dt" sz="half" idx="10"/>
          </p:nvPr>
        </p:nvSpPr>
        <p:spPr/>
        <p:txBody>
          <a:bodyPr/>
          <a:lstStyle/>
          <a:p>
            <a:fld id="{AFEFB0EE-7ED5-8C4B-BD91-98160AA4CD5A}" type="datetimeFigureOut">
              <a:rPr lang="sv-SE" smtClean="0"/>
              <a:t>2025-01-16</a:t>
            </a:fld>
            <a:endParaRPr lang="sv-SE"/>
          </a:p>
        </p:txBody>
      </p:sp>
      <p:sp>
        <p:nvSpPr>
          <p:cNvPr id="3" name="Platshållare för sidfot 2">
            <a:extLst>
              <a:ext uri="{FF2B5EF4-FFF2-40B4-BE49-F238E27FC236}">
                <a16:creationId xmlns:a16="http://schemas.microsoft.com/office/drawing/2014/main" id="{F9568BDD-BB54-BD6F-32EA-40B4A3AB5C2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0EEF9CB-5E13-2E16-5E3A-D8063C476C6F}"/>
              </a:ext>
            </a:extLst>
          </p:cNvPr>
          <p:cNvSpPr>
            <a:spLocks noGrp="1"/>
          </p:cNvSpPr>
          <p:nvPr>
            <p:ph type="sldNum" sz="quarter" idx="12"/>
          </p:nvPr>
        </p:nvSpPr>
        <p:spPr/>
        <p:txBody>
          <a:bodyPr/>
          <a:lstStyle/>
          <a:p>
            <a:fld id="{8191A255-1B61-AB46-881A-BF9F17EC3387}" type="slidenum">
              <a:rPr lang="sv-SE" smtClean="0"/>
              <a:t>‹#›</a:t>
            </a:fld>
            <a:endParaRPr lang="sv-SE"/>
          </a:p>
        </p:txBody>
      </p:sp>
    </p:spTree>
    <p:extLst>
      <p:ext uri="{BB962C8B-B14F-4D97-AF65-F5344CB8AC3E}">
        <p14:creationId xmlns:p14="http://schemas.microsoft.com/office/powerpoint/2010/main" val="1583999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7130B4-7B63-F46D-9582-E5EEB7295B5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2328F2B-E8C9-6877-B12F-AFD9F91A74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454BE6D6-F40C-B5FE-CED9-F9E68C3F5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384CDAE-8C9A-FE9F-A0D4-5BA508391D58}"/>
              </a:ext>
            </a:extLst>
          </p:cNvPr>
          <p:cNvSpPr>
            <a:spLocks noGrp="1"/>
          </p:cNvSpPr>
          <p:nvPr>
            <p:ph type="dt" sz="half" idx="10"/>
          </p:nvPr>
        </p:nvSpPr>
        <p:spPr/>
        <p:txBody>
          <a:bodyPr/>
          <a:lstStyle/>
          <a:p>
            <a:fld id="{AFEFB0EE-7ED5-8C4B-BD91-98160AA4CD5A}" type="datetimeFigureOut">
              <a:rPr lang="sv-SE" smtClean="0"/>
              <a:t>2025-01-16</a:t>
            </a:fld>
            <a:endParaRPr lang="sv-SE"/>
          </a:p>
        </p:txBody>
      </p:sp>
      <p:sp>
        <p:nvSpPr>
          <p:cNvPr id="6" name="Platshållare för sidfot 5">
            <a:extLst>
              <a:ext uri="{FF2B5EF4-FFF2-40B4-BE49-F238E27FC236}">
                <a16:creationId xmlns:a16="http://schemas.microsoft.com/office/drawing/2014/main" id="{31206B9B-0F21-51D5-F7B6-D863D841302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F8E0A52-9FBA-CC40-A31E-84BA36F0F9EB}"/>
              </a:ext>
            </a:extLst>
          </p:cNvPr>
          <p:cNvSpPr>
            <a:spLocks noGrp="1"/>
          </p:cNvSpPr>
          <p:nvPr>
            <p:ph type="sldNum" sz="quarter" idx="12"/>
          </p:nvPr>
        </p:nvSpPr>
        <p:spPr/>
        <p:txBody>
          <a:bodyPr/>
          <a:lstStyle/>
          <a:p>
            <a:fld id="{8191A255-1B61-AB46-881A-BF9F17EC3387}" type="slidenum">
              <a:rPr lang="sv-SE" smtClean="0"/>
              <a:t>‹#›</a:t>
            </a:fld>
            <a:endParaRPr lang="sv-SE"/>
          </a:p>
        </p:txBody>
      </p:sp>
    </p:spTree>
    <p:extLst>
      <p:ext uri="{BB962C8B-B14F-4D97-AF65-F5344CB8AC3E}">
        <p14:creationId xmlns:p14="http://schemas.microsoft.com/office/powerpoint/2010/main" val="155327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65D9073-5DA8-158E-6630-658AE3843F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7B88CA8-5C4C-2C13-0231-7BF42ADD8E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FE0458A-1308-0148-3541-889F198AA7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EFB0EE-7ED5-8C4B-BD91-98160AA4CD5A}" type="datetimeFigureOut">
              <a:rPr lang="sv-SE" smtClean="0"/>
              <a:t>2025-01-16</a:t>
            </a:fld>
            <a:endParaRPr lang="sv-SE"/>
          </a:p>
        </p:txBody>
      </p:sp>
      <p:sp>
        <p:nvSpPr>
          <p:cNvPr id="5" name="Platshållare för sidfot 4">
            <a:extLst>
              <a:ext uri="{FF2B5EF4-FFF2-40B4-BE49-F238E27FC236}">
                <a16:creationId xmlns:a16="http://schemas.microsoft.com/office/drawing/2014/main" id="{9F0BA735-9A63-6799-6AD1-BFACD73FA2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F95A3B9C-04BD-F618-A3E5-F6F699E8C2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91A255-1B61-AB46-881A-BF9F17EC3387}" type="slidenum">
              <a:rPr lang="sv-SE" smtClean="0"/>
              <a:t>‹#›</a:t>
            </a:fld>
            <a:endParaRPr lang="sv-SE"/>
          </a:p>
        </p:txBody>
      </p:sp>
    </p:spTree>
    <p:extLst>
      <p:ext uri="{BB962C8B-B14F-4D97-AF65-F5344CB8AC3E}">
        <p14:creationId xmlns:p14="http://schemas.microsoft.com/office/powerpoint/2010/main" val="2981839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A91FC3E-AA29-158D-AED2-EC33664A657A}"/>
              </a:ext>
            </a:extLst>
          </p:cNvPr>
          <p:cNvSpPr/>
          <p:nvPr/>
        </p:nvSpPr>
        <p:spPr>
          <a:xfrm>
            <a:off x="1270000" y="2133600"/>
            <a:ext cx="9652000" cy="2394857"/>
          </a:xfrm>
          <a:prstGeom prst="rect">
            <a:avLst/>
          </a:prstGeom>
          <a:solidFill>
            <a:srgbClr val="0053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D90301B8-DBE6-A1FE-E17A-2822918644A2}"/>
              </a:ext>
            </a:extLst>
          </p:cNvPr>
          <p:cNvSpPr>
            <a:spLocks noGrp="1"/>
          </p:cNvSpPr>
          <p:nvPr>
            <p:ph type="title"/>
          </p:nvPr>
        </p:nvSpPr>
        <p:spPr>
          <a:xfrm>
            <a:off x="1994630" y="2667294"/>
            <a:ext cx="7949293" cy="1861163"/>
          </a:xfrm>
        </p:spPr>
        <p:txBody>
          <a:bodyPr>
            <a:normAutofit/>
          </a:bodyPr>
          <a:lstStyle/>
          <a:p>
            <a:pPr algn="ctr"/>
            <a:r>
              <a:rPr lang="sv-SE" sz="4800" dirty="0">
                <a:solidFill>
                  <a:schemeClr val="bg1"/>
                </a:solidFill>
              </a:rPr>
              <a:t>Färdplan </a:t>
            </a:r>
            <a:r>
              <a:rPr lang="sv-SE" sz="4800" b="0" i="1" dirty="0">
                <a:solidFill>
                  <a:schemeClr val="bg1"/>
                </a:solidFill>
              </a:rPr>
              <a:t>för</a:t>
            </a:r>
            <a:r>
              <a:rPr lang="sv-SE" sz="4800" dirty="0">
                <a:solidFill>
                  <a:schemeClr val="bg1"/>
                </a:solidFill>
              </a:rPr>
              <a:t> Sverige</a:t>
            </a:r>
            <a:br>
              <a:rPr lang="sv-SE" sz="4800" dirty="0">
                <a:solidFill>
                  <a:schemeClr val="bg1"/>
                </a:solidFill>
              </a:rPr>
            </a:br>
            <a:endParaRPr lang="sv-SE" sz="4800" i="1" dirty="0">
              <a:solidFill>
                <a:srgbClr val="FFFF00"/>
              </a:solidFill>
            </a:endParaRPr>
          </a:p>
        </p:txBody>
      </p:sp>
      <p:sp>
        <p:nvSpPr>
          <p:cNvPr id="3" name="Platshållare för text 2">
            <a:extLst>
              <a:ext uri="{FF2B5EF4-FFF2-40B4-BE49-F238E27FC236}">
                <a16:creationId xmlns:a16="http://schemas.microsoft.com/office/drawing/2014/main" id="{5D3FC983-1333-20D5-366C-C03F15CC5C08}"/>
              </a:ext>
            </a:extLst>
          </p:cNvPr>
          <p:cNvSpPr>
            <a:spLocks noGrp="1"/>
          </p:cNvSpPr>
          <p:nvPr>
            <p:ph type="body" idx="1"/>
          </p:nvPr>
        </p:nvSpPr>
        <p:spPr>
          <a:xfrm>
            <a:off x="2291619" y="2667294"/>
            <a:ext cx="3624036" cy="484710"/>
          </a:xfrm>
        </p:spPr>
        <p:txBody>
          <a:bodyPr/>
          <a:lstStyle/>
          <a:p>
            <a:r>
              <a:rPr lang="sv-SE" dirty="0">
                <a:solidFill>
                  <a:schemeClr val="bg1"/>
                </a:solidFill>
              </a:rPr>
              <a:t>AI-kommissionens</a:t>
            </a:r>
          </a:p>
        </p:txBody>
      </p:sp>
    </p:spTree>
    <p:extLst>
      <p:ext uri="{BB962C8B-B14F-4D97-AF65-F5344CB8AC3E}">
        <p14:creationId xmlns:p14="http://schemas.microsoft.com/office/powerpoint/2010/main" val="1941520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D497E1-D26A-D70C-2170-3A5A3477772C}"/>
              </a:ext>
            </a:extLst>
          </p:cNvPr>
          <p:cNvSpPr>
            <a:spLocks noGrp="1"/>
          </p:cNvSpPr>
          <p:nvPr>
            <p:ph type="ctrTitle"/>
          </p:nvPr>
        </p:nvSpPr>
        <p:spPr>
          <a:xfrm>
            <a:off x="684848" y="808038"/>
            <a:ext cx="4657725" cy="1432242"/>
          </a:xfrm>
        </p:spPr>
        <p:txBody>
          <a:bodyPr/>
          <a:lstStyle/>
          <a:p>
            <a:r>
              <a:rPr lang="sv-SE" dirty="0"/>
              <a:t>Data som förutsättning för AI-utvecklingen</a:t>
            </a:r>
          </a:p>
        </p:txBody>
      </p:sp>
      <p:sp>
        <p:nvSpPr>
          <p:cNvPr id="3" name="Platshållare för text 2">
            <a:extLst>
              <a:ext uri="{FF2B5EF4-FFF2-40B4-BE49-F238E27FC236}">
                <a16:creationId xmlns:a16="http://schemas.microsoft.com/office/drawing/2014/main" id="{C08EB450-AFC1-D30C-EAF7-1742F0F49980}"/>
              </a:ext>
            </a:extLst>
          </p:cNvPr>
          <p:cNvSpPr>
            <a:spLocks noGrp="1"/>
          </p:cNvSpPr>
          <p:nvPr>
            <p:ph type="body" idx="10"/>
          </p:nvPr>
        </p:nvSpPr>
        <p:spPr>
          <a:xfrm>
            <a:off x="205740" y="2491740"/>
            <a:ext cx="5577840" cy="3905251"/>
          </a:xfrm>
        </p:spPr>
        <p:txBody>
          <a:bodyPr>
            <a:normAutofit/>
          </a:bodyPr>
          <a:lstStyle/>
          <a:p>
            <a:r>
              <a:rPr lang="sv-SE" dirty="0"/>
              <a:t>Bränslet som driver AI</a:t>
            </a:r>
          </a:p>
          <a:p>
            <a:r>
              <a:rPr lang="sv-SE" dirty="0"/>
              <a:t>Tillgängligt och av hög kvalitet </a:t>
            </a:r>
          </a:p>
          <a:p>
            <a:r>
              <a:rPr lang="sv-SE" dirty="0"/>
              <a:t>Men delning är nyckeln</a:t>
            </a:r>
          </a:p>
          <a:p>
            <a:r>
              <a:rPr lang="sv-SE" dirty="0"/>
              <a:t>Underlätta, förtydliga regelverk</a:t>
            </a:r>
          </a:p>
          <a:p>
            <a:r>
              <a:rPr lang="sv-SE" dirty="0"/>
              <a:t>Utred omvänd OSL mellan myndigheter</a:t>
            </a:r>
          </a:p>
          <a:p>
            <a:r>
              <a:rPr lang="sv-SE" dirty="0"/>
              <a:t>Bättre styrning</a:t>
            </a:r>
          </a:p>
          <a:p>
            <a:pPr lvl="1"/>
            <a:r>
              <a:rPr lang="sv-SE" dirty="0">
                <a:solidFill>
                  <a:schemeClr val="bg1">
                    <a:lumMod val="95000"/>
                  </a:schemeClr>
                </a:solidFill>
              </a:rPr>
              <a:t>- Data Governance </a:t>
            </a:r>
          </a:p>
        </p:txBody>
      </p:sp>
      <p:pic>
        <p:nvPicPr>
          <p:cNvPr id="8" name="Platshållare för bild 7" descr="En bild som visar himmel, moln, utomhus, solnedgång&#10;&#10;Automatiskt genererad beskrivning">
            <a:extLst>
              <a:ext uri="{FF2B5EF4-FFF2-40B4-BE49-F238E27FC236}">
                <a16:creationId xmlns:a16="http://schemas.microsoft.com/office/drawing/2014/main" id="{7E79DAC9-221C-212B-D00D-B7B81CBD640A}"/>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a:xfrm>
            <a:off x="6096000" y="-10886"/>
            <a:ext cx="6096000" cy="6858000"/>
          </a:xfrm>
        </p:spPr>
      </p:pic>
    </p:spTree>
    <p:extLst>
      <p:ext uri="{BB962C8B-B14F-4D97-AF65-F5344CB8AC3E}">
        <p14:creationId xmlns:p14="http://schemas.microsoft.com/office/powerpoint/2010/main" val="1395687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7C8FBE-E0C7-2CA6-80FE-CE01650C174B}"/>
              </a:ext>
            </a:extLst>
          </p:cNvPr>
          <p:cNvSpPr>
            <a:spLocks noGrp="1"/>
          </p:cNvSpPr>
          <p:nvPr>
            <p:ph type="title"/>
          </p:nvPr>
        </p:nvSpPr>
        <p:spPr>
          <a:xfrm>
            <a:off x="228600" y="1046163"/>
            <a:ext cx="9075420" cy="1011238"/>
          </a:xfrm>
        </p:spPr>
        <p:txBody>
          <a:bodyPr/>
          <a:lstStyle/>
          <a:p>
            <a:r>
              <a:rPr lang="sv-SE" dirty="0"/>
              <a:t>Spetskompetens i samverkan</a:t>
            </a:r>
          </a:p>
        </p:txBody>
      </p:sp>
      <p:sp>
        <p:nvSpPr>
          <p:cNvPr id="3" name="Platshållare för innehåll 2">
            <a:extLst>
              <a:ext uri="{FF2B5EF4-FFF2-40B4-BE49-F238E27FC236}">
                <a16:creationId xmlns:a16="http://schemas.microsoft.com/office/drawing/2014/main" id="{142F6866-4D5C-AC14-C485-DA09177CC107}"/>
              </a:ext>
            </a:extLst>
          </p:cNvPr>
          <p:cNvSpPr>
            <a:spLocks noGrp="1"/>
          </p:cNvSpPr>
          <p:nvPr>
            <p:ph sz="half" idx="2"/>
          </p:nvPr>
        </p:nvSpPr>
        <p:spPr/>
        <p:txBody>
          <a:bodyPr>
            <a:normAutofit/>
          </a:bodyPr>
          <a:lstStyle/>
          <a:p>
            <a:pPr marL="0" indent="0">
              <a:buNone/>
            </a:pPr>
            <a:endParaRPr lang="sv-SE" dirty="0"/>
          </a:p>
        </p:txBody>
      </p:sp>
      <p:sp>
        <p:nvSpPr>
          <p:cNvPr id="4" name="Platshållare för innehåll 3">
            <a:extLst>
              <a:ext uri="{FF2B5EF4-FFF2-40B4-BE49-F238E27FC236}">
                <a16:creationId xmlns:a16="http://schemas.microsoft.com/office/drawing/2014/main" id="{73225C53-9EB8-5E65-DF1C-B2B17067F007}"/>
              </a:ext>
            </a:extLst>
          </p:cNvPr>
          <p:cNvSpPr>
            <a:spLocks noGrp="1"/>
          </p:cNvSpPr>
          <p:nvPr>
            <p:ph sz="half" idx="10"/>
          </p:nvPr>
        </p:nvSpPr>
        <p:spPr>
          <a:xfrm>
            <a:off x="228600" y="2640328"/>
            <a:ext cx="5791200" cy="3536633"/>
          </a:xfrm>
        </p:spPr>
        <p:txBody>
          <a:bodyPr>
            <a:normAutofit/>
          </a:bodyPr>
          <a:lstStyle/>
          <a:p>
            <a:r>
              <a:rPr lang="sv-SE" sz="2400" dirty="0"/>
              <a:t>Excellenscenter i samverkan</a:t>
            </a:r>
          </a:p>
          <a:p>
            <a:r>
              <a:rPr lang="sv-SE" sz="2400" dirty="0"/>
              <a:t>Post-docs och gästprofessorer</a:t>
            </a:r>
          </a:p>
          <a:p>
            <a:r>
              <a:rPr lang="sv-SE" sz="2400" dirty="0"/>
              <a:t>Kombinationstjänster i samverkan</a:t>
            </a:r>
          </a:p>
          <a:p>
            <a:r>
              <a:rPr lang="sv-SE" sz="2400" dirty="0"/>
              <a:t>Forskarskolor i samverkan</a:t>
            </a:r>
          </a:p>
          <a:p>
            <a:endParaRPr lang="sv-SE" sz="2400" dirty="0"/>
          </a:p>
        </p:txBody>
      </p:sp>
      <p:pic>
        <p:nvPicPr>
          <p:cNvPr id="8" name="Bildobjekt 7">
            <a:extLst>
              <a:ext uri="{FF2B5EF4-FFF2-40B4-BE49-F238E27FC236}">
                <a16:creationId xmlns:a16="http://schemas.microsoft.com/office/drawing/2014/main" id="{6F3A27D7-FEDD-6C51-F68F-481E4AFE9DE9}"/>
              </a:ext>
            </a:extLst>
          </p:cNvPr>
          <p:cNvPicPr>
            <a:picLocks noChangeAspect="1"/>
          </p:cNvPicPr>
          <p:nvPr/>
        </p:nvPicPr>
        <p:blipFill>
          <a:blip r:embed="rId2"/>
          <a:stretch>
            <a:fillRect/>
          </a:stretch>
        </p:blipFill>
        <p:spPr>
          <a:xfrm>
            <a:off x="6172200" y="0"/>
            <a:ext cx="6019800" cy="6858000"/>
          </a:xfrm>
          <a:prstGeom prst="rect">
            <a:avLst/>
          </a:prstGeom>
        </p:spPr>
      </p:pic>
    </p:spTree>
    <p:extLst>
      <p:ext uri="{BB962C8B-B14F-4D97-AF65-F5344CB8AC3E}">
        <p14:creationId xmlns:p14="http://schemas.microsoft.com/office/powerpoint/2010/main" val="23324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D497E1-D26A-D70C-2170-3A5A3477772C}"/>
              </a:ext>
            </a:extLst>
          </p:cNvPr>
          <p:cNvSpPr>
            <a:spLocks noGrp="1"/>
          </p:cNvSpPr>
          <p:nvPr>
            <p:ph type="ctrTitle"/>
          </p:nvPr>
        </p:nvSpPr>
        <p:spPr>
          <a:xfrm>
            <a:off x="586740" y="808038"/>
            <a:ext cx="4755833" cy="1196022"/>
          </a:xfrm>
        </p:spPr>
        <p:txBody>
          <a:bodyPr/>
          <a:lstStyle/>
          <a:p>
            <a:r>
              <a:rPr lang="sv-SE" dirty="0"/>
              <a:t>Kompetenslyft för alla</a:t>
            </a:r>
            <a:br>
              <a:rPr lang="sv-SE" sz="2400" dirty="0"/>
            </a:br>
            <a:r>
              <a:rPr lang="sv-SE" sz="2400" dirty="0"/>
              <a:t>-  högsta lägstanivå</a:t>
            </a:r>
          </a:p>
        </p:txBody>
      </p:sp>
      <p:pic>
        <p:nvPicPr>
          <p:cNvPr id="8" name="Platshållare för bild 7" descr="En bild som visar person, Människoansikte, klädsel, inomhus&#10;&#10;Automatiskt genererad beskrivning">
            <a:extLst>
              <a:ext uri="{FF2B5EF4-FFF2-40B4-BE49-F238E27FC236}">
                <a16:creationId xmlns:a16="http://schemas.microsoft.com/office/drawing/2014/main" id="{704E0A07-F04A-1DE1-45FB-5646EBB2DD0F}"/>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t="12" b="12"/>
          <a:stretch/>
        </p:blipFill>
        <p:spPr/>
      </p:pic>
      <p:sp>
        <p:nvSpPr>
          <p:cNvPr id="3" name="Platshållare för text 2">
            <a:extLst>
              <a:ext uri="{FF2B5EF4-FFF2-40B4-BE49-F238E27FC236}">
                <a16:creationId xmlns:a16="http://schemas.microsoft.com/office/drawing/2014/main" id="{856E7608-3BCD-3BFC-C5BD-9DAEE8E23BDE}"/>
              </a:ext>
            </a:extLst>
          </p:cNvPr>
          <p:cNvSpPr>
            <a:spLocks noGrp="1"/>
          </p:cNvSpPr>
          <p:nvPr>
            <p:ph type="body" idx="10"/>
          </p:nvPr>
        </p:nvSpPr>
        <p:spPr>
          <a:xfrm>
            <a:off x="261259" y="2461260"/>
            <a:ext cx="5562600" cy="3950971"/>
          </a:xfrm>
        </p:spPr>
        <p:txBody>
          <a:bodyPr>
            <a:normAutofit/>
          </a:bodyPr>
          <a:lstStyle/>
          <a:p>
            <a:r>
              <a:rPr lang="sv-SE" dirty="0"/>
              <a:t>Folkbildning  </a:t>
            </a:r>
          </a:p>
          <a:p>
            <a:r>
              <a:rPr lang="sv-SE" dirty="0"/>
              <a:t>AI-hubb. gratis AI-verktyg, kurser, prognoser, kunskap </a:t>
            </a:r>
          </a:p>
          <a:p>
            <a:r>
              <a:rPr lang="sv-SE" dirty="0"/>
              <a:t>Lärarlyft vid lärosätena</a:t>
            </a:r>
          </a:p>
          <a:p>
            <a:r>
              <a:rPr lang="sv-SE" dirty="0"/>
              <a:t>Nya jobb skapas, andra försvinner</a:t>
            </a:r>
          </a:p>
          <a:p>
            <a:pPr marL="0" indent="0">
              <a:buNone/>
            </a:pPr>
            <a:r>
              <a:rPr lang="sv-SE" dirty="0"/>
              <a:t>    - Effektiv omställning, utbildning</a:t>
            </a:r>
          </a:p>
          <a:p>
            <a:pPr marL="0" indent="0">
              <a:buNone/>
            </a:pPr>
            <a:r>
              <a:rPr lang="sv-SE" dirty="0"/>
              <a:t>    - Det här kan vi </a:t>
            </a:r>
          </a:p>
          <a:p>
            <a:pPr marL="0" indent="0">
              <a:buNone/>
            </a:pPr>
            <a:endParaRPr lang="sv-SE" sz="2800" dirty="0"/>
          </a:p>
        </p:txBody>
      </p:sp>
    </p:spTree>
    <p:extLst>
      <p:ext uri="{BB962C8B-B14F-4D97-AF65-F5344CB8AC3E}">
        <p14:creationId xmlns:p14="http://schemas.microsoft.com/office/powerpoint/2010/main" val="3701064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BA8AB-38A0-C1EC-1FA3-527B0FB05CEC}"/>
              </a:ext>
            </a:extLst>
          </p:cNvPr>
          <p:cNvSpPr>
            <a:spLocks noGrp="1"/>
          </p:cNvSpPr>
          <p:nvPr>
            <p:ph type="title"/>
          </p:nvPr>
        </p:nvSpPr>
        <p:spPr/>
        <p:txBody>
          <a:bodyPr/>
          <a:lstStyle/>
          <a:p>
            <a:endParaRPr lang="sv-SE" dirty="0"/>
          </a:p>
        </p:txBody>
      </p:sp>
      <p:sp>
        <p:nvSpPr>
          <p:cNvPr id="3" name="Platshållare för innehåll 2">
            <a:extLst>
              <a:ext uri="{FF2B5EF4-FFF2-40B4-BE49-F238E27FC236}">
                <a16:creationId xmlns:a16="http://schemas.microsoft.com/office/drawing/2014/main" id="{F7D7AFFE-9D6B-D682-ADD7-0C9E36B476D1}"/>
              </a:ext>
            </a:extLst>
          </p:cNvPr>
          <p:cNvSpPr>
            <a:spLocks noGrp="1"/>
          </p:cNvSpPr>
          <p:nvPr>
            <p:ph idx="1"/>
          </p:nvPr>
        </p:nvSpPr>
        <p:spPr/>
        <p:txBody>
          <a:bodyPr>
            <a:normAutofit/>
          </a:bodyPr>
          <a:lstStyle/>
          <a:p>
            <a:pPr marL="0" indent="0" algn="ctr">
              <a:buNone/>
            </a:pPr>
            <a:endParaRPr lang="sv-SE" sz="3600" b="1" dirty="0">
              <a:latin typeface="+mj-lt"/>
            </a:endParaRPr>
          </a:p>
          <a:p>
            <a:pPr marL="0" indent="0" algn="ctr">
              <a:buNone/>
            </a:pPr>
            <a:r>
              <a:rPr lang="sv-SE" sz="3600" b="1" dirty="0">
                <a:latin typeface="+mj-lt"/>
              </a:rPr>
              <a:t>Offentlig förvaltning</a:t>
            </a:r>
          </a:p>
        </p:txBody>
      </p:sp>
    </p:spTree>
    <p:extLst>
      <p:ext uri="{BB962C8B-B14F-4D97-AF65-F5344CB8AC3E}">
        <p14:creationId xmlns:p14="http://schemas.microsoft.com/office/powerpoint/2010/main" val="1051457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D497E1-D26A-D70C-2170-3A5A3477772C}"/>
              </a:ext>
            </a:extLst>
          </p:cNvPr>
          <p:cNvSpPr>
            <a:spLocks noGrp="1"/>
          </p:cNvSpPr>
          <p:nvPr>
            <p:ph type="ctrTitle"/>
          </p:nvPr>
        </p:nvSpPr>
        <p:spPr>
          <a:xfrm>
            <a:off x="121920" y="808038"/>
            <a:ext cx="5220653" cy="1317942"/>
          </a:xfrm>
        </p:spPr>
        <p:txBody>
          <a:bodyPr/>
          <a:lstStyle/>
          <a:p>
            <a:r>
              <a:rPr lang="sv-SE" dirty="0"/>
              <a:t>AI för en offentlig sektor i framkant</a:t>
            </a:r>
          </a:p>
        </p:txBody>
      </p:sp>
      <p:sp>
        <p:nvSpPr>
          <p:cNvPr id="3" name="Platshållare för text 2">
            <a:extLst>
              <a:ext uri="{FF2B5EF4-FFF2-40B4-BE49-F238E27FC236}">
                <a16:creationId xmlns:a16="http://schemas.microsoft.com/office/drawing/2014/main" id="{DB005721-52A9-3889-0DE6-0C3BDDAD700A}"/>
              </a:ext>
            </a:extLst>
          </p:cNvPr>
          <p:cNvSpPr>
            <a:spLocks noGrp="1"/>
          </p:cNvSpPr>
          <p:nvPr>
            <p:ph type="body" idx="10"/>
          </p:nvPr>
        </p:nvSpPr>
        <p:spPr>
          <a:xfrm>
            <a:off x="220980" y="2385060"/>
            <a:ext cx="5875020" cy="4004311"/>
          </a:xfrm>
        </p:spPr>
        <p:txBody>
          <a:bodyPr>
            <a:normAutofit/>
          </a:bodyPr>
          <a:lstStyle/>
          <a:p>
            <a:r>
              <a:rPr lang="sv-SE" i="1" dirty="0"/>
              <a:t>Hela </a:t>
            </a:r>
            <a:r>
              <a:rPr lang="sv-SE" dirty="0"/>
              <a:t>den offentliga sektorn ska kunna använda AI </a:t>
            </a:r>
          </a:p>
          <a:p>
            <a:r>
              <a:rPr lang="sv-SE" dirty="0"/>
              <a:t>SV/FK att bygga gemensam infrastruktur</a:t>
            </a:r>
          </a:p>
          <a:p>
            <a:r>
              <a:rPr lang="sv-SE" dirty="0"/>
              <a:t>Vägledning och anslutningsstöd </a:t>
            </a:r>
          </a:p>
          <a:p>
            <a:r>
              <a:rPr lang="sv-SE" dirty="0"/>
              <a:t>Regulatoriska sandlådor</a:t>
            </a:r>
          </a:p>
          <a:p>
            <a:endParaRPr lang="sv-SE" dirty="0"/>
          </a:p>
          <a:p>
            <a:endParaRPr lang="sv-SE" dirty="0"/>
          </a:p>
        </p:txBody>
      </p:sp>
      <p:pic>
        <p:nvPicPr>
          <p:cNvPr id="8" name="Platshållare för bild 7">
            <a:extLst>
              <a:ext uri="{FF2B5EF4-FFF2-40B4-BE49-F238E27FC236}">
                <a16:creationId xmlns:a16="http://schemas.microsoft.com/office/drawing/2014/main" id="{6AA53119-3EE9-D077-84FE-4537C580C7B3}"/>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p:blipFill>
        <p:spPr>
          <a:xfrm>
            <a:off x="6096000" y="0"/>
            <a:ext cx="6094800" cy="6858000"/>
          </a:xfrm>
        </p:spPr>
      </p:pic>
    </p:spTree>
    <p:extLst>
      <p:ext uri="{BB962C8B-B14F-4D97-AF65-F5344CB8AC3E}">
        <p14:creationId xmlns:p14="http://schemas.microsoft.com/office/powerpoint/2010/main" val="1465069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A20F49-CA91-1E2A-48A7-1BB187823913}"/>
              </a:ext>
            </a:extLst>
          </p:cNvPr>
          <p:cNvSpPr>
            <a:spLocks noGrp="1"/>
          </p:cNvSpPr>
          <p:nvPr>
            <p:ph type="title"/>
          </p:nvPr>
        </p:nvSpPr>
        <p:spPr>
          <a:xfrm>
            <a:off x="838200" y="1046162"/>
            <a:ext cx="8465820" cy="2382838"/>
          </a:xfrm>
        </p:spPr>
        <p:txBody>
          <a:bodyPr>
            <a:normAutofit/>
          </a:bodyPr>
          <a:lstStyle/>
          <a:p>
            <a:pPr algn="ctr"/>
            <a:r>
              <a:rPr lang="sv-SE" sz="3600" dirty="0"/>
              <a:t>Riskkapital och innovation</a:t>
            </a:r>
          </a:p>
        </p:txBody>
      </p:sp>
      <p:sp>
        <p:nvSpPr>
          <p:cNvPr id="3" name="Platshållare för innehåll 2">
            <a:extLst>
              <a:ext uri="{FF2B5EF4-FFF2-40B4-BE49-F238E27FC236}">
                <a16:creationId xmlns:a16="http://schemas.microsoft.com/office/drawing/2014/main" id="{C653C6F2-7F7D-0CA1-D9FB-407B981018A7}"/>
              </a:ext>
            </a:extLst>
          </p:cNvPr>
          <p:cNvSpPr>
            <a:spLocks noGrp="1"/>
          </p:cNvSpPr>
          <p:nvPr>
            <p:ph idx="1"/>
          </p:nvPr>
        </p:nvSpPr>
        <p:spPr/>
        <p:txBody>
          <a:bodyPr/>
          <a:lstStyle/>
          <a:p>
            <a:endParaRPr lang="sv-SE" dirty="0"/>
          </a:p>
        </p:txBody>
      </p:sp>
    </p:spTree>
    <p:extLst>
      <p:ext uri="{BB962C8B-B14F-4D97-AF65-F5344CB8AC3E}">
        <p14:creationId xmlns:p14="http://schemas.microsoft.com/office/powerpoint/2010/main" val="3305543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D497E1-D26A-D70C-2170-3A5A3477772C}"/>
              </a:ext>
            </a:extLst>
          </p:cNvPr>
          <p:cNvSpPr>
            <a:spLocks noGrp="1"/>
          </p:cNvSpPr>
          <p:nvPr>
            <p:ph type="ctrTitle"/>
          </p:nvPr>
        </p:nvSpPr>
        <p:spPr>
          <a:xfrm>
            <a:off x="295274" y="808038"/>
            <a:ext cx="5800723" cy="1173162"/>
          </a:xfrm>
        </p:spPr>
        <p:txBody>
          <a:bodyPr/>
          <a:lstStyle/>
          <a:p>
            <a:r>
              <a:rPr lang="sv-SE" dirty="0"/>
              <a:t>Innovation, entreprenörskap och riskkapital</a:t>
            </a:r>
          </a:p>
        </p:txBody>
      </p:sp>
      <p:pic>
        <p:nvPicPr>
          <p:cNvPr id="8" name="Platshållare för bild 7" descr="En bild som visar inomhus, Medicinsk utrustning, sjukvård, kemi&#10;&#10;Automatiskt genererad beskrivning">
            <a:extLst>
              <a:ext uri="{FF2B5EF4-FFF2-40B4-BE49-F238E27FC236}">
                <a16:creationId xmlns:a16="http://schemas.microsoft.com/office/drawing/2014/main" id="{0B5250ED-9E36-E3F6-6743-899120847FDA}"/>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t="101" b="101"/>
          <a:stretch/>
        </p:blipFill>
        <p:spPr/>
      </p:pic>
      <p:sp>
        <p:nvSpPr>
          <p:cNvPr id="3" name="Platshållare för text 2">
            <a:extLst>
              <a:ext uri="{FF2B5EF4-FFF2-40B4-BE49-F238E27FC236}">
                <a16:creationId xmlns:a16="http://schemas.microsoft.com/office/drawing/2014/main" id="{D6C8F257-CF44-9ED1-1CEE-480DC2189BB3}"/>
              </a:ext>
            </a:extLst>
          </p:cNvPr>
          <p:cNvSpPr>
            <a:spLocks noGrp="1"/>
          </p:cNvSpPr>
          <p:nvPr>
            <p:ph type="body" idx="10"/>
          </p:nvPr>
        </p:nvSpPr>
        <p:spPr>
          <a:xfrm>
            <a:off x="-1" y="2348753"/>
            <a:ext cx="6095999" cy="4063477"/>
          </a:xfrm>
        </p:spPr>
        <p:txBody>
          <a:bodyPr>
            <a:normAutofit/>
          </a:bodyPr>
          <a:lstStyle/>
          <a:p>
            <a:r>
              <a:rPr lang="sv-SE" dirty="0">
                <a:latin typeface="Times New Roman" panose="02020603050405020304" pitchFamily="18" charset="0"/>
                <a:cs typeface="Times New Roman" panose="02020603050405020304" pitchFamily="18" charset="0"/>
              </a:rPr>
              <a:t>Åtgärder i andra kapitel, exempelvis AI-</a:t>
            </a:r>
            <a:r>
              <a:rPr lang="sv-SE" dirty="0" err="1">
                <a:latin typeface="Times New Roman" panose="02020603050405020304" pitchFamily="18" charset="0"/>
                <a:cs typeface="Times New Roman" panose="02020603050405020304" pitchFamily="18" charset="0"/>
              </a:rPr>
              <a:t>factory</a:t>
            </a:r>
            <a:r>
              <a:rPr lang="sv-SE" dirty="0">
                <a:latin typeface="Times New Roman" panose="02020603050405020304" pitchFamily="18" charset="0"/>
                <a:cs typeface="Times New Roman" panose="02020603050405020304" pitchFamily="18" charset="0"/>
              </a:rPr>
              <a:t>, spetskompetens i samverkan </a:t>
            </a:r>
          </a:p>
          <a:p>
            <a:r>
              <a:rPr lang="sv-SE" dirty="0">
                <a:latin typeface="Times New Roman" panose="02020603050405020304" pitchFamily="18" charset="0"/>
                <a:cs typeface="Times New Roman" panose="02020603050405020304" pitchFamily="18" charset="0"/>
              </a:rPr>
              <a:t>Gynna </a:t>
            </a:r>
            <a:r>
              <a:rPr lang="sv-SE" dirty="0" err="1">
                <a:latin typeface="Times New Roman" panose="02020603050405020304" pitchFamily="18" charset="0"/>
                <a:cs typeface="Times New Roman" panose="02020603050405020304" pitchFamily="18" charset="0"/>
              </a:rPr>
              <a:t>sektorsöverskridande</a:t>
            </a:r>
            <a:r>
              <a:rPr lang="sv-SE" dirty="0">
                <a:latin typeface="Times New Roman" panose="02020603050405020304" pitchFamily="18" charset="0"/>
                <a:cs typeface="Times New Roman" panose="02020603050405020304" pitchFamily="18" charset="0"/>
              </a:rPr>
              <a:t> samarbeten</a:t>
            </a:r>
          </a:p>
          <a:p>
            <a:r>
              <a:rPr lang="sv-SE" dirty="0">
                <a:latin typeface="Times New Roman" panose="02020603050405020304" pitchFamily="18" charset="0"/>
                <a:cs typeface="Times New Roman" panose="02020603050405020304" pitchFamily="18" charset="0"/>
              </a:rPr>
              <a:t>Tydlig reglering</a:t>
            </a:r>
          </a:p>
          <a:p>
            <a:r>
              <a:rPr lang="sv-SE" dirty="0">
                <a:latin typeface="Times New Roman" panose="02020603050405020304" pitchFamily="18" charset="0"/>
                <a:cs typeface="Times New Roman" panose="02020603050405020304" pitchFamily="18" charset="0"/>
              </a:rPr>
              <a:t>Företag med hög teknikrisk eller </a:t>
            </a:r>
            <a:r>
              <a:rPr lang="sv-SE" dirty="0" err="1">
                <a:latin typeface="Times New Roman" panose="02020603050405020304" pitchFamily="18" charset="0"/>
                <a:cs typeface="Times New Roman" panose="02020603050405020304" pitchFamily="18" charset="0"/>
              </a:rPr>
              <a:t>skalsvårigheter</a:t>
            </a:r>
            <a:endParaRPr lang="sv-SE" dirty="0">
              <a:latin typeface="Times New Roman" panose="02020603050405020304" pitchFamily="18" charset="0"/>
              <a:cs typeface="Times New Roman" panose="02020603050405020304" pitchFamily="18" charset="0"/>
            </a:endParaRPr>
          </a:p>
          <a:p>
            <a:r>
              <a:rPr lang="sv-SE" dirty="0">
                <a:latin typeface="Times New Roman" panose="02020603050405020304" pitchFamily="18" charset="0"/>
                <a:cs typeface="Times New Roman" panose="02020603050405020304" pitchFamily="18" charset="0"/>
              </a:rPr>
              <a:t>Multimodal språkmodell</a:t>
            </a:r>
          </a:p>
          <a:p>
            <a:pPr marL="0" indent="0">
              <a:buNone/>
            </a:pPr>
            <a:endParaRPr lang="sv-SE" dirty="0"/>
          </a:p>
          <a:p>
            <a:endParaRPr lang="sv-SE" dirty="0"/>
          </a:p>
        </p:txBody>
      </p:sp>
    </p:spTree>
    <p:extLst>
      <p:ext uri="{BB962C8B-B14F-4D97-AF65-F5344CB8AC3E}">
        <p14:creationId xmlns:p14="http://schemas.microsoft.com/office/powerpoint/2010/main" val="3112249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5F06DF-D62A-F94E-D853-0CDE9956B6F1}"/>
              </a:ext>
            </a:extLst>
          </p:cNvPr>
          <p:cNvSpPr>
            <a:spLocks noGrp="1"/>
          </p:cNvSpPr>
          <p:nvPr>
            <p:ph type="title"/>
          </p:nvPr>
        </p:nvSpPr>
        <p:spPr>
          <a:xfrm>
            <a:off x="838200" y="608417"/>
            <a:ext cx="8465820" cy="2523889"/>
          </a:xfrm>
        </p:spPr>
        <p:txBody>
          <a:bodyPr>
            <a:normAutofit/>
          </a:bodyPr>
          <a:lstStyle/>
          <a:p>
            <a:pPr algn="ctr"/>
            <a:r>
              <a:rPr lang="sv-SE" sz="3600" dirty="0"/>
              <a:t>Säkerhet och demokrati</a:t>
            </a:r>
          </a:p>
        </p:txBody>
      </p:sp>
      <p:sp>
        <p:nvSpPr>
          <p:cNvPr id="3" name="Platshållare för innehåll 2">
            <a:extLst>
              <a:ext uri="{FF2B5EF4-FFF2-40B4-BE49-F238E27FC236}">
                <a16:creationId xmlns:a16="http://schemas.microsoft.com/office/drawing/2014/main" id="{5E3A68C8-8179-A4AD-5417-7FE8B3C85B0E}"/>
              </a:ext>
            </a:extLst>
          </p:cNvPr>
          <p:cNvSpPr>
            <a:spLocks noGrp="1"/>
          </p:cNvSpPr>
          <p:nvPr>
            <p:ph idx="1"/>
          </p:nvPr>
        </p:nvSpPr>
        <p:spPr/>
        <p:txBody>
          <a:bodyPr/>
          <a:lstStyle/>
          <a:p>
            <a:endParaRPr lang="sv-SE" dirty="0"/>
          </a:p>
        </p:txBody>
      </p:sp>
    </p:spTree>
    <p:extLst>
      <p:ext uri="{BB962C8B-B14F-4D97-AF65-F5344CB8AC3E}">
        <p14:creationId xmlns:p14="http://schemas.microsoft.com/office/powerpoint/2010/main" val="1856509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7C8FBE-E0C7-2CA6-80FE-CE01650C174B}"/>
              </a:ext>
            </a:extLst>
          </p:cNvPr>
          <p:cNvSpPr>
            <a:spLocks noGrp="1"/>
          </p:cNvSpPr>
          <p:nvPr>
            <p:ph type="title"/>
          </p:nvPr>
        </p:nvSpPr>
        <p:spPr>
          <a:xfrm>
            <a:off x="93133" y="1046162"/>
            <a:ext cx="9210887" cy="1197505"/>
          </a:xfrm>
        </p:spPr>
        <p:txBody>
          <a:bodyPr/>
          <a:lstStyle/>
          <a:p>
            <a:r>
              <a:rPr lang="sv-SE" dirty="0"/>
              <a:t>AI och samhällets säkerhet</a:t>
            </a:r>
          </a:p>
        </p:txBody>
      </p:sp>
      <p:sp>
        <p:nvSpPr>
          <p:cNvPr id="3" name="Platshållare för innehåll 2">
            <a:extLst>
              <a:ext uri="{FF2B5EF4-FFF2-40B4-BE49-F238E27FC236}">
                <a16:creationId xmlns:a16="http://schemas.microsoft.com/office/drawing/2014/main" id="{142F6866-4D5C-AC14-C485-DA09177CC107}"/>
              </a:ext>
            </a:extLst>
          </p:cNvPr>
          <p:cNvSpPr>
            <a:spLocks noGrp="1"/>
          </p:cNvSpPr>
          <p:nvPr>
            <p:ph sz="half" idx="2"/>
          </p:nvPr>
        </p:nvSpPr>
        <p:spPr/>
        <p:txBody>
          <a:bodyPr>
            <a:normAutofit/>
          </a:bodyPr>
          <a:lstStyle/>
          <a:p>
            <a:endParaRPr lang="sv-SE" dirty="0"/>
          </a:p>
        </p:txBody>
      </p:sp>
      <p:sp>
        <p:nvSpPr>
          <p:cNvPr id="4" name="Platshållare för innehåll 3">
            <a:extLst>
              <a:ext uri="{FF2B5EF4-FFF2-40B4-BE49-F238E27FC236}">
                <a16:creationId xmlns:a16="http://schemas.microsoft.com/office/drawing/2014/main" id="{73225C53-9EB8-5E65-DF1C-B2B17067F007}"/>
              </a:ext>
            </a:extLst>
          </p:cNvPr>
          <p:cNvSpPr>
            <a:spLocks noGrp="1"/>
          </p:cNvSpPr>
          <p:nvPr>
            <p:ph sz="half" idx="10"/>
          </p:nvPr>
        </p:nvSpPr>
        <p:spPr>
          <a:xfrm>
            <a:off x="93133" y="2640328"/>
            <a:ext cx="5926667" cy="3536633"/>
          </a:xfrm>
        </p:spPr>
        <p:txBody>
          <a:bodyPr>
            <a:normAutofit/>
          </a:bodyPr>
          <a:lstStyle/>
          <a:p>
            <a:r>
              <a:rPr lang="sv-SE" sz="2400" dirty="0"/>
              <a:t>Förvärrat </a:t>
            </a:r>
            <a:r>
              <a:rPr lang="sv-SE" sz="2400" dirty="0" err="1"/>
              <a:t>skerhetsläge</a:t>
            </a:r>
            <a:endParaRPr lang="sv-SE" sz="2400" dirty="0"/>
          </a:p>
          <a:p>
            <a:r>
              <a:rPr lang="sv-SE" sz="2400" dirty="0"/>
              <a:t>AI stärker Sveriges säkerhet</a:t>
            </a:r>
          </a:p>
          <a:p>
            <a:pPr lvl="1"/>
            <a:r>
              <a:rPr lang="sv-SE" sz="2000" dirty="0"/>
              <a:t>AI ofta bästa motmedlet </a:t>
            </a:r>
          </a:p>
          <a:p>
            <a:r>
              <a:rPr lang="sv-SE" sz="2400" dirty="0"/>
              <a:t>Förstärk Cybercampus Sverige</a:t>
            </a:r>
          </a:p>
          <a:p>
            <a:r>
              <a:rPr lang="sv-SE" sz="2400" dirty="0"/>
              <a:t>Bilda ett Säkerhetsinstitut </a:t>
            </a:r>
          </a:p>
          <a:p>
            <a:pPr lvl="1"/>
            <a:r>
              <a:rPr lang="sv-SE" sz="2000" dirty="0"/>
              <a:t>Etik, Forskning, utbyte</a:t>
            </a:r>
          </a:p>
          <a:p>
            <a:r>
              <a:rPr lang="sv-SE" sz="2400" dirty="0"/>
              <a:t>Folkbildning</a:t>
            </a:r>
          </a:p>
          <a:p>
            <a:endParaRPr lang="sv-SE" sz="2400" dirty="0"/>
          </a:p>
        </p:txBody>
      </p:sp>
      <p:pic>
        <p:nvPicPr>
          <p:cNvPr id="6" name="Bildobjekt 5">
            <a:extLst>
              <a:ext uri="{FF2B5EF4-FFF2-40B4-BE49-F238E27FC236}">
                <a16:creationId xmlns:a16="http://schemas.microsoft.com/office/drawing/2014/main" id="{07D822BE-2E3B-F341-E80C-3B18F310CFA4}"/>
              </a:ext>
            </a:extLst>
          </p:cNvPr>
          <p:cNvPicPr>
            <a:picLocks noChangeAspect="1"/>
          </p:cNvPicPr>
          <p:nvPr/>
        </p:nvPicPr>
        <p:blipFill>
          <a:blip r:embed="rId2"/>
          <a:stretch>
            <a:fillRect/>
          </a:stretch>
        </p:blipFill>
        <p:spPr>
          <a:xfrm>
            <a:off x="6530340" y="0"/>
            <a:ext cx="5661660" cy="6858000"/>
          </a:xfrm>
          <a:prstGeom prst="rect">
            <a:avLst/>
          </a:prstGeom>
        </p:spPr>
      </p:pic>
    </p:spTree>
    <p:extLst>
      <p:ext uri="{BB962C8B-B14F-4D97-AF65-F5344CB8AC3E}">
        <p14:creationId xmlns:p14="http://schemas.microsoft.com/office/powerpoint/2010/main" val="3806445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F62D92-14BE-C5D5-94E1-C6AB0D5D1524}"/>
              </a:ext>
            </a:extLst>
          </p:cNvPr>
          <p:cNvSpPr>
            <a:spLocks noGrp="1"/>
          </p:cNvSpPr>
          <p:nvPr>
            <p:ph type="title"/>
          </p:nvPr>
        </p:nvSpPr>
        <p:spPr>
          <a:xfrm>
            <a:off x="838200" y="1046162"/>
            <a:ext cx="8465820" cy="2455795"/>
          </a:xfrm>
        </p:spPr>
        <p:txBody>
          <a:bodyPr>
            <a:normAutofit/>
          </a:bodyPr>
          <a:lstStyle/>
          <a:p>
            <a:pPr algn="ctr"/>
            <a:r>
              <a:rPr lang="sv-SE" sz="3600" dirty="0"/>
              <a:t>Internationella aspekter</a:t>
            </a:r>
          </a:p>
        </p:txBody>
      </p:sp>
      <p:sp>
        <p:nvSpPr>
          <p:cNvPr id="3" name="Platshållare för innehåll 2">
            <a:extLst>
              <a:ext uri="{FF2B5EF4-FFF2-40B4-BE49-F238E27FC236}">
                <a16:creationId xmlns:a16="http://schemas.microsoft.com/office/drawing/2014/main" id="{C7A8C1FA-6F48-F798-EE82-303DD084BCF0}"/>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1189811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04F4AD-096A-CA19-4592-62601591364E}"/>
              </a:ext>
            </a:extLst>
          </p:cNvPr>
          <p:cNvSpPr>
            <a:spLocks noGrp="1"/>
          </p:cNvSpPr>
          <p:nvPr>
            <p:ph type="title"/>
          </p:nvPr>
        </p:nvSpPr>
        <p:spPr>
          <a:xfrm>
            <a:off x="142135" y="442221"/>
            <a:ext cx="11825607" cy="1196079"/>
          </a:xfrm>
        </p:spPr>
        <p:txBody>
          <a:bodyPr>
            <a:normAutofit/>
          </a:bodyPr>
          <a:lstStyle/>
          <a:p>
            <a:pPr algn="ctr"/>
            <a:r>
              <a:rPr lang="sv-SE" sz="3600" b="1" dirty="0">
                <a:latin typeface="Arial" panose="020B0604020202020204" pitchFamily="34" charset="0"/>
                <a:cs typeface="Arial" panose="020B0604020202020204" pitchFamily="34" charset="0"/>
              </a:rPr>
              <a:t>Direktiv</a:t>
            </a:r>
            <a:br>
              <a:rPr lang="sv-SE" sz="3600" b="1" dirty="0">
                <a:latin typeface="Arial" panose="020B0604020202020204" pitchFamily="34" charset="0"/>
                <a:cs typeface="Arial" panose="020B0604020202020204" pitchFamily="34" charset="0"/>
              </a:rPr>
            </a:br>
            <a:endParaRPr lang="sv-SE" sz="2300" b="1" dirty="0">
              <a:latin typeface="Arial" panose="020B0604020202020204" pitchFamily="34" charset="0"/>
              <a:cs typeface="Arial" panose="020B0604020202020204" pitchFamily="34" charset="0"/>
            </a:endParaRPr>
          </a:p>
        </p:txBody>
      </p:sp>
      <p:sp>
        <p:nvSpPr>
          <p:cNvPr id="3" name="Platshållare för innehåll 2">
            <a:extLst>
              <a:ext uri="{FF2B5EF4-FFF2-40B4-BE49-F238E27FC236}">
                <a16:creationId xmlns:a16="http://schemas.microsoft.com/office/drawing/2014/main" id="{F4ABE3D4-E665-32C4-AF24-EB944D2C89A2}"/>
              </a:ext>
            </a:extLst>
          </p:cNvPr>
          <p:cNvSpPr>
            <a:spLocks noGrp="1"/>
          </p:cNvSpPr>
          <p:nvPr>
            <p:ph idx="1"/>
          </p:nvPr>
        </p:nvSpPr>
        <p:spPr>
          <a:xfrm>
            <a:off x="428625" y="1638300"/>
            <a:ext cx="11430000" cy="4952012"/>
          </a:xfrm>
        </p:spPr>
        <p:txBody>
          <a:bodyPr>
            <a:normAutofit/>
          </a:bodyPr>
          <a:lstStyle/>
          <a:p>
            <a:pPr marL="342900" indent="-342900">
              <a:buFont typeface="+mj-lt"/>
              <a:buAutoNum type="arabicPeriod"/>
            </a:pPr>
            <a:r>
              <a:rPr lang="sv-SE" sz="2300" dirty="0">
                <a:latin typeface="Times New Roman" panose="02020603050405020304" pitchFamily="18" charset="0"/>
                <a:cs typeface="Times New Roman" panose="02020603050405020304" pitchFamily="18" charset="0"/>
              </a:rPr>
              <a:t>Uppdrag att föreslå</a:t>
            </a:r>
            <a:r>
              <a:rPr lang="sv-SE" sz="2300" u="sng" dirty="0">
                <a:latin typeface="Times New Roman" panose="02020603050405020304" pitchFamily="18" charset="0"/>
                <a:cs typeface="Times New Roman" panose="02020603050405020304" pitchFamily="18" charset="0"/>
              </a:rPr>
              <a:t> grundförutsättningar </a:t>
            </a:r>
            <a:r>
              <a:rPr lang="sv-SE" sz="2300" dirty="0">
                <a:latin typeface="Times New Roman" panose="02020603050405020304" pitchFamily="18" charset="0"/>
                <a:cs typeface="Times New Roman" panose="02020603050405020304" pitchFamily="18" charset="0"/>
              </a:rPr>
              <a:t>för att möta morgondagens behov inom AI-användning och AI-utveckling</a:t>
            </a:r>
          </a:p>
          <a:p>
            <a:pPr marL="342900" indent="-342900">
              <a:buFont typeface="+mj-lt"/>
              <a:buAutoNum type="arabicPeriod"/>
            </a:pPr>
            <a:r>
              <a:rPr lang="sv-SE" sz="2300" dirty="0">
                <a:latin typeface="Times New Roman" panose="02020603050405020304" pitchFamily="18" charset="0"/>
                <a:cs typeface="Times New Roman" panose="02020603050405020304" pitchFamily="18" charset="0"/>
              </a:rPr>
              <a:t>Uppdrag att föreslå åtgärder för en </a:t>
            </a:r>
            <a:r>
              <a:rPr lang="sv-SE" sz="2300" u="sng" dirty="0">
                <a:latin typeface="Times New Roman" panose="02020603050405020304" pitchFamily="18" charset="0"/>
                <a:cs typeface="Times New Roman" panose="02020603050405020304" pitchFamily="18" charset="0"/>
              </a:rPr>
              <a:t>ökad AI-användning i offentlig förvaltning</a:t>
            </a:r>
            <a:r>
              <a:rPr lang="sv-SE" sz="2300" dirty="0">
                <a:latin typeface="Times New Roman" panose="02020603050405020304" pitchFamily="18" charset="0"/>
                <a:cs typeface="Times New Roman" panose="02020603050405020304" pitchFamily="18" charset="0"/>
              </a:rPr>
              <a:t> genom datadriven innovation och dataförsörjning </a:t>
            </a:r>
          </a:p>
          <a:p>
            <a:pPr marL="342900" indent="-342900">
              <a:buFont typeface="+mj-lt"/>
              <a:buAutoNum type="arabicPeriod"/>
            </a:pPr>
            <a:r>
              <a:rPr lang="sv-SE" sz="2300" dirty="0">
                <a:latin typeface="Times New Roman" panose="02020603050405020304" pitchFamily="18" charset="0"/>
                <a:cs typeface="Times New Roman" panose="02020603050405020304" pitchFamily="18" charset="0"/>
              </a:rPr>
              <a:t>Uppdrag att föreslå hur Sverige ska kunna attrahera </a:t>
            </a:r>
            <a:r>
              <a:rPr lang="sv-SE" sz="2300" u="sng" dirty="0">
                <a:latin typeface="Times New Roman" panose="02020603050405020304" pitchFamily="18" charset="0"/>
                <a:cs typeface="Times New Roman" panose="02020603050405020304" pitchFamily="18" charset="0"/>
              </a:rPr>
              <a:t>riskkapital och underlätta innovation </a:t>
            </a:r>
            <a:r>
              <a:rPr lang="sv-SE" sz="2300" dirty="0">
                <a:latin typeface="Times New Roman" panose="02020603050405020304" pitchFamily="18" charset="0"/>
                <a:cs typeface="Times New Roman" panose="02020603050405020304" pitchFamily="18" charset="0"/>
              </a:rPr>
              <a:t>för stärkt konkurrenskraft</a:t>
            </a:r>
          </a:p>
          <a:p>
            <a:pPr marL="342900" indent="-342900">
              <a:buFont typeface="+mj-lt"/>
              <a:buAutoNum type="arabicPeriod"/>
            </a:pPr>
            <a:r>
              <a:rPr lang="sv-SE" sz="2300" dirty="0">
                <a:latin typeface="Times New Roman" panose="02020603050405020304" pitchFamily="18" charset="0"/>
                <a:cs typeface="Times New Roman" panose="02020603050405020304" pitchFamily="18" charset="0"/>
              </a:rPr>
              <a:t>Uppdraget att analysera hur användning av AI kan påverka och främja </a:t>
            </a:r>
            <a:r>
              <a:rPr lang="sv-SE" sz="2300" u="sng" dirty="0">
                <a:latin typeface="Times New Roman" panose="02020603050405020304" pitchFamily="18" charset="0"/>
                <a:cs typeface="Times New Roman" panose="02020603050405020304" pitchFamily="18" charset="0"/>
              </a:rPr>
              <a:t>Sveriges säkerhet </a:t>
            </a:r>
            <a:r>
              <a:rPr lang="sv-SE" sz="2300" dirty="0">
                <a:latin typeface="Times New Roman" panose="02020603050405020304" pitchFamily="18" charset="0"/>
                <a:cs typeface="Times New Roman" panose="02020603050405020304" pitchFamily="18" charset="0"/>
              </a:rPr>
              <a:t>och motverka otillbörlig </a:t>
            </a:r>
            <a:r>
              <a:rPr lang="sv-SE" sz="2300" u="sng" dirty="0">
                <a:latin typeface="Times New Roman" panose="02020603050405020304" pitchFamily="18" charset="0"/>
                <a:cs typeface="Times New Roman" panose="02020603050405020304" pitchFamily="18" charset="0"/>
              </a:rPr>
              <a:t>påverkan på demokratin </a:t>
            </a:r>
          </a:p>
          <a:p>
            <a:pPr marL="342900" indent="-342900">
              <a:buFont typeface="+mj-lt"/>
              <a:buAutoNum type="arabicPeriod"/>
            </a:pPr>
            <a:r>
              <a:rPr lang="sv-SE" sz="2300" dirty="0">
                <a:latin typeface="Times New Roman" panose="02020603050405020304" pitchFamily="18" charset="0"/>
                <a:cs typeface="Times New Roman" panose="02020603050405020304" pitchFamily="18" charset="0"/>
              </a:rPr>
              <a:t>Uppdrag att föreslå hur Sverige kan agera </a:t>
            </a:r>
            <a:r>
              <a:rPr lang="sv-SE" sz="2300" u="sng" dirty="0">
                <a:latin typeface="Times New Roman" panose="02020603050405020304" pitchFamily="18" charset="0"/>
                <a:cs typeface="Times New Roman" panose="02020603050405020304" pitchFamily="18" charset="0"/>
              </a:rPr>
              <a:t>proaktivt</a:t>
            </a:r>
            <a:r>
              <a:rPr lang="sv-SE" sz="2300" dirty="0">
                <a:latin typeface="Times New Roman" panose="02020603050405020304" pitchFamily="18" charset="0"/>
                <a:cs typeface="Times New Roman" panose="02020603050405020304" pitchFamily="18" charset="0"/>
              </a:rPr>
              <a:t> för att främja en konkurrenskraftig, säker och etisk AI </a:t>
            </a:r>
            <a:r>
              <a:rPr lang="sv-SE" sz="2300" u="sng" dirty="0">
                <a:latin typeface="Times New Roman" panose="02020603050405020304" pitchFamily="18" charset="0"/>
                <a:cs typeface="Times New Roman" panose="02020603050405020304" pitchFamily="18" charset="0"/>
              </a:rPr>
              <a:t>inom EU och globalt </a:t>
            </a:r>
          </a:p>
          <a:p>
            <a:pPr marL="0" indent="0">
              <a:buNone/>
            </a:pPr>
            <a:r>
              <a:rPr lang="sv-SE" sz="2300" dirty="0">
                <a:latin typeface="Times New Roman" panose="02020603050405020304" pitchFamily="18" charset="0"/>
                <a:cs typeface="Times New Roman" panose="02020603050405020304" pitchFamily="18" charset="0"/>
              </a:rPr>
              <a:t>=&gt; Inget direkt uttalat om förslag runt omställning på arbetsmarknaden som konsekvens av AI</a:t>
            </a:r>
            <a:br>
              <a:rPr lang="sv-SE" sz="2300" dirty="0">
                <a:latin typeface="Times New Roman" panose="02020603050405020304" pitchFamily="18" charset="0"/>
                <a:cs typeface="Times New Roman" panose="02020603050405020304" pitchFamily="18" charset="0"/>
              </a:rPr>
            </a:br>
            <a:endParaRPr lang="sv-SE" sz="23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p:txBody>
      </p:sp>
    </p:spTree>
    <p:extLst>
      <p:ext uri="{BB962C8B-B14F-4D97-AF65-F5344CB8AC3E}">
        <p14:creationId xmlns:p14="http://schemas.microsoft.com/office/powerpoint/2010/main" val="3636568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D497E1-D26A-D70C-2170-3A5A3477772C}"/>
              </a:ext>
            </a:extLst>
          </p:cNvPr>
          <p:cNvSpPr>
            <a:spLocks noGrp="1"/>
          </p:cNvSpPr>
          <p:nvPr>
            <p:ph type="ctrTitle"/>
          </p:nvPr>
        </p:nvSpPr>
        <p:spPr>
          <a:xfrm>
            <a:off x="367554" y="808038"/>
            <a:ext cx="5316070" cy="1334527"/>
          </a:xfrm>
        </p:spPr>
        <p:txBody>
          <a:bodyPr/>
          <a:lstStyle/>
          <a:p>
            <a:r>
              <a:rPr lang="sv-SE" dirty="0"/>
              <a:t>Internationella positionen</a:t>
            </a:r>
          </a:p>
        </p:txBody>
      </p:sp>
      <p:pic>
        <p:nvPicPr>
          <p:cNvPr id="8" name="Platshållare för bild 7" descr="En bild som visar himmel, utomhus, Landfordon, fordon&#10;&#10;Automatiskt genererad beskrivning">
            <a:extLst>
              <a:ext uri="{FF2B5EF4-FFF2-40B4-BE49-F238E27FC236}">
                <a16:creationId xmlns:a16="http://schemas.microsoft.com/office/drawing/2014/main" id="{6C75D430-44C1-20D9-CC87-A55584CC7253}"/>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t="12" b="12"/>
          <a:stretch/>
        </p:blipFill>
        <p:spPr/>
      </p:pic>
      <p:sp>
        <p:nvSpPr>
          <p:cNvPr id="3" name="Platshållare för text 2">
            <a:extLst>
              <a:ext uri="{FF2B5EF4-FFF2-40B4-BE49-F238E27FC236}">
                <a16:creationId xmlns:a16="http://schemas.microsoft.com/office/drawing/2014/main" id="{8F1D560A-FD3E-1A66-E468-8D841EC3CDF2}"/>
              </a:ext>
            </a:extLst>
          </p:cNvPr>
          <p:cNvSpPr>
            <a:spLocks noGrp="1"/>
          </p:cNvSpPr>
          <p:nvPr>
            <p:ph type="body" idx="10"/>
          </p:nvPr>
        </p:nvSpPr>
        <p:spPr>
          <a:xfrm>
            <a:off x="291830" y="2587557"/>
            <a:ext cx="5050743" cy="3805217"/>
          </a:xfrm>
        </p:spPr>
        <p:txBody>
          <a:bodyPr/>
          <a:lstStyle/>
          <a:p>
            <a:r>
              <a:rPr lang="sv-SE" dirty="0"/>
              <a:t>Ökat engagemang i EU</a:t>
            </a:r>
          </a:p>
          <a:p>
            <a:r>
              <a:rPr lang="sv-SE" dirty="0"/>
              <a:t>Inte reglera för tidigt</a:t>
            </a:r>
            <a:endParaRPr lang="sv-SE" dirty="0">
              <a:solidFill>
                <a:srgbClr val="FFFF00"/>
              </a:solidFill>
            </a:endParaRPr>
          </a:p>
          <a:p>
            <a:r>
              <a:rPr lang="sv-SE" dirty="0"/>
              <a:t>Utnyttja EU-medel</a:t>
            </a:r>
          </a:p>
          <a:p>
            <a:r>
              <a:rPr lang="sv-SE" dirty="0"/>
              <a:t>Samarbeta med de bästa</a:t>
            </a:r>
          </a:p>
          <a:p>
            <a:pPr marL="0" indent="0">
              <a:buNone/>
            </a:pPr>
            <a:endParaRPr lang="sv-SE" dirty="0">
              <a:solidFill>
                <a:srgbClr val="FFFF00"/>
              </a:solidFill>
            </a:endParaRPr>
          </a:p>
          <a:p>
            <a:endParaRPr lang="sv-SE" dirty="0"/>
          </a:p>
        </p:txBody>
      </p:sp>
    </p:spTree>
    <p:extLst>
      <p:ext uri="{BB962C8B-B14F-4D97-AF65-F5344CB8AC3E}">
        <p14:creationId xmlns:p14="http://schemas.microsoft.com/office/powerpoint/2010/main" val="3233847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D01987-F0FF-CBA0-87CA-CFD34D4CAB23}"/>
              </a:ext>
            </a:extLst>
          </p:cNvPr>
          <p:cNvSpPr>
            <a:spLocks noGrp="1"/>
          </p:cNvSpPr>
          <p:nvPr>
            <p:ph type="title"/>
          </p:nvPr>
        </p:nvSpPr>
        <p:spPr>
          <a:xfrm>
            <a:off x="838200" y="1046162"/>
            <a:ext cx="8465820" cy="2382838"/>
          </a:xfrm>
        </p:spPr>
        <p:txBody>
          <a:bodyPr>
            <a:normAutofit/>
          </a:bodyPr>
          <a:lstStyle/>
          <a:p>
            <a:pPr algn="ctr"/>
            <a:r>
              <a:rPr lang="sv-SE" sz="3600" dirty="0"/>
              <a:t>Ledarskap och styrning</a:t>
            </a:r>
          </a:p>
        </p:txBody>
      </p:sp>
      <p:sp>
        <p:nvSpPr>
          <p:cNvPr id="3" name="Platshållare för innehåll 2">
            <a:extLst>
              <a:ext uri="{FF2B5EF4-FFF2-40B4-BE49-F238E27FC236}">
                <a16:creationId xmlns:a16="http://schemas.microsoft.com/office/drawing/2014/main" id="{193A51ED-4BD0-7774-DF30-C6C10625C18E}"/>
              </a:ext>
            </a:extLst>
          </p:cNvPr>
          <p:cNvSpPr>
            <a:spLocks noGrp="1"/>
          </p:cNvSpPr>
          <p:nvPr>
            <p:ph idx="1"/>
          </p:nvPr>
        </p:nvSpPr>
        <p:spPr/>
        <p:txBody>
          <a:bodyPr/>
          <a:lstStyle/>
          <a:p>
            <a:endParaRPr lang="sv-SE" dirty="0"/>
          </a:p>
        </p:txBody>
      </p:sp>
    </p:spTree>
    <p:extLst>
      <p:ext uri="{BB962C8B-B14F-4D97-AF65-F5344CB8AC3E}">
        <p14:creationId xmlns:p14="http://schemas.microsoft.com/office/powerpoint/2010/main" val="3627643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B4D4C-C9CD-690E-9893-4751616229FF}"/>
            </a:ext>
          </a:extLst>
        </p:cNvPr>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BDD83D6-83AB-35CC-EB9B-62AFB9169ECF}"/>
              </a:ext>
            </a:extLst>
          </p:cNvPr>
          <p:cNvSpPr>
            <a:spLocks noGrp="1"/>
          </p:cNvSpPr>
          <p:nvPr>
            <p:ph idx="1"/>
          </p:nvPr>
        </p:nvSpPr>
        <p:spPr>
          <a:xfrm>
            <a:off x="0" y="2381249"/>
            <a:ext cx="11848289" cy="3839781"/>
          </a:xfrm>
        </p:spPr>
        <p:txBody>
          <a:bodyPr>
            <a:normAutofit/>
          </a:bodyPr>
          <a:lstStyle/>
          <a:p>
            <a:pPr lvl="1">
              <a:lnSpc>
                <a:spcPct val="100000"/>
              </a:lnSpc>
            </a:pPr>
            <a:r>
              <a:rPr lang="sv-SE" sz="3000" dirty="0">
                <a:latin typeface="Times New Roman" panose="02020603050405020304" pitchFamily="18" charset="0"/>
                <a:cs typeface="Times New Roman" panose="02020603050405020304" pitchFamily="18" charset="0"/>
              </a:rPr>
              <a:t>Beslut om </a:t>
            </a:r>
            <a:r>
              <a:rPr lang="sv-SE" sz="3000" dirty="0" err="1">
                <a:latin typeface="Times New Roman" panose="02020603050405020304" pitchFamily="18" charset="0"/>
                <a:cs typeface="Times New Roman" panose="02020603050405020304" pitchFamily="18" charset="0"/>
              </a:rPr>
              <a:t>Taskforce</a:t>
            </a:r>
            <a:r>
              <a:rPr lang="sv-SE" sz="3000" dirty="0">
                <a:latin typeface="Times New Roman" panose="02020603050405020304" pitchFamily="18" charset="0"/>
                <a:cs typeface="Times New Roman" panose="02020603050405020304" pitchFamily="18" charset="0"/>
              </a:rPr>
              <a:t> på SB omgående, säkra implementering</a:t>
            </a:r>
          </a:p>
          <a:p>
            <a:pPr lvl="1">
              <a:lnSpc>
                <a:spcPct val="100000"/>
              </a:lnSpc>
            </a:pPr>
            <a:r>
              <a:rPr lang="sv-SE" sz="3000" dirty="0">
                <a:latin typeface="Times New Roman" panose="02020603050405020304" pitchFamily="18" charset="0"/>
                <a:cs typeface="Times New Roman" panose="02020603050405020304" pitchFamily="18" charset="0"/>
              </a:rPr>
              <a:t>Beslut om AI-strategi, som bygger på Färdplanen</a:t>
            </a:r>
          </a:p>
          <a:p>
            <a:pPr lvl="1">
              <a:lnSpc>
                <a:spcPct val="100000"/>
              </a:lnSpc>
            </a:pPr>
            <a:r>
              <a:rPr lang="sv-SE" sz="3000" dirty="0">
                <a:latin typeface="Times New Roman" panose="02020603050405020304" pitchFamily="18" charset="0"/>
                <a:cs typeface="Times New Roman" panose="02020603050405020304" pitchFamily="18" charset="0"/>
              </a:rPr>
              <a:t>Beslut om 63 förslag i </a:t>
            </a:r>
            <a:r>
              <a:rPr lang="sv-SE" sz="3000" dirty="0" err="1">
                <a:latin typeface="Times New Roman" panose="02020603050405020304" pitchFamily="18" charset="0"/>
                <a:cs typeface="Times New Roman" panose="02020603050405020304" pitchFamily="18" charset="0"/>
              </a:rPr>
              <a:t>vårändringsbudgeten</a:t>
            </a:r>
            <a:endParaRPr lang="sv-SE" sz="3000" dirty="0">
              <a:latin typeface="Times New Roman" panose="02020603050405020304" pitchFamily="18" charset="0"/>
              <a:cs typeface="Times New Roman" panose="02020603050405020304" pitchFamily="18" charset="0"/>
            </a:endParaRPr>
          </a:p>
          <a:p>
            <a:pPr lvl="1">
              <a:lnSpc>
                <a:spcPct val="100000"/>
              </a:lnSpc>
            </a:pPr>
            <a:r>
              <a:rPr lang="sv-SE" sz="3000" dirty="0">
                <a:latin typeface="Times New Roman" panose="02020603050405020304" pitchFamily="18" charset="0"/>
                <a:cs typeface="Times New Roman" panose="02020603050405020304" pitchFamily="18" charset="0"/>
              </a:rPr>
              <a:t>Beslut om 12 utredningar, är resurssatta för att undvika långbänk</a:t>
            </a:r>
          </a:p>
          <a:p>
            <a:pPr lvl="1">
              <a:lnSpc>
                <a:spcPct val="100000"/>
              </a:lnSpc>
            </a:pPr>
            <a:r>
              <a:rPr lang="sv-SE" sz="3000" dirty="0">
                <a:latin typeface="Times New Roman" panose="02020603050405020304" pitchFamily="18" charset="0"/>
                <a:cs typeface="Times New Roman" panose="02020603050405020304" pitchFamily="18" charset="0"/>
              </a:rPr>
              <a:t>Förslagen hänger ihop - inget smörgåsbord</a:t>
            </a:r>
            <a:endParaRPr lang="sv-SE" sz="3000" dirty="0"/>
          </a:p>
          <a:p>
            <a:pPr lvl="1"/>
            <a:endParaRPr lang="sv-SE" sz="3200" dirty="0">
              <a:latin typeface="Times New Roman" panose="02020603050405020304" pitchFamily="18" charset="0"/>
              <a:cs typeface="Times New Roman" panose="02020603050405020304" pitchFamily="18" charset="0"/>
            </a:endParaRPr>
          </a:p>
        </p:txBody>
      </p:sp>
      <p:sp>
        <p:nvSpPr>
          <p:cNvPr id="4" name="Platshållare för sidfot 3">
            <a:extLst>
              <a:ext uri="{FF2B5EF4-FFF2-40B4-BE49-F238E27FC236}">
                <a16:creationId xmlns:a16="http://schemas.microsoft.com/office/drawing/2014/main" id="{6B7008CF-0976-163F-8F09-C0A0F427893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endParaRPr lang="sv-SE" sz="2400" i="1" dirty="0">
              <a:latin typeface="Times New Roman" panose="02020603050405020304" pitchFamily="18" charset="0"/>
              <a:cs typeface="Times New Roman" panose="02020603050405020304" pitchFamily="18" charset="0"/>
            </a:endParaRPr>
          </a:p>
        </p:txBody>
      </p:sp>
      <p:sp>
        <p:nvSpPr>
          <p:cNvPr id="5" name="Rubrik 1">
            <a:extLst>
              <a:ext uri="{FF2B5EF4-FFF2-40B4-BE49-F238E27FC236}">
                <a16:creationId xmlns:a16="http://schemas.microsoft.com/office/drawing/2014/main" id="{CE0D6E46-3265-4730-68C2-7500ADA4FD39}"/>
              </a:ext>
            </a:extLst>
          </p:cNvPr>
          <p:cNvSpPr txBox="1">
            <a:spLocks/>
          </p:cNvSpPr>
          <p:nvPr/>
        </p:nvSpPr>
        <p:spPr>
          <a:xfrm>
            <a:off x="598116" y="962024"/>
            <a:ext cx="11177080"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3600" b="1" dirty="0">
                <a:solidFill>
                  <a:schemeClr val="bg1"/>
                </a:solidFill>
                <a:cs typeface="Times New Roman" panose="02020603050405020304" pitchFamily="18" charset="0"/>
              </a:rPr>
              <a:t>Fara vid dröjsmål –&gt; Komma igång snabbt! </a:t>
            </a:r>
          </a:p>
        </p:txBody>
      </p:sp>
    </p:spTree>
    <p:extLst>
      <p:ext uri="{BB962C8B-B14F-4D97-AF65-F5344CB8AC3E}">
        <p14:creationId xmlns:p14="http://schemas.microsoft.com/office/powerpoint/2010/main" val="319506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CB0EE-1BEB-6CFD-F269-D9AD8DEC757C}"/>
            </a:ext>
          </a:extLst>
        </p:cNvPr>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9D5415B-AB24-928F-00F3-3CB4BDA52D35}"/>
              </a:ext>
            </a:extLst>
          </p:cNvPr>
          <p:cNvSpPr>
            <a:spLocks noGrp="1"/>
          </p:cNvSpPr>
          <p:nvPr>
            <p:ph idx="1"/>
          </p:nvPr>
        </p:nvSpPr>
        <p:spPr>
          <a:xfrm>
            <a:off x="714689" y="1747778"/>
            <a:ext cx="10719881" cy="4075317"/>
          </a:xfrm>
        </p:spPr>
        <p:txBody>
          <a:bodyPr>
            <a:noAutofit/>
          </a:bodyPr>
          <a:lstStyle/>
          <a:p>
            <a:pPr marL="0" indent="0" algn="ctr">
              <a:lnSpc>
                <a:spcPct val="100000"/>
              </a:lnSpc>
              <a:buNone/>
            </a:pPr>
            <a:r>
              <a:rPr lang="sv-SE" sz="2400" dirty="0">
                <a:latin typeface="Times New Roman" panose="02020603050405020304" pitchFamily="18" charset="0"/>
                <a:cs typeface="Times New Roman" panose="02020603050405020304" pitchFamily="18" charset="0"/>
              </a:rPr>
              <a:t>10 medlemmar; 7 högnivåexperter; 3,25 på kansliet</a:t>
            </a:r>
          </a:p>
          <a:p>
            <a:pPr marL="0" indent="0" algn="ctr">
              <a:lnSpc>
                <a:spcPct val="100000"/>
              </a:lnSpc>
              <a:buNone/>
            </a:pPr>
            <a:r>
              <a:rPr lang="sv-SE" sz="2400" dirty="0">
                <a:latin typeface="Times New Roman" panose="02020603050405020304" pitchFamily="18" charset="0"/>
                <a:cs typeface="Times New Roman" panose="02020603050405020304" pitchFamily="18" charset="0"/>
              </a:rPr>
              <a:t>4,9 mkr under 2024</a:t>
            </a:r>
          </a:p>
          <a:p>
            <a:pPr marL="0" indent="0" algn="ctr">
              <a:lnSpc>
                <a:spcPct val="100000"/>
              </a:lnSpc>
              <a:buNone/>
            </a:pPr>
            <a:r>
              <a:rPr lang="sv-SE" sz="2400" dirty="0">
                <a:latin typeface="Times New Roman" panose="02020603050405020304" pitchFamily="18" charset="0"/>
                <a:cs typeface="Times New Roman" panose="02020603050405020304" pitchFamily="18" charset="0"/>
              </a:rPr>
              <a:t>3 heldagsmöten, 23 digitala torsdagsmöten </a:t>
            </a:r>
          </a:p>
          <a:p>
            <a:pPr marL="0" indent="0" algn="ctr">
              <a:lnSpc>
                <a:spcPct val="100000"/>
              </a:lnSpc>
              <a:buNone/>
            </a:pPr>
            <a:endParaRPr lang="sv-SE" sz="800" dirty="0">
              <a:latin typeface="Times New Roman" panose="02020603050405020304" pitchFamily="18" charset="0"/>
              <a:cs typeface="Times New Roman" panose="02020603050405020304" pitchFamily="18" charset="0"/>
            </a:endParaRPr>
          </a:p>
          <a:p>
            <a:pPr marL="0" indent="0" algn="ctr">
              <a:lnSpc>
                <a:spcPct val="100000"/>
              </a:lnSpc>
              <a:buNone/>
            </a:pPr>
            <a:r>
              <a:rPr lang="sv-SE" sz="2400" dirty="0">
                <a:latin typeface="Times New Roman" panose="02020603050405020304" pitchFamily="18" charset="0"/>
                <a:cs typeface="Times New Roman" panose="02020603050405020304" pitchFamily="18" charset="0"/>
              </a:rPr>
              <a:t>Över 200 möten med olika aktörer</a:t>
            </a:r>
          </a:p>
          <a:p>
            <a:pPr marL="0" indent="0" algn="ctr">
              <a:lnSpc>
                <a:spcPct val="100000"/>
              </a:lnSpc>
              <a:buNone/>
            </a:pPr>
            <a:r>
              <a:rPr lang="sv-SE" sz="2400" dirty="0">
                <a:latin typeface="Times New Roman" panose="02020603050405020304" pitchFamily="18" charset="0"/>
                <a:cs typeface="Times New Roman" panose="02020603050405020304" pitchFamily="18" charset="0"/>
              </a:rPr>
              <a:t>1 000 personer?</a:t>
            </a:r>
          </a:p>
          <a:p>
            <a:pPr marL="0" indent="0" algn="ctr">
              <a:lnSpc>
                <a:spcPct val="100000"/>
              </a:lnSpc>
              <a:buNone/>
            </a:pPr>
            <a:r>
              <a:rPr lang="sv-SE" sz="2400" dirty="0">
                <a:latin typeface="Times New Roman" panose="02020603050405020304" pitchFamily="18" charset="0"/>
                <a:cs typeface="Times New Roman" panose="02020603050405020304" pitchFamily="18" charset="0"/>
              </a:rPr>
              <a:t>Överväldigande positivt mottagande</a:t>
            </a:r>
          </a:p>
          <a:p>
            <a:pPr marL="0" indent="0" algn="ctr">
              <a:lnSpc>
                <a:spcPct val="100000"/>
              </a:lnSpc>
              <a:buNone/>
            </a:pPr>
            <a:endParaRPr lang="sv-SE" sz="800" dirty="0">
              <a:latin typeface="Times New Roman" panose="02020603050405020304" pitchFamily="18" charset="0"/>
              <a:cs typeface="Times New Roman" panose="02020603050405020304" pitchFamily="18" charset="0"/>
            </a:endParaRPr>
          </a:p>
          <a:p>
            <a:pPr marL="0" indent="0" algn="ctr">
              <a:lnSpc>
                <a:spcPct val="100000"/>
              </a:lnSpc>
              <a:buNone/>
            </a:pPr>
            <a:r>
              <a:rPr lang="sv-SE" sz="2400" dirty="0">
                <a:latin typeface="Times New Roman" panose="02020603050405020304" pitchFamily="18" charset="0"/>
                <a:cs typeface="Times New Roman" panose="02020603050405020304" pitchFamily="18" charset="0"/>
              </a:rPr>
              <a:t>Fara vid dröjsmål –&gt; 26 november 2024 </a:t>
            </a:r>
            <a:r>
              <a:rPr lang="sv-SE" sz="2400" dirty="0" err="1">
                <a:latin typeface="Times New Roman" panose="02020603050405020304" pitchFamily="18" charset="0"/>
                <a:cs typeface="Times New Roman" panose="02020603050405020304" pitchFamily="18" charset="0"/>
              </a:rPr>
              <a:t>isf</a:t>
            </a:r>
            <a:r>
              <a:rPr lang="sv-SE" sz="2400" dirty="0">
                <a:latin typeface="Times New Roman" panose="02020603050405020304" pitchFamily="18" charset="0"/>
                <a:cs typeface="Times New Roman" panose="02020603050405020304" pitchFamily="18" charset="0"/>
              </a:rPr>
              <a:t> 30 juni 2025</a:t>
            </a:r>
          </a:p>
          <a:p>
            <a:pPr marL="0" indent="0" algn="ctr">
              <a:lnSpc>
                <a:spcPct val="100000"/>
              </a:lnSpc>
              <a:buNone/>
            </a:pPr>
            <a:endParaRPr lang="sv-SE" sz="3200" i="1" dirty="0">
              <a:latin typeface="Times New Roman" panose="02020603050405020304" pitchFamily="18" charset="0"/>
              <a:cs typeface="Times New Roman" panose="02020603050405020304" pitchFamily="18" charset="0"/>
            </a:endParaRPr>
          </a:p>
        </p:txBody>
      </p:sp>
      <p:sp>
        <p:nvSpPr>
          <p:cNvPr id="9" name="Title 8">
            <a:extLst>
              <a:ext uri="{FF2B5EF4-FFF2-40B4-BE49-F238E27FC236}">
                <a16:creationId xmlns:a16="http://schemas.microsoft.com/office/drawing/2014/main" id="{4610EA46-EC8F-B648-7744-F79236310BBA}"/>
              </a:ext>
            </a:extLst>
          </p:cNvPr>
          <p:cNvSpPr>
            <a:spLocks noGrp="1"/>
          </p:cNvSpPr>
          <p:nvPr>
            <p:ph type="title"/>
          </p:nvPr>
        </p:nvSpPr>
        <p:spPr>
          <a:xfrm>
            <a:off x="497840" y="520861"/>
            <a:ext cx="11104880" cy="1226917"/>
          </a:xfrm>
        </p:spPr>
        <p:txBody>
          <a:bodyPr>
            <a:noAutofit/>
          </a:bodyPr>
          <a:lstStyle/>
          <a:p>
            <a:pPr algn="ctr"/>
            <a:br>
              <a:rPr lang="sv-SE" sz="3200" b="1" dirty="0">
                <a:solidFill>
                  <a:schemeClr val="accent4"/>
                </a:solidFill>
                <a:latin typeface="Arial" panose="020B0604020202020204" pitchFamily="34" charset="0"/>
                <a:cs typeface="Arial" panose="020B0604020202020204" pitchFamily="34" charset="0"/>
              </a:rPr>
            </a:br>
            <a:br>
              <a:rPr lang="sv-SE" sz="3200" b="1" dirty="0">
                <a:solidFill>
                  <a:schemeClr val="accent4"/>
                </a:solidFill>
                <a:latin typeface="Arial" panose="020B0604020202020204" pitchFamily="34" charset="0"/>
                <a:cs typeface="Arial" panose="020B0604020202020204" pitchFamily="34" charset="0"/>
              </a:rPr>
            </a:br>
            <a:br>
              <a:rPr lang="sv-SE" sz="3200" b="1" dirty="0">
                <a:solidFill>
                  <a:schemeClr val="accent4"/>
                </a:solidFill>
                <a:latin typeface="Arial" panose="020B0604020202020204" pitchFamily="34" charset="0"/>
                <a:cs typeface="Arial" panose="020B0604020202020204" pitchFamily="34" charset="0"/>
              </a:rPr>
            </a:br>
            <a:br>
              <a:rPr lang="sv-SE" sz="3200" b="1" dirty="0">
                <a:solidFill>
                  <a:schemeClr val="accent4"/>
                </a:solidFill>
                <a:latin typeface="Arial" panose="020B0604020202020204" pitchFamily="34" charset="0"/>
                <a:cs typeface="Arial" panose="020B0604020202020204" pitchFamily="34" charset="0"/>
              </a:rPr>
            </a:br>
            <a:br>
              <a:rPr lang="sv-SE" sz="3200" b="1" dirty="0">
                <a:solidFill>
                  <a:schemeClr val="accent4"/>
                </a:solidFill>
                <a:latin typeface="Arial" panose="020B0604020202020204" pitchFamily="34" charset="0"/>
                <a:cs typeface="Arial" panose="020B0604020202020204" pitchFamily="34" charset="0"/>
              </a:rPr>
            </a:br>
            <a:br>
              <a:rPr lang="sv-SE" sz="3200" b="1" dirty="0">
                <a:solidFill>
                  <a:schemeClr val="accent4"/>
                </a:solidFill>
                <a:latin typeface="Arial" panose="020B0604020202020204" pitchFamily="34" charset="0"/>
                <a:cs typeface="Arial" panose="020B0604020202020204" pitchFamily="34" charset="0"/>
              </a:rPr>
            </a:br>
            <a:br>
              <a:rPr lang="sv-SE" sz="3200" b="1" dirty="0">
                <a:solidFill>
                  <a:schemeClr val="accent4"/>
                </a:solidFill>
                <a:latin typeface="Arial" panose="020B0604020202020204" pitchFamily="34" charset="0"/>
                <a:cs typeface="Arial" panose="020B0604020202020204" pitchFamily="34" charset="0"/>
              </a:rPr>
            </a:br>
            <a:r>
              <a:rPr lang="sv-SE" sz="3600" b="1" dirty="0">
                <a:latin typeface="Arial" panose="020B0604020202020204" pitchFamily="34" charset="0"/>
                <a:cs typeface="Arial" panose="020B0604020202020204" pitchFamily="34" charset="0"/>
              </a:rPr>
              <a:t>AI-kommissionen och dess arbete</a:t>
            </a:r>
            <a:r>
              <a:rPr lang="sv-SE" sz="3600" b="1" dirty="0">
                <a:solidFill>
                  <a:schemeClr val="accent4"/>
                </a:solidFill>
                <a:latin typeface="Arial" panose="020B0604020202020204" pitchFamily="34" charset="0"/>
                <a:cs typeface="Arial" panose="020B0604020202020204" pitchFamily="34" charset="0"/>
              </a:rPr>
              <a:t> </a:t>
            </a:r>
            <a:br>
              <a:rPr lang="sv-SE" sz="3600" b="1" dirty="0">
                <a:solidFill>
                  <a:schemeClr val="accent4"/>
                </a:solidFill>
                <a:latin typeface="Arial" panose="020B0604020202020204" pitchFamily="34" charset="0"/>
                <a:cs typeface="Arial" panose="020B0604020202020204" pitchFamily="34" charset="0"/>
              </a:rPr>
            </a:br>
            <a:r>
              <a:rPr lang="sv-SE" sz="2400" b="1" dirty="0">
                <a:latin typeface="Arial" panose="020B0604020202020204" pitchFamily="34" charset="0"/>
                <a:cs typeface="Arial" panose="020B0604020202020204" pitchFamily="34" charset="0"/>
              </a:rPr>
              <a:t> </a:t>
            </a:r>
            <a:endParaRPr lang="en-US" sz="3200" dirty="0"/>
          </a:p>
        </p:txBody>
      </p:sp>
    </p:spTree>
    <p:extLst>
      <p:ext uri="{BB962C8B-B14F-4D97-AF65-F5344CB8AC3E}">
        <p14:creationId xmlns:p14="http://schemas.microsoft.com/office/powerpoint/2010/main" val="1834029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B4D4C-C9CD-690E-9893-4751616229FF}"/>
            </a:ext>
          </a:extLst>
        </p:cNvPr>
        <p:cNvGrpSpPr/>
        <p:nvPr/>
      </p:nvGrpSpPr>
      <p:grpSpPr>
        <a:xfrm>
          <a:off x="0" y="0"/>
          <a:ext cx="0" cy="0"/>
          <a:chOff x="0" y="0"/>
          <a:chExt cx="0" cy="0"/>
        </a:xfrm>
      </p:grpSpPr>
      <p:sp>
        <p:nvSpPr>
          <p:cNvPr id="10" name="Rektangel 9">
            <a:extLst>
              <a:ext uri="{FF2B5EF4-FFF2-40B4-BE49-F238E27FC236}">
                <a16:creationId xmlns:a16="http://schemas.microsoft.com/office/drawing/2014/main" id="{034F0192-8CF6-771E-F87F-346FD86AC8AD}"/>
              </a:ext>
            </a:extLst>
          </p:cNvPr>
          <p:cNvSpPr/>
          <p:nvPr/>
        </p:nvSpPr>
        <p:spPr>
          <a:xfrm>
            <a:off x="6172200" y="1824039"/>
            <a:ext cx="5181600" cy="435133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8A57E31D-6F7F-A262-D5A9-6482AB4C22D8}"/>
              </a:ext>
            </a:extLst>
          </p:cNvPr>
          <p:cNvSpPr/>
          <p:nvPr/>
        </p:nvSpPr>
        <p:spPr>
          <a:xfrm>
            <a:off x="838200" y="1824038"/>
            <a:ext cx="5181600" cy="435133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sidfot 3">
            <a:extLst>
              <a:ext uri="{FF2B5EF4-FFF2-40B4-BE49-F238E27FC236}">
                <a16:creationId xmlns:a16="http://schemas.microsoft.com/office/drawing/2014/main" id="{6B7008CF-0976-163F-8F09-C0A0F427893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endParaRPr lang="sv-SE" sz="2400" i="1" dirty="0">
              <a:latin typeface="Times New Roman" panose="02020603050405020304" pitchFamily="18" charset="0"/>
              <a:cs typeface="Times New Roman" panose="02020603050405020304" pitchFamily="18" charset="0"/>
            </a:endParaRPr>
          </a:p>
        </p:txBody>
      </p:sp>
      <p:sp>
        <p:nvSpPr>
          <p:cNvPr id="5" name="Rubrik 1">
            <a:extLst>
              <a:ext uri="{FF2B5EF4-FFF2-40B4-BE49-F238E27FC236}">
                <a16:creationId xmlns:a16="http://schemas.microsoft.com/office/drawing/2014/main" id="{CE0D6E46-3265-4730-68C2-7500ADA4FD39}"/>
              </a:ext>
            </a:extLst>
          </p:cNvPr>
          <p:cNvSpPr txBox="1">
            <a:spLocks/>
          </p:cNvSpPr>
          <p:nvPr/>
        </p:nvSpPr>
        <p:spPr>
          <a:xfrm>
            <a:off x="431260" y="681037"/>
            <a:ext cx="11177080"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sv-SE" sz="3600" b="1" dirty="0">
                <a:solidFill>
                  <a:schemeClr val="bg1"/>
                </a:solidFill>
                <a:latin typeface="Arial" panose="020B0604020202020204" pitchFamily="34" charset="0"/>
                <a:cs typeface="Arial" panose="020B0604020202020204" pitchFamily="34" charset="0"/>
              </a:rPr>
              <a:t>Sverige halkar efter</a:t>
            </a:r>
            <a:br>
              <a:rPr lang="sv-SE" sz="3600" b="1" dirty="0">
                <a:solidFill>
                  <a:schemeClr val="bg1"/>
                </a:solidFill>
                <a:latin typeface="Arial" panose="020B0604020202020204" pitchFamily="34" charset="0"/>
                <a:cs typeface="Arial" panose="020B0604020202020204" pitchFamily="34" charset="0"/>
              </a:rPr>
            </a:br>
            <a:r>
              <a:rPr lang="sv-SE" sz="3600" b="1" dirty="0">
                <a:solidFill>
                  <a:schemeClr val="bg1"/>
                </a:solidFill>
                <a:latin typeface="Arial" panose="020B0604020202020204" pitchFamily="34" charset="0"/>
                <a:cs typeface="Arial" panose="020B0604020202020204" pitchFamily="34" charset="0"/>
              </a:rPr>
              <a:t>Ledarskap och styrning efterlyses</a:t>
            </a:r>
            <a:endParaRPr lang="sv-SE" sz="3600" b="1" dirty="0">
              <a:solidFill>
                <a:schemeClr val="bg1"/>
              </a:solidFill>
              <a:cs typeface="Times New Roman" panose="02020603050405020304" pitchFamily="18" charset="0"/>
            </a:endParaRPr>
          </a:p>
        </p:txBody>
      </p:sp>
      <p:graphicFrame>
        <p:nvGraphicFramePr>
          <p:cNvPr id="7" name="Platshållare för innehåll 5">
            <a:extLst>
              <a:ext uri="{FF2B5EF4-FFF2-40B4-BE49-F238E27FC236}">
                <a16:creationId xmlns:a16="http://schemas.microsoft.com/office/drawing/2014/main" id="{DCD15D98-E0A1-4AD9-5677-9E66DAA171E6}"/>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Platshållare för innehåll 6">
            <a:extLst>
              <a:ext uri="{FF2B5EF4-FFF2-40B4-BE49-F238E27FC236}">
                <a16:creationId xmlns:a16="http://schemas.microsoft.com/office/drawing/2014/main" id="{555E3CF6-5D6F-E109-3FC9-31D3D6942FC8}"/>
              </a:ext>
            </a:extLst>
          </p:cNvPr>
          <p:cNvGraphicFramePr>
            <a:graphicFrameLocks/>
          </p:cNvGraphicFramePr>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72219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EB618E-653E-C135-6897-DB0D3E7F5331}"/>
              </a:ext>
            </a:extLst>
          </p:cNvPr>
          <p:cNvSpPr>
            <a:spLocks noGrp="1"/>
          </p:cNvSpPr>
          <p:nvPr>
            <p:ph type="title"/>
          </p:nvPr>
        </p:nvSpPr>
        <p:spPr>
          <a:xfrm>
            <a:off x="252918" y="628649"/>
            <a:ext cx="11644011" cy="904875"/>
          </a:xfrm>
        </p:spPr>
        <p:txBody>
          <a:bodyPr>
            <a:noAutofit/>
          </a:bodyPr>
          <a:lstStyle/>
          <a:p>
            <a:pPr>
              <a:lnSpc>
                <a:spcPct val="100000"/>
              </a:lnSpc>
            </a:pPr>
            <a:r>
              <a:rPr lang="sv-SE" sz="2800" b="1" dirty="0">
                <a:latin typeface="Arial" panose="020B0604020202020204" pitchFamily="34" charset="0"/>
                <a:cs typeface="Arial" panose="020B0604020202020204" pitchFamily="34" charset="0"/>
              </a:rPr>
              <a:t>Tankeram –&gt; Erfarenheter av teknikskiften och tillväxtmodeller</a:t>
            </a:r>
          </a:p>
        </p:txBody>
      </p:sp>
      <p:sp>
        <p:nvSpPr>
          <p:cNvPr id="3" name="Platshållare för innehåll 2">
            <a:extLst>
              <a:ext uri="{FF2B5EF4-FFF2-40B4-BE49-F238E27FC236}">
                <a16:creationId xmlns:a16="http://schemas.microsoft.com/office/drawing/2014/main" id="{C8488F8C-E2A8-1274-4262-D53981591BCA}"/>
              </a:ext>
            </a:extLst>
          </p:cNvPr>
          <p:cNvSpPr>
            <a:spLocks noGrp="1"/>
          </p:cNvSpPr>
          <p:nvPr>
            <p:ph idx="1"/>
          </p:nvPr>
        </p:nvSpPr>
        <p:spPr>
          <a:xfrm>
            <a:off x="252918" y="1971675"/>
            <a:ext cx="11644011" cy="3839846"/>
          </a:xfrm>
        </p:spPr>
        <p:txBody>
          <a:bodyPr>
            <a:normAutofit lnSpcReduction="10000"/>
          </a:bodyPr>
          <a:lstStyle/>
          <a:p>
            <a:pPr>
              <a:lnSpc>
                <a:spcPct val="100000"/>
              </a:lnSpc>
            </a:pPr>
            <a:r>
              <a:rPr lang="sv-SE" sz="2600" dirty="0">
                <a:latin typeface="Times New Roman" panose="02020603050405020304" pitchFamily="18" charset="0"/>
                <a:cs typeface="Times New Roman" panose="02020603050405020304" pitchFamily="18" charset="0"/>
              </a:rPr>
              <a:t>Digitalisering, AI, gen AI  =&gt; </a:t>
            </a:r>
            <a:r>
              <a:rPr lang="sv-SE" sz="2600" u="sng" dirty="0">
                <a:latin typeface="Times New Roman" panose="02020603050405020304" pitchFamily="18" charset="0"/>
                <a:cs typeface="Times New Roman" panose="02020603050405020304" pitchFamily="18" charset="0"/>
              </a:rPr>
              <a:t>General Purpose Technology </a:t>
            </a:r>
            <a:r>
              <a:rPr lang="sv-SE" sz="2600" dirty="0">
                <a:latin typeface="Times New Roman" panose="02020603050405020304" pitchFamily="18" charset="0"/>
                <a:cs typeface="Times New Roman" panose="02020603050405020304" pitchFamily="18" charset="0"/>
              </a:rPr>
              <a:t>=&gt; Systemövergripande</a:t>
            </a:r>
          </a:p>
          <a:p>
            <a:pPr>
              <a:lnSpc>
                <a:spcPct val="100000"/>
              </a:lnSpc>
            </a:pPr>
            <a:r>
              <a:rPr lang="sv-SE" sz="2600" dirty="0">
                <a:latin typeface="Times New Roman" panose="02020603050405020304" pitchFamily="18" charset="0"/>
                <a:cs typeface="Times New Roman" panose="02020603050405020304" pitchFamily="18" charset="0"/>
              </a:rPr>
              <a:t>Systemövergripande =&gt;Förslagen är komplementära!</a:t>
            </a:r>
          </a:p>
          <a:p>
            <a:pPr>
              <a:lnSpc>
                <a:spcPct val="100000"/>
              </a:lnSpc>
            </a:pPr>
            <a:r>
              <a:rPr lang="sv-SE" sz="2600" dirty="0">
                <a:latin typeface="Times New Roman" panose="02020603050405020304" pitchFamily="18" charset="0"/>
                <a:cs typeface="Times New Roman" panose="02020603050405020304" pitchFamily="18" charset="0"/>
              </a:rPr>
              <a:t>Vid förändring =&gt; Ledarskap; Tillit; Enkla principer; Stabila spelregler; Standarder</a:t>
            </a:r>
          </a:p>
          <a:p>
            <a:pPr>
              <a:lnSpc>
                <a:spcPct val="100000"/>
              </a:lnSpc>
            </a:pPr>
            <a:r>
              <a:rPr lang="sv-SE" sz="2600" dirty="0">
                <a:latin typeface="Times New Roman" panose="02020603050405020304" pitchFamily="18" charset="0"/>
                <a:cs typeface="Times New Roman" panose="02020603050405020304" pitchFamily="18" charset="0"/>
              </a:rPr>
              <a:t>Vid stora strukturella reformer/skift =&gt; Kompensera de som kommer i kläm</a:t>
            </a:r>
          </a:p>
          <a:p>
            <a:pPr>
              <a:lnSpc>
                <a:spcPct val="100000"/>
              </a:lnSpc>
            </a:pPr>
            <a:r>
              <a:rPr lang="sv-SE" sz="2600" dirty="0">
                <a:latin typeface="Times New Roman" panose="02020603050405020304" pitchFamily="18" charset="0"/>
                <a:cs typeface="Times New Roman" panose="02020603050405020304" pitchFamily="18" charset="0"/>
              </a:rPr>
              <a:t>Tillsammans=&gt; Politik, Privat, Offentligt, Akademi, Parter, Civilsamhället</a:t>
            </a:r>
          </a:p>
          <a:p>
            <a:pPr>
              <a:lnSpc>
                <a:spcPct val="100000"/>
              </a:lnSpc>
            </a:pPr>
            <a:endParaRPr lang="sv-SE" sz="2600" dirty="0">
              <a:latin typeface="Times New Roman" panose="02020603050405020304" pitchFamily="18" charset="0"/>
              <a:cs typeface="Times New Roman" panose="02020603050405020304" pitchFamily="18" charset="0"/>
            </a:endParaRPr>
          </a:p>
          <a:p>
            <a:pPr>
              <a:lnSpc>
                <a:spcPct val="100000"/>
              </a:lnSpc>
            </a:pPr>
            <a:r>
              <a:rPr lang="sv-SE" sz="2600" dirty="0">
                <a:latin typeface="Times New Roman" panose="02020603050405020304" pitchFamily="18" charset="0"/>
                <a:cs typeface="Times New Roman" panose="02020603050405020304" pitchFamily="18" charset="0"/>
              </a:rPr>
              <a:t>Reglera användandet inte tekniken</a:t>
            </a:r>
          </a:p>
          <a:p>
            <a:pPr>
              <a:lnSpc>
                <a:spcPct val="100000"/>
              </a:lnSpc>
            </a:pPr>
            <a:r>
              <a:rPr lang="sv-SE" sz="2600" dirty="0">
                <a:latin typeface="Times New Roman" panose="02020603050405020304" pitchFamily="18" charset="0"/>
                <a:cs typeface="Times New Roman" panose="02020603050405020304" pitchFamily="18" charset="0"/>
              </a:rPr>
              <a:t>Svensk konkurrensfördel ligger i användandet</a:t>
            </a:r>
          </a:p>
          <a:p>
            <a:pPr marL="0" indent="0" algn="ctr">
              <a:lnSpc>
                <a:spcPct val="100000"/>
              </a:lnSpc>
              <a:buNone/>
            </a:pPr>
            <a:endParaRPr lang="sv-SE" sz="2400" dirty="0">
              <a:latin typeface="Times New Roman" panose="02020603050405020304" pitchFamily="18" charset="0"/>
              <a:cs typeface="Times New Roman" panose="02020603050405020304" pitchFamily="18" charset="0"/>
            </a:endParaRPr>
          </a:p>
          <a:p>
            <a:pPr marL="0" indent="0" algn="ctr">
              <a:lnSpc>
                <a:spcPct val="150000"/>
              </a:lnSpc>
              <a:buNone/>
            </a:pPr>
            <a:endParaRPr lang="sv-SE" sz="3600" b="1" dirty="0">
              <a:solidFill>
                <a:schemeClr val="accent4"/>
              </a:solidFill>
              <a:latin typeface="Arial" panose="020B0604020202020204" pitchFamily="34" charset="0"/>
              <a:cs typeface="Arial" panose="020B0604020202020204" pitchFamily="34" charset="0"/>
            </a:endParaRPr>
          </a:p>
        </p:txBody>
      </p:sp>
      <p:sp>
        <p:nvSpPr>
          <p:cNvPr id="4" name="Platshållare för sidfot 3">
            <a:extLst>
              <a:ext uri="{FF2B5EF4-FFF2-40B4-BE49-F238E27FC236}">
                <a16:creationId xmlns:a16="http://schemas.microsoft.com/office/drawing/2014/main" id="{BED3707E-F4D8-B18A-E5E7-290705FA7722}"/>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sv-S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3241555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C9E44A-1CD8-432E-B515-ED48D18BB0E8}"/>
              </a:ext>
            </a:extLst>
          </p:cNvPr>
          <p:cNvSpPr>
            <a:spLocks noGrp="1"/>
          </p:cNvSpPr>
          <p:nvPr>
            <p:ph type="title"/>
          </p:nvPr>
        </p:nvSpPr>
        <p:spPr>
          <a:xfrm>
            <a:off x="590549" y="1046162"/>
            <a:ext cx="11201401" cy="639763"/>
          </a:xfrm>
        </p:spPr>
        <p:txBody>
          <a:bodyPr>
            <a:normAutofit/>
          </a:bodyPr>
          <a:lstStyle/>
          <a:p>
            <a:pPr algn="ctr"/>
            <a:r>
              <a:rPr lang="sv-SE" sz="3600" b="1" dirty="0">
                <a:latin typeface="Arial" panose="020B0604020202020204" pitchFamily="34" charset="0"/>
                <a:cs typeface="Arial" panose="020B0604020202020204" pitchFamily="34" charset="0"/>
              </a:rPr>
              <a:t>Förslag och kostnader</a:t>
            </a:r>
            <a:endParaRPr lang="sv-SE" sz="3600" dirty="0"/>
          </a:p>
        </p:txBody>
      </p:sp>
      <p:sp>
        <p:nvSpPr>
          <p:cNvPr id="3" name="Platshållare för innehåll 2">
            <a:extLst>
              <a:ext uri="{FF2B5EF4-FFF2-40B4-BE49-F238E27FC236}">
                <a16:creationId xmlns:a16="http://schemas.microsoft.com/office/drawing/2014/main" id="{3717AC3D-ADE7-23F7-414A-69EACAE6301C}"/>
              </a:ext>
            </a:extLst>
          </p:cNvPr>
          <p:cNvSpPr>
            <a:spLocks noGrp="1"/>
          </p:cNvSpPr>
          <p:nvPr>
            <p:ph idx="1"/>
          </p:nvPr>
        </p:nvSpPr>
        <p:spPr>
          <a:xfrm>
            <a:off x="838199" y="2083443"/>
            <a:ext cx="10319795" cy="3848727"/>
          </a:xfrm>
        </p:spPr>
        <p:txBody>
          <a:bodyPr>
            <a:normAutofit/>
          </a:bodyPr>
          <a:lstStyle/>
          <a:p>
            <a:pPr marL="0" indent="0">
              <a:buNone/>
            </a:pPr>
            <a:r>
              <a:rPr lang="sv-SE" sz="3200" b="1" dirty="0">
                <a:latin typeface="Times New Roman" panose="02020603050405020304" pitchFamily="18" charset="0"/>
                <a:cs typeface="Times New Roman" panose="02020603050405020304" pitchFamily="18" charset="0"/>
              </a:rPr>
              <a:t>Totalt 75 förslag</a:t>
            </a:r>
            <a:r>
              <a:rPr lang="sv-SE" sz="3200" b="1" dirty="0">
                <a:highlight>
                  <a:srgbClr val="FFFF00"/>
                </a:highlight>
                <a:latin typeface="Times New Roman" panose="02020603050405020304" pitchFamily="18" charset="0"/>
                <a:cs typeface="Times New Roman" panose="02020603050405020304" pitchFamily="18" charset="0"/>
              </a:rPr>
              <a:t> </a:t>
            </a:r>
          </a:p>
          <a:p>
            <a:pPr lvl="1"/>
            <a:r>
              <a:rPr lang="sv-SE" sz="2800" dirty="0">
                <a:latin typeface="Times New Roman" panose="02020603050405020304" pitchFamily="18" charset="0"/>
                <a:cs typeface="Times New Roman" panose="02020603050405020304" pitchFamily="18" charset="0"/>
              </a:rPr>
              <a:t>28 förslag - med estimerade kostnader</a:t>
            </a:r>
          </a:p>
          <a:p>
            <a:pPr lvl="1"/>
            <a:r>
              <a:rPr lang="sv-SE" sz="2800" dirty="0">
                <a:latin typeface="Times New Roman" panose="02020603050405020304" pitchFamily="18" charset="0"/>
                <a:cs typeface="Times New Roman" panose="02020603050405020304" pitchFamily="18" charset="0"/>
              </a:rPr>
              <a:t>Ca 12 miljarder över 5 år – 17 miljarder över 10 år</a:t>
            </a:r>
          </a:p>
          <a:p>
            <a:pPr lvl="1"/>
            <a:r>
              <a:rPr lang="sv-SE" sz="2800" dirty="0">
                <a:latin typeface="Times New Roman" panose="02020603050405020304" pitchFamily="18" charset="0"/>
                <a:cs typeface="Times New Roman" panose="02020603050405020304" pitchFamily="18" charset="0"/>
              </a:rPr>
              <a:t>Tre största satsningarna:</a:t>
            </a:r>
          </a:p>
          <a:p>
            <a:pPr lvl="2">
              <a:buFont typeface="Courier New" panose="02070309020205020404" pitchFamily="49" charset="0"/>
              <a:buChar char="o"/>
            </a:pPr>
            <a:r>
              <a:rPr lang="sv-SE" sz="2600" dirty="0">
                <a:latin typeface="Times New Roman" panose="02020603050405020304" pitchFamily="18" charset="0"/>
                <a:cs typeface="Times New Roman" panose="02020603050405020304" pitchFamily="18" charset="0"/>
              </a:rPr>
              <a:t>Spetsforskning i samverkan – 4,0 mdr på 5 år</a:t>
            </a:r>
          </a:p>
          <a:p>
            <a:pPr lvl="2">
              <a:buFont typeface="Courier New" panose="02070309020205020404" pitchFamily="49" charset="0"/>
              <a:buChar char="o"/>
            </a:pPr>
            <a:r>
              <a:rPr lang="sv-SE" sz="2600" dirty="0">
                <a:latin typeface="Times New Roman" panose="02020603050405020304" pitchFamily="18" charset="0"/>
                <a:cs typeface="Times New Roman" panose="02020603050405020304" pitchFamily="18" charset="0"/>
              </a:rPr>
              <a:t>Offentlig sektor i framkant – 2,2 mdr på 5 år</a:t>
            </a:r>
          </a:p>
          <a:p>
            <a:pPr lvl="2">
              <a:buFont typeface="Courier New" panose="02070309020205020404" pitchFamily="49" charset="0"/>
              <a:buChar char="o"/>
            </a:pPr>
            <a:r>
              <a:rPr lang="sv-SE" sz="2600" dirty="0">
                <a:latin typeface="Times New Roman" panose="02020603050405020304" pitchFamily="18" charset="0"/>
                <a:cs typeface="Times New Roman" panose="02020603050405020304" pitchFamily="18" charset="0"/>
              </a:rPr>
              <a:t>Kompetenslyft för alla – 2,1 mdr på 5 år</a:t>
            </a:r>
          </a:p>
          <a:p>
            <a:pPr lvl="1"/>
            <a:r>
              <a:rPr lang="sv-SE" sz="2800" dirty="0">
                <a:latin typeface="Times New Roman" panose="02020603050405020304" pitchFamily="18" charset="0"/>
                <a:cs typeface="Times New Roman" panose="02020603050405020304" pitchFamily="18" charset="0"/>
              </a:rPr>
              <a:t>12 förslag för ytteligare utredning (resurssatta)</a:t>
            </a:r>
          </a:p>
          <a:p>
            <a:pPr marL="0" indent="0">
              <a:buNone/>
            </a:pPr>
            <a:endParaRPr lang="sv-SE" dirty="0"/>
          </a:p>
        </p:txBody>
      </p:sp>
    </p:spTree>
    <p:extLst>
      <p:ext uri="{BB962C8B-B14F-4D97-AF65-F5344CB8AC3E}">
        <p14:creationId xmlns:p14="http://schemas.microsoft.com/office/powerpoint/2010/main" val="2798524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15A661-6B46-BAEF-CD4B-E6139A44D6B0}"/>
              </a:ext>
            </a:extLst>
          </p:cNvPr>
          <p:cNvSpPr>
            <a:spLocks noGrp="1"/>
          </p:cNvSpPr>
          <p:nvPr>
            <p:ph type="title"/>
          </p:nvPr>
        </p:nvSpPr>
        <p:spPr>
          <a:xfrm>
            <a:off x="838200" y="1046162"/>
            <a:ext cx="8465820" cy="2475251"/>
          </a:xfrm>
        </p:spPr>
        <p:txBody>
          <a:bodyPr>
            <a:normAutofit/>
          </a:bodyPr>
          <a:lstStyle/>
          <a:p>
            <a:pPr algn="ctr"/>
            <a:r>
              <a:rPr lang="sv-SE" sz="3600" dirty="0"/>
              <a:t>Grundförutsättningar</a:t>
            </a:r>
          </a:p>
        </p:txBody>
      </p:sp>
      <p:sp>
        <p:nvSpPr>
          <p:cNvPr id="3" name="Platshållare för innehåll 2">
            <a:extLst>
              <a:ext uri="{FF2B5EF4-FFF2-40B4-BE49-F238E27FC236}">
                <a16:creationId xmlns:a16="http://schemas.microsoft.com/office/drawing/2014/main" id="{52CFEFDD-09D8-7546-F8F6-46C092DB0D9F}"/>
              </a:ext>
            </a:extLst>
          </p:cNvPr>
          <p:cNvSpPr>
            <a:spLocks noGrp="1"/>
          </p:cNvSpPr>
          <p:nvPr>
            <p:ph idx="1"/>
          </p:nvPr>
        </p:nvSpPr>
        <p:spPr/>
        <p:txBody>
          <a:bodyPr/>
          <a:lstStyle/>
          <a:p>
            <a:endParaRPr lang="sv-SE" dirty="0"/>
          </a:p>
        </p:txBody>
      </p:sp>
    </p:spTree>
    <p:extLst>
      <p:ext uri="{BB962C8B-B14F-4D97-AF65-F5344CB8AC3E}">
        <p14:creationId xmlns:p14="http://schemas.microsoft.com/office/powerpoint/2010/main" val="303683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D497E1-D26A-D70C-2170-3A5A3477772C}"/>
              </a:ext>
            </a:extLst>
          </p:cNvPr>
          <p:cNvSpPr>
            <a:spLocks noGrp="1"/>
          </p:cNvSpPr>
          <p:nvPr>
            <p:ph type="ctrTitle"/>
          </p:nvPr>
        </p:nvSpPr>
        <p:spPr>
          <a:xfrm>
            <a:off x="0" y="808038"/>
            <a:ext cx="6096000" cy="1302864"/>
          </a:xfrm>
        </p:spPr>
        <p:txBody>
          <a:bodyPr/>
          <a:lstStyle/>
          <a:p>
            <a:r>
              <a:rPr lang="sv-SE" sz="2900" dirty="0"/>
              <a:t>Säkra en bra grund att bygga på:</a:t>
            </a:r>
            <a:br>
              <a:rPr lang="sv-SE" sz="2900" dirty="0"/>
            </a:br>
            <a:endParaRPr lang="sv-SE" sz="2800" dirty="0"/>
          </a:p>
        </p:txBody>
      </p:sp>
      <p:pic>
        <p:nvPicPr>
          <p:cNvPr id="5" name="Platshållare för bild 4" descr="En bild som visar utomhus, himmel, moln, träd&#10;&#10;Automatiskt genererad beskrivning">
            <a:extLst>
              <a:ext uri="{FF2B5EF4-FFF2-40B4-BE49-F238E27FC236}">
                <a16:creationId xmlns:a16="http://schemas.microsoft.com/office/drawing/2014/main" id="{17F52C02-A006-564F-80D3-92B6EFD42F4C}"/>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p:blipFill>
        <p:spPr>
          <a:xfrm>
            <a:off x="6096000" y="10886"/>
            <a:ext cx="6096000" cy="6858000"/>
          </a:xfrm>
        </p:spPr>
      </p:pic>
      <p:sp>
        <p:nvSpPr>
          <p:cNvPr id="3" name="Platshållare för text 2">
            <a:extLst>
              <a:ext uri="{FF2B5EF4-FFF2-40B4-BE49-F238E27FC236}">
                <a16:creationId xmlns:a16="http://schemas.microsoft.com/office/drawing/2014/main" id="{6C15B67B-AFE7-D2EC-B89E-08E819E6A381}"/>
              </a:ext>
            </a:extLst>
          </p:cNvPr>
          <p:cNvSpPr>
            <a:spLocks noGrp="1"/>
          </p:cNvSpPr>
          <p:nvPr>
            <p:ph type="body" idx="10"/>
          </p:nvPr>
        </p:nvSpPr>
        <p:spPr>
          <a:xfrm>
            <a:off x="1" y="2188723"/>
            <a:ext cx="5961528" cy="4462448"/>
          </a:xfrm>
        </p:spPr>
        <p:txBody>
          <a:bodyPr>
            <a:normAutofit/>
          </a:bodyPr>
          <a:lstStyle/>
          <a:p>
            <a:pPr marL="0" indent="0">
              <a:buNone/>
            </a:pPr>
            <a:r>
              <a:rPr lang="sv-SE" sz="2800" b="1" dirty="0">
                <a:latin typeface="+mj-lt"/>
                <a:cs typeface="Times New Roman" panose="02020603050405020304" pitchFamily="18" charset="0"/>
              </a:rPr>
              <a:t>Energi</a:t>
            </a:r>
          </a:p>
          <a:p>
            <a:r>
              <a:rPr lang="sv-SE" dirty="0">
                <a:latin typeface="Times New Roman" panose="02020603050405020304" pitchFamily="18" charset="0"/>
                <a:cs typeface="Times New Roman" panose="02020603050405020304" pitchFamily="18" charset="0"/>
              </a:rPr>
              <a:t>Trygga framtida elförsörjningen</a:t>
            </a:r>
          </a:p>
          <a:p>
            <a:r>
              <a:rPr lang="sv-SE" dirty="0">
                <a:latin typeface="Times New Roman" panose="02020603050405020304" pitchFamily="18" charset="0"/>
                <a:cs typeface="Times New Roman" panose="02020603050405020304" pitchFamily="18" charset="0"/>
              </a:rPr>
              <a:t>Sveriges fossilfria elproduktion en konkurrensfördel</a:t>
            </a:r>
          </a:p>
          <a:p>
            <a:pPr marL="0" indent="0">
              <a:buNone/>
            </a:pPr>
            <a:endParaRPr lang="sv-SE" dirty="0">
              <a:latin typeface="Times New Roman" panose="02020603050405020304" pitchFamily="18" charset="0"/>
              <a:cs typeface="Times New Roman" panose="02020603050405020304" pitchFamily="18" charset="0"/>
            </a:endParaRPr>
          </a:p>
          <a:p>
            <a:pPr marL="0" indent="0">
              <a:buNone/>
            </a:pPr>
            <a:r>
              <a:rPr lang="sv-SE" sz="2800" b="1" dirty="0">
                <a:latin typeface="+mj-lt"/>
                <a:cs typeface="Times New Roman" panose="02020603050405020304" pitchFamily="18" charset="0"/>
              </a:rPr>
              <a:t>Telekom</a:t>
            </a:r>
          </a:p>
          <a:p>
            <a:r>
              <a:rPr lang="sv-SE" dirty="0">
                <a:latin typeface="Times New Roman" panose="02020603050405020304" pitchFamily="18" charset="0"/>
                <a:cs typeface="Times New Roman" panose="02020603050405020304" pitchFamily="18" charset="0"/>
              </a:rPr>
              <a:t>Sverige har halkat efter i 5G-utbyggnaden</a:t>
            </a:r>
          </a:p>
          <a:p>
            <a:r>
              <a:rPr lang="sv-SE" dirty="0">
                <a:latin typeface="Times New Roman" panose="02020603050405020304" pitchFamily="18" charset="0"/>
                <a:cs typeface="Times New Roman" panose="02020603050405020304" pitchFamily="18" charset="0"/>
              </a:rPr>
              <a:t>Utred hur investeringarna kan öka</a:t>
            </a:r>
          </a:p>
          <a:p>
            <a:endParaRPr lang="sv-SE" dirty="0">
              <a:latin typeface="Times New Roman" panose="02020603050405020304" pitchFamily="18" charset="0"/>
              <a:cs typeface="Times New Roman" panose="02020603050405020304" pitchFamily="18" charset="0"/>
            </a:endParaRPr>
          </a:p>
          <a:p>
            <a:endParaRPr lang="sv-SE" sz="1100" dirty="0">
              <a:latin typeface="Times New Roman" panose="02020603050405020304" pitchFamily="18" charset="0"/>
              <a:cs typeface="Times New Roman" panose="02020603050405020304" pitchFamily="18" charset="0"/>
            </a:endParaRPr>
          </a:p>
          <a:p>
            <a:endParaRPr lang="sv-SE" sz="700" dirty="0"/>
          </a:p>
          <a:p>
            <a:endParaRPr lang="sv-SE" sz="700" dirty="0"/>
          </a:p>
          <a:p>
            <a:endParaRPr lang="sv-SE" sz="700" dirty="0"/>
          </a:p>
        </p:txBody>
      </p:sp>
    </p:spTree>
    <p:extLst>
      <p:ext uri="{BB962C8B-B14F-4D97-AF65-F5344CB8AC3E}">
        <p14:creationId xmlns:p14="http://schemas.microsoft.com/office/powerpoint/2010/main" val="1913361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D497E1-D26A-D70C-2170-3A5A3477772C}"/>
              </a:ext>
            </a:extLst>
          </p:cNvPr>
          <p:cNvSpPr>
            <a:spLocks noGrp="1"/>
          </p:cNvSpPr>
          <p:nvPr>
            <p:ph type="ctrTitle"/>
          </p:nvPr>
        </p:nvSpPr>
        <p:spPr>
          <a:xfrm>
            <a:off x="400050" y="808038"/>
            <a:ext cx="4942523" cy="1173162"/>
          </a:xfrm>
        </p:spPr>
        <p:txBody>
          <a:bodyPr/>
          <a:lstStyle/>
          <a:p>
            <a:r>
              <a:rPr lang="sv-SE" dirty="0"/>
              <a:t>Beräkningskraft</a:t>
            </a:r>
          </a:p>
        </p:txBody>
      </p:sp>
      <p:pic>
        <p:nvPicPr>
          <p:cNvPr id="12" name="Platshållare för bild 11" descr="En bild som visar Elkabel, maskin, Strömförsörjning, Elektrisk ingenjörskonst&#10;&#10;Automatiskt genererad beskrivning">
            <a:extLst>
              <a:ext uri="{FF2B5EF4-FFF2-40B4-BE49-F238E27FC236}">
                <a16:creationId xmlns:a16="http://schemas.microsoft.com/office/drawing/2014/main" id="{E4C44941-75BA-50C2-10F2-9EF6DA6A2AC3}"/>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p:blipFill>
        <p:spPr/>
      </p:pic>
      <p:sp>
        <p:nvSpPr>
          <p:cNvPr id="3" name="Platshållare för text 2">
            <a:extLst>
              <a:ext uri="{FF2B5EF4-FFF2-40B4-BE49-F238E27FC236}">
                <a16:creationId xmlns:a16="http://schemas.microsoft.com/office/drawing/2014/main" id="{58A3B4E5-BE05-8A14-42B1-FC09F6F9B0F3}"/>
              </a:ext>
            </a:extLst>
          </p:cNvPr>
          <p:cNvSpPr>
            <a:spLocks noGrp="1"/>
          </p:cNvSpPr>
          <p:nvPr>
            <p:ph type="body" idx="10"/>
          </p:nvPr>
        </p:nvSpPr>
        <p:spPr>
          <a:xfrm>
            <a:off x="66676" y="2461260"/>
            <a:ext cx="5275898" cy="3935731"/>
          </a:xfrm>
        </p:spPr>
        <p:txBody>
          <a:bodyPr/>
          <a:lstStyle/>
          <a:p>
            <a:r>
              <a:rPr lang="sv-SE" dirty="0">
                <a:latin typeface="Times New Roman" panose="02020603050405020304" pitchFamily="18" charset="0"/>
                <a:cs typeface="Times New Roman" panose="02020603050405020304" pitchFamily="18" charset="0"/>
              </a:rPr>
              <a:t>Träna AI-modeller</a:t>
            </a:r>
          </a:p>
          <a:p>
            <a:r>
              <a:rPr lang="sv-SE" dirty="0">
                <a:latin typeface="Times New Roman" panose="02020603050405020304" pitchFamily="18" charset="0"/>
                <a:cs typeface="Times New Roman" panose="02020603050405020304" pitchFamily="18" charset="0"/>
              </a:rPr>
              <a:t>Använda AI-modeller</a:t>
            </a:r>
          </a:p>
          <a:p>
            <a:r>
              <a:rPr lang="sv-SE" dirty="0">
                <a:latin typeface="Times New Roman" panose="02020603050405020304" pitchFamily="18" charset="0"/>
                <a:cs typeface="Times New Roman" panose="02020603050405020304" pitchFamily="18" charset="0"/>
              </a:rPr>
              <a:t>AI-</a:t>
            </a:r>
            <a:r>
              <a:rPr lang="sv-SE" dirty="0" err="1">
                <a:latin typeface="Times New Roman" panose="02020603050405020304" pitchFamily="18" charset="0"/>
                <a:cs typeface="Times New Roman" panose="02020603050405020304" pitchFamily="18" charset="0"/>
              </a:rPr>
              <a:t>Factory</a:t>
            </a:r>
            <a:r>
              <a:rPr lang="sv-SE" dirty="0">
                <a:latin typeface="Times New Roman" panose="02020603050405020304" pitchFamily="18" charset="0"/>
                <a:cs typeface="Times New Roman" panose="02020603050405020304" pitchFamily="18" charset="0"/>
              </a:rPr>
              <a:t> med inriktning SMF</a:t>
            </a:r>
          </a:p>
        </p:txBody>
      </p:sp>
    </p:spTree>
    <p:extLst>
      <p:ext uri="{BB962C8B-B14F-4D97-AF65-F5344CB8AC3E}">
        <p14:creationId xmlns:p14="http://schemas.microsoft.com/office/powerpoint/2010/main" val="330250398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78F32F0515196479668D90C56530BC3" ma:contentTypeVersion="18" ma:contentTypeDescription="Skapa ett nytt dokument." ma:contentTypeScope="" ma:versionID="5e820fa84da10f7b750e03c14f862503">
  <xsd:schema xmlns:xsd="http://www.w3.org/2001/XMLSchema" xmlns:xs="http://www.w3.org/2001/XMLSchema" xmlns:p="http://schemas.microsoft.com/office/2006/metadata/properties" xmlns:ns2="77939b27-11ea-4a22-b3bf-17689dc09401" xmlns:ns3="d7ac069b-7206-42ae-aae8-91b4ae363cf1" targetNamespace="http://schemas.microsoft.com/office/2006/metadata/properties" ma:root="true" ma:fieldsID="b16254d03db42160da8ca441c1a52e8a" ns2:_="" ns3:_="">
    <xsd:import namespace="77939b27-11ea-4a22-b3bf-17689dc09401"/>
    <xsd:import namespace="d7ac069b-7206-42ae-aae8-91b4ae363c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939b27-11ea-4a22-b3bf-17689dc094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dmarkeringar" ma:readOnly="false" ma:fieldId="{5cf76f15-5ced-4ddc-b409-7134ff3c332f}" ma:taxonomyMulti="true" ma:sspId="31502263-9b26-43a4-b347-30d5a8ccde1b" ma:termSetId="09814cd3-568e-fe90-9814-8d621ff8fb84" ma:anchorId="fba54fb3-c3e1-fe81-a776-ca4b69148c4d" ma:open="true" ma:isKeyword="false">
      <xsd:complexType>
        <xsd:sequence>
          <xsd:element ref="pc:Terms" minOccurs="0" maxOccurs="1"/>
        </xsd:sequence>
      </xsd:complex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c069b-7206-42ae-aae8-91b4ae363cf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0c4d8ae-9c0b-4937-b92f-48243588ee0a}" ma:internalName="TaxCatchAll" ma:showField="CatchAllData" ma:web="d7ac069b-7206-42ae-aae8-91b4ae363cf1">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7939b27-11ea-4a22-b3bf-17689dc09401">
      <Terms xmlns="http://schemas.microsoft.com/office/infopath/2007/PartnerControls"/>
    </lcf76f155ced4ddcb4097134ff3c332f>
    <TaxCatchAll xmlns="d7ac069b-7206-42ae-aae8-91b4ae363cf1" xsi:nil="true"/>
  </documentManagement>
</p:properties>
</file>

<file path=customXml/itemProps1.xml><?xml version="1.0" encoding="utf-8"?>
<ds:datastoreItem xmlns:ds="http://schemas.openxmlformats.org/officeDocument/2006/customXml" ds:itemID="{D818C365-EA56-4005-8C7A-60FC6B9ADB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939b27-11ea-4a22-b3bf-17689dc09401"/>
    <ds:schemaRef ds:uri="d7ac069b-7206-42ae-aae8-91b4ae363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15751F-21DF-4CA4-BA1E-A6459DBD7CEC}">
  <ds:schemaRefs>
    <ds:schemaRef ds:uri="http://schemas.microsoft.com/sharepoint/v3/contenttype/forms"/>
  </ds:schemaRefs>
</ds:datastoreItem>
</file>

<file path=customXml/itemProps3.xml><?xml version="1.0" encoding="utf-8"?>
<ds:datastoreItem xmlns:ds="http://schemas.openxmlformats.org/officeDocument/2006/customXml" ds:itemID="{7D7850E0-5918-4EEB-B998-40B3297EF636}">
  <ds:schemaRefs>
    <ds:schemaRef ds:uri="http://schemas.microsoft.com/office/2006/metadata/properties"/>
    <ds:schemaRef ds:uri="77939b27-11ea-4a22-b3bf-17689dc0940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d7ac069b-7206-42ae-aae8-91b4ae363cf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TotalTime>
  <Words>1294</Words>
  <Application>Microsoft Office PowerPoint</Application>
  <PresentationFormat>Widescreen</PresentationFormat>
  <Paragraphs>148</Paragraphs>
  <Slides>22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Courier New</vt:lpstr>
      <vt:lpstr>Times New Roman</vt:lpstr>
      <vt:lpstr>Office-tema</vt:lpstr>
      <vt:lpstr>Färdplan för Sverige </vt:lpstr>
      <vt:lpstr>Direktiv </vt:lpstr>
      <vt:lpstr>       AI-kommissionen och dess arbete   </vt:lpstr>
      <vt:lpstr>PowerPoint Presentation</vt:lpstr>
      <vt:lpstr>Tankeram –&gt; Erfarenheter av teknikskiften och tillväxtmodeller</vt:lpstr>
      <vt:lpstr>Förslag och kostnader</vt:lpstr>
      <vt:lpstr>Grundförutsättningar</vt:lpstr>
      <vt:lpstr>Säkra en bra grund att bygga på: </vt:lpstr>
      <vt:lpstr>Beräkningskraft</vt:lpstr>
      <vt:lpstr>Data som förutsättning för AI-utvecklingen</vt:lpstr>
      <vt:lpstr>Spetskompetens i samverkan</vt:lpstr>
      <vt:lpstr>Kompetenslyft för alla -  högsta lägstanivå</vt:lpstr>
      <vt:lpstr>PowerPoint Presentation</vt:lpstr>
      <vt:lpstr>AI för en offentlig sektor i framkant</vt:lpstr>
      <vt:lpstr>Riskkapital och innovation</vt:lpstr>
      <vt:lpstr>Innovation, entreprenörskap och riskkapital</vt:lpstr>
      <vt:lpstr>Säkerhet och demokrati</vt:lpstr>
      <vt:lpstr>AI och samhällets säkerhet</vt:lpstr>
      <vt:lpstr>Internationella aspekter</vt:lpstr>
      <vt:lpstr>Internationella positionen</vt:lpstr>
      <vt:lpstr>Ledarskap och styrning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Färdplan för Sverige</dc:title>
  <dc:creator>Anders Bergkvist</dc:creator>
  <cp:lastModifiedBy>Susanne Ackum</cp:lastModifiedBy>
  <cp:revision>25</cp:revision>
  <cp:lastPrinted>2024-11-24T15:51:29Z</cp:lastPrinted>
  <dcterms:created xsi:type="dcterms:W3CDTF">2024-11-12T14:47:11Z</dcterms:created>
  <dcterms:modified xsi:type="dcterms:W3CDTF">2025-01-16T06:50:25Z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0x010100E78F32F0515196479668D90C56530BC3</vt:lpwstr>
  </property>
</Properties>
</file>