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notesSlides/notesSlide12.xml" ContentType="application/vnd.openxmlformats-officedocument.presentationml.notesSlide+xml"/>
  <Override PartName="/ppt/charts/chart2.xml" ContentType="application/vnd.openxmlformats-officedocument.drawingml.chart+xml"/>
  <Override PartName="/ppt/notesSlides/notesSlide13.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4.xml" ContentType="application/vnd.openxmlformats-officedocument.presentationml.notesSlide+xml"/>
  <Override PartName="/ppt/charts/chart6.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5.xml" ContentType="application/vnd.openxmlformats-officedocument.presentationml.notesSlide+xml"/>
  <Override PartName="/ppt/charts/chart7.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6.xml" ContentType="application/vnd.openxmlformats-officedocument.presentationml.notesSlide+xml"/>
  <Override PartName="/ppt/charts/chart8.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7.xml" ContentType="application/vnd.openxmlformats-officedocument.presentationml.notesSlide+xml"/>
  <Override PartName="/ppt/charts/chart9.xml" ContentType="application/vnd.openxmlformats-officedocument.drawingml.chart+xml"/>
  <Override PartName="/ppt/notesSlides/notesSlide18.xml" ContentType="application/vnd.openxmlformats-officedocument.presentationml.notesSlide+xml"/>
  <Override PartName="/ppt/charts/chart10.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9.xml" ContentType="application/vnd.openxmlformats-officedocument.presentationml.notesSlide+xml"/>
  <Override PartName="/ppt/charts/chart11.xml" ContentType="application/vnd.openxmlformats-officedocument.drawingml.chart+xml"/>
  <Override PartName="/ppt/charts/style6.xml" ContentType="application/vnd.ms-office.chartstyle+xml"/>
  <Override PartName="/ppt/charts/colors6.xml" ContentType="application/vnd.ms-office.chartcolorstyle+xml"/>
  <Override PartName="/ppt/charts/chart12.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0.xml" ContentType="application/vnd.openxmlformats-officedocument.presentationml.notesSlide+xml"/>
  <Override PartName="/ppt/charts/chart13.xml" ContentType="application/vnd.openxmlformats-officedocument.drawingml.chart+xml"/>
  <Override PartName="/ppt/charts/style8.xml" ContentType="application/vnd.ms-office.chartstyle+xml"/>
  <Override PartName="/ppt/charts/colors8.xml" ContentType="application/vnd.ms-office.chartcolorstyle+xml"/>
  <Override PartName="/ppt/charts/chart14.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21.xml" ContentType="application/vnd.openxmlformats-officedocument.presentationml.notesSlide+xml"/>
  <Override PartName="/ppt/charts/chart15.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22.xml" ContentType="application/vnd.openxmlformats-officedocument.presentationml.notesSlide+xml"/>
  <Override PartName="/ppt/charts/chart16.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23.xml" ContentType="application/vnd.openxmlformats-officedocument.presentationml.notesSlide+xml"/>
  <Override PartName="/ppt/charts/chart17.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8.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24.xml" ContentType="application/vnd.openxmlformats-officedocument.presentationml.notesSlide+xml"/>
  <Override PartName="/ppt/charts/chart19.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20.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25.xml" ContentType="application/vnd.openxmlformats-officedocument.presentationml.notesSlide+xml"/>
  <Override PartName="/ppt/charts/chart21.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26.xml" ContentType="application/vnd.openxmlformats-officedocument.presentationml.notesSlide+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27.xml" ContentType="application/vnd.openxmlformats-officedocument.presentationml.notesSlide+xml"/>
  <Override PartName="/ppt/charts/chart25.xml" ContentType="application/vnd.openxmlformats-officedocument.drawingml.chart+xml"/>
  <Override PartName="/ppt/charts/style18.xml" ContentType="application/vnd.ms-office.chartstyle+xml"/>
  <Override PartName="/ppt/charts/colors18.xml" ContentType="application/vnd.ms-office.chartcolorstyle+xml"/>
  <Override PartName="/ppt/notesSlides/notesSlide28.xml" ContentType="application/vnd.openxmlformats-officedocument.presentationml.notesSlide+xml"/>
  <Override PartName="/ppt/charts/chart26.xml" ContentType="application/vnd.openxmlformats-officedocument.drawingml.chart+xml"/>
  <Override PartName="/ppt/charts/style19.xml" ContentType="application/vnd.ms-office.chartstyle+xml"/>
  <Override PartName="/ppt/charts/colors19.xml" ContentType="application/vnd.ms-office.chartcolorstyle+xml"/>
  <Override PartName="/ppt/notesSlides/notesSlide29.xml" ContentType="application/vnd.openxmlformats-officedocument.presentationml.notesSlide+xml"/>
  <Override PartName="/ppt/charts/chart27.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8.xml" ContentType="application/vnd.openxmlformats-officedocument.drawingml.chart+xml"/>
  <Override PartName="/ppt/charts/style21.xml" ContentType="application/vnd.ms-office.chartstyle+xml"/>
  <Override PartName="/ppt/charts/colors21.xml" ContentType="application/vnd.ms-office.chartcolorstyle+xml"/>
  <Override PartName="/ppt/notesSlides/notesSlide30.xml" ContentType="application/vnd.openxmlformats-officedocument.presentationml.notesSlide+xml"/>
  <Override PartName="/ppt/charts/chart29.xml" ContentType="application/vnd.openxmlformats-officedocument.drawingml.chart+xml"/>
  <Override PartName="/ppt/charts/style22.xml" ContentType="application/vnd.ms-office.chartstyle+xml"/>
  <Override PartName="/ppt/charts/colors22.xml" ContentType="application/vnd.ms-office.chartcolorstyle+xml"/>
  <Override PartName="/ppt/notesSlides/notesSlide31.xml" ContentType="application/vnd.openxmlformats-officedocument.presentationml.notesSlide+xml"/>
  <Override PartName="/ppt/charts/chart30.xml" ContentType="application/vnd.openxmlformats-officedocument.drawingml.chart+xml"/>
  <Override PartName="/ppt/charts/style23.xml" ContentType="application/vnd.ms-office.chartstyle+xml"/>
  <Override PartName="/ppt/charts/colors23.xml" ContentType="application/vnd.ms-office.chartcolorstyle+xml"/>
  <Override PartName="/ppt/notesSlides/notesSlide32.xml" ContentType="application/vnd.openxmlformats-officedocument.presentationml.notesSlide+xml"/>
  <Override PartName="/ppt/charts/chart31.xml" ContentType="application/vnd.openxmlformats-officedocument.drawingml.chart+xml"/>
  <Override PartName="/ppt/charts/style24.xml" ContentType="application/vnd.ms-office.chartstyle+xml"/>
  <Override PartName="/ppt/charts/colors24.xml" ContentType="application/vnd.ms-office.chartcolorstyle+xml"/>
  <Override PartName="/ppt/notesSlides/notesSlide33.xml" ContentType="application/vnd.openxmlformats-officedocument.presentationml.notesSlide+xml"/>
  <Override PartName="/ppt/charts/chart32.xml" ContentType="application/vnd.openxmlformats-officedocument.drawingml.chart+xml"/>
  <Override PartName="/ppt/charts/style25.xml" ContentType="application/vnd.ms-office.chartstyle+xml"/>
  <Override PartName="/ppt/charts/colors25.xml" ContentType="application/vnd.ms-office.chartcolorstyl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45"/>
  </p:notesMasterIdLst>
  <p:sldIdLst>
    <p:sldId id="256" r:id="rId4"/>
    <p:sldId id="257" r:id="rId5"/>
    <p:sldId id="298" r:id="rId6"/>
    <p:sldId id="311" r:id="rId7"/>
    <p:sldId id="335" r:id="rId8"/>
    <p:sldId id="336" r:id="rId9"/>
    <p:sldId id="337" r:id="rId10"/>
    <p:sldId id="338" r:id="rId11"/>
    <p:sldId id="339" r:id="rId12"/>
    <p:sldId id="340" r:id="rId13"/>
    <p:sldId id="315" r:id="rId14"/>
    <p:sldId id="305" r:id="rId15"/>
    <p:sldId id="317" r:id="rId16"/>
    <p:sldId id="318" r:id="rId17"/>
    <p:sldId id="330" r:id="rId18"/>
    <p:sldId id="319" r:id="rId19"/>
    <p:sldId id="320" r:id="rId20"/>
    <p:sldId id="288" r:id="rId21"/>
    <p:sldId id="286" r:id="rId22"/>
    <p:sldId id="328" r:id="rId23"/>
    <p:sldId id="322" r:id="rId24"/>
    <p:sldId id="323" r:id="rId25"/>
    <p:sldId id="266" r:id="rId26"/>
    <p:sldId id="267" r:id="rId27"/>
    <p:sldId id="324" r:id="rId28"/>
    <p:sldId id="325" r:id="rId29"/>
    <p:sldId id="270" r:id="rId30"/>
    <p:sldId id="271" r:id="rId31"/>
    <p:sldId id="342" r:id="rId32"/>
    <p:sldId id="273" r:id="rId33"/>
    <p:sldId id="332" r:id="rId34"/>
    <p:sldId id="327" r:id="rId35"/>
    <p:sldId id="326" r:id="rId36"/>
    <p:sldId id="277" r:id="rId37"/>
    <p:sldId id="278" r:id="rId38"/>
    <p:sldId id="279" r:id="rId39"/>
    <p:sldId id="343" r:id="rId40"/>
    <p:sldId id="334" r:id="rId41"/>
    <p:sldId id="333" r:id="rId42"/>
    <p:sldId id="285" r:id="rId43"/>
    <p:sldId id="301" r:id="rId44"/>
  </p:sldIdLst>
  <p:sldSz cx="9144000" cy="6858000" type="screen4x3"/>
  <p:notesSz cx="6794500" cy="99314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C429F671-B622-4AE1-A861-5FB7430F2D79}">
          <p14:sldIdLst>
            <p14:sldId id="256"/>
            <p14:sldId id="257"/>
            <p14:sldId id="298"/>
            <p14:sldId id="311"/>
            <p14:sldId id="335"/>
            <p14:sldId id="336"/>
            <p14:sldId id="337"/>
            <p14:sldId id="338"/>
            <p14:sldId id="339"/>
            <p14:sldId id="340"/>
            <p14:sldId id="315"/>
            <p14:sldId id="305"/>
            <p14:sldId id="317"/>
            <p14:sldId id="318"/>
            <p14:sldId id="330"/>
            <p14:sldId id="319"/>
            <p14:sldId id="320"/>
            <p14:sldId id="288"/>
            <p14:sldId id="286"/>
            <p14:sldId id="328"/>
            <p14:sldId id="322"/>
            <p14:sldId id="323"/>
            <p14:sldId id="266"/>
            <p14:sldId id="267"/>
            <p14:sldId id="324"/>
            <p14:sldId id="325"/>
            <p14:sldId id="270"/>
            <p14:sldId id="271"/>
            <p14:sldId id="342"/>
            <p14:sldId id="273"/>
            <p14:sldId id="332"/>
            <p14:sldId id="327"/>
            <p14:sldId id="326"/>
            <p14:sldId id="277"/>
            <p14:sldId id="278"/>
            <p14:sldId id="279"/>
            <p14:sldId id="343"/>
            <p14:sldId id="334"/>
            <p14:sldId id="333"/>
            <p14:sldId id="285"/>
            <p14:sldId id="30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462" autoAdjust="0"/>
  </p:normalViewPr>
  <p:slideViewPr>
    <p:cSldViewPr snapToGrid="0">
      <p:cViewPr varScale="1">
        <p:scale>
          <a:sx n="64" d="100"/>
          <a:sy n="64" d="100"/>
        </p:scale>
        <p:origin x="1340" y="40"/>
      </p:cViewPr>
      <p:guideLst/>
    </p:cSldViewPr>
  </p:slideViewPr>
  <p:notesTextViewPr>
    <p:cViewPr>
      <p:scale>
        <a:sx n="1" d="1"/>
        <a:sy n="1" d="1"/>
      </p:scale>
      <p:origin x="0" y="0"/>
    </p:cViewPr>
  </p:notesTextViewPr>
  <p:sorterViewPr>
    <p:cViewPr>
      <p:scale>
        <a:sx n="125" d="100"/>
        <a:sy n="125" d="100"/>
      </p:scale>
      <p:origin x="0" y="-618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viewProps" Target="view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theme" Target="theme/theme1.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presProps" Target="presProps.xml"/><Relationship Id="rId20" Type="http://schemas.openxmlformats.org/officeDocument/2006/relationships/slide" Target="slides/slide17.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s>
</file>

<file path=ppt/charts/_rels/chart10.xml.rels><?xml version="1.0" encoding="UTF-8" standalone="yes"?>
<Relationships xmlns="http://schemas.openxmlformats.org/package/2006/relationships"><Relationship Id="rId3" Type="http://schemas.openxmlformats.org/officeDocument/2006/relationships/oleObject" Target="file:///\\argos.storage.uu.se\MyFolder$\hanmo703\Import-from-WF\Documents\SUHF-modellen\2024\Ber&#228;kning%20budget%20mot%20budget.xlsx" TargetMode="External"/><Relationship Id="rId2" Type="http://schemas.microsoft.com/office/2011/relationships/chartColorStyle" Target="colors5.xml"/><Relationship Id="rId1" Type="http://schemas.microsoft.com/office/2011/relationships/chartStyle" Target="style5.xml"/></Relationships>
</file>

<file path=ppt/charts/_rels/chart11.xml.rels><?xml version="1.0" encoding="UTF-8" standalone="yes"?>
<Relationships xmlns="http://schemas.openxmlformats.org/package/2006/relationships"><Relationship Id="rId3" Type="http://schemas.openxmlformats.org/officeDocument/2006/relationships/oleObject" Target="file:///\\argos.storage.uu.se\MyFolder$\hanmo703\Import-from-WF\Documents\SUHF-modellen\2024\Statistikfiler%20totala\SUHF_Sammanst&#228;llning_2024_1_241110%20HM.xlsm" TargetMode="External"/><Relationship Id="rId2" Type="http://schemas.microsoft.com/office/2011/relationships/chartColorStyle" Target="colors6.xml"/><Relationship Id="rId1" Type="http://schemas.microsoft.com/office/2011/relationships/chartStyle" Target="style6.xml"/></Relationships>
</file>

<file path=ppt/charts/_rels/chart12.xml.rels><?xml version="1.0" encoding="UTF-8" standalone="yes"?>
<Relationships xmlns="http://schemas.openxmlformats.org/package/2006/relationships"><Relationship Id="rId3" Type="http://schemas.openxmlformats.org/officeDocument/2006/relationships/oleObject" Target="file:///\\argos.storage.uu.se\MyFolder$\hanmo703\Import-from-WF\Documents\SUHF-modellen\2024\Statistikfiler%20totala\SUHF_Sammanst&#228;llning_2024_1_241110%20HM.xlsm" TargetMode="External"/><Relationship Id="rId2" Type="http://schemas.microsoft.com/office/2011/relationships/chartColorStyle" Target="colors7.xml"/><Relationship Id="rId1" Type="http://schemas.microsoft.com/office/2011/relationships/chartStyle" Target="style7.xml"/></Relationships>
</file>

<file path=ppt/charts/_rels/chart13.xml.rels><?xml version="1.0" encoding="UTF-8" standalone="yes"?>
<Relationships xmlns="http://schemas.openxmlformats.org/package/2006/relationships"><Relationship Id="rId3" Type="http://schemas.openxmlformats.org/officeDocument/2006/relationships/oleObject" Target="file:///\\argos.storage.uu.se\MyFolder$\hanmo703\Import-from-WF\Documents\SUHF-modellen\2024\Statistikfiler%20totala\SUHF_Sammanst&#228;llning_2024_1_241110%20HM.xlsm" TargetMode="External"/><Relationship Id="rId2" Type="http://schemas.microsoft.com/office/2011/relationships/chartColorStyle" Target="colors8.xml"/><Relationship Id="rId1" Type="http://schemas.microsoft.com/office/2011/relationships/chartStyle" Target="style8.xml"/></Relationships>
</file>

<file path=ppt/charts/_rels/chart14.xml.rels><?xml version="1.0" encoding="UTF-8" standalone="yes"?>
<Relationships xmlns="http://schemas.openxmlformats.org/package/2006/relationships"><Relationship Id="rId3" Type="http://schemas.openxmlformats.org/officeDocument/2006/relationships/oleObject" Target="file:///\\argos.storage.uu.se\MyFolder$\hanmo703\Import-from-WF\Documents\SUHF-modellen\2024\Statistikfiler%20totala\SUHF_Sammanst&#228;llning_2024_1_241110%20HM.xlsm" TargetMode="External"/><Relationship Id="rId2" Type="http://schemas.microsoft.com/office/2011/relationships/chartColorStyle" Target="colors9.xml"/><Relationship Id="rId1" Type="http://schemas.microsoft.com/office/2011/relationships/chartStyle" Target="style9.xml"/></Relationships>
</file>

<file path=ppt/charts/_rels/chart15.xml.rels><?xml version="1.0" encoding="UTF-8" standalone="yes"?>
<Relationships xmlns="http://schemas.openxmlformats.org/package/2006/relationships"><Relationship Id="rId3" Type="http://schemas.openxmlformats.org/officeDocument/2006/relationships/oleObject" Target="file:///\\argos.storage.uu.se\MyFolder$\hanmo703\Import-from-WF\Documents\SUHF-modellen\2024\Statistikfiler%20totala\SUHF_Sammanst&#228;llning_2024_1_241110%20HM.xlsm" TargetMode="External"/><Relationship Id="rId2" Type="http://schemas.microsoft.com/office/2011/relationships/chartColorStyle" Target="colors10.xml"/><Relationship Id="rId1" Type="http://schemas.microsoft.com/office/2011/relationships/chartStyle" Target="style10.xml"/></Relationships>
</file>

<file path=ppt/charts/_rels/chart16.xml.rels><?xml version="1.0" encoding="UTF-8" standalone="yes"?>
<Relationships xmlns="http://schemas.openxmlformats.org/package/2006/relationships"><Relationship Id="rId3" Type="http://schemas.openxmlformats.org/officeDocument/2006/relationships/oleObject" Target="file:///\\argos.storage.uu.se\MyFolder$\hanmo703\Import-from-WF\Documents\SUHF-modellen\2024\Statistikfiler%20totala\SUHF_Sammanst&#228;llning_2024_1_241110%20HM.xlsm" TargetMode="External"/><Relationship Id="rId2" Type="http://schemas.microsoft.com/office/2011/relationships/chartColorStyle" Target="colors11.xml"/><Relationship Id="rId1" Type="http://schemas.microsoft.com/office/2011/relationships/chartStyle" Target="style11.xml"/></Relationships>
</file>

<file path=ppt/charts/_rels/chart17.xml.rels><?xml version="1.0" encoding="UTF-8" standalone="yes"?>
<Relationships xmlns="http://schemas.openxmlformats.org/package/2006/relationships"><Relationship Id="rId3" Type="http://schemas.openxmlformats.org/officeDocument/2006/relationships/oleObject" Target="file:///\\argos.storage.uu.se\MyFolder$\hanmo703\Import-from-WF\Documents\SUHF-modellen\2024\Statistikfiler%20totala\SUHF_Sammanst&#228;llning_2024_1_241110%20HM.xlsm" TargetMode="External"/><Relationship Id="rId2" Type="http://schemas.microsoft.com/office/2011/relationships/chartColorStyle" Target="colors12.xml"/><Relationship Id="rId1" Type="http://schemas.microsoft.com/office/2011/relationships/chartStyle" Target="style12.xml"/></Relationships>
</file>

<file path=ppt/charts/_rels/chart18.xml.rels><?xml version="1.0" encoding="UTF-8" standalone="yes"?>
<Relationships xmlns="http://schemas.openxmlformats.org/package/2006/relationships"><Relationship Id="rId3" Type="http://schemas.openxmlformats.org/officeDocument/2006/relationships/oleObject" Target="file:///\\argos.storage.uu.se\MyFolder$\hanmo703\Import-from-WF\Documents\SUHF-modellen\2024\SUHF_Sammanst&#228;llning_2024_1_241110%20HM.xlsm" TargetMode="External"/><Relationship Id="rId2" Type="http://schemas.microsoft.com/office/2011/relationships/chartColorStyle" Target="colors13.xml"/><Relationship Id="rId1" Type="http://schemas.microsoft.com/office/2011/relationships/chartStyle" Target="style13.xml"/></Relationships>
</file>

<file path=ppt/charts/_rels/chart19.xml.rels><?xml version="1.0" encoding="UTF-8" standalone="yes"?>
<Relationships xmlns="http://schemas.openxmlformats.org/package/2006/relationships"><Relationship Id="rId3" Type="http://schemas.openxmlformats.org/officeDocument/2006/relationships/oleObject" Target="file:///\\argos.storage.uu.se\MyFolder$\hanmo703\Import-from-WF\Documents\SUHF-modellen\2024\SUHF_Sammanst&#228;llning_2024_1_241110%20HM.xlsm" TargetMode="External"/><Relationship Id="rId2" Type="http://schemas.microsoft.com/office/2011/relationships/chartColorStyle" Target="colors14.xml"/><Relationship Id="rId1" Type="http://schemas.microsoft.com/office/2011/relationships/chartStyle" Target="style14.xml"/></Relationships>
</file>

<file path=ppt/charts/_rels/chart20.xml.rels><?xml version="1.0" encoding="UTF-8" standalone="yes"?>
<Relationships xmlns="http://schemas.openxmlformats.org/package/2006/relationships"><Relationship Id="rId3" Type="http://schemas.openxmlformats.org/officeDocument/2006/relationships/oleObject" Target="file:///\\argos.storage.uu.se\MyFolder$\hanmo703\Import-from-WF\Documents\SUHF-modellen\2024\Statistikfiler%20totala\SUHF_Sammanst&#228;llning_2024_1_241110%20HM.xlsm" TargetMode="External"/><Relationship Id="rId2" Type="http://schemas.microsoft.com/office/2011/relationships/chartColorStyle" Target="colors15.xml"/><Relationship Id="rId1" Type="http://schemas.microsoft.com/office/2011/relationships/chartStyle" Target="style15.xml"/></Relationships>
</file>

<file path=ppt/charts/_rels/chart21.xml.rels><?xml version="1.0" encoding="UTF-8" standalone="yes"?>
<Relationships xmlns="http://schemas.openxmlformats.org/package/2006/relationships"><Relationship Id="rId3" Type="http://schemas.openxmlformats.org/officeDocument/2006/relationships/oleObject" Target="file:///\\argos.storage.uu.se\MyFolder$\hanmo703\Import-from-WF\Documents\SUHF-modellen\2024\SUHF_Sammanst&#228;llning_2024_1_241110%20HM.xlsm" TargetMode="External"/><Relationship Id="rId2" Type="http://schemas.microsoft.com/office/2011/relationships/chartColorStyle" Target="colors16.xml"/><Relationship Id="rId1" Type="http://schemas.microsoft.com/office/2011/relationships/chartStyle" Target="style16.xml"/></Relationships>
</file>

<file path=ppt/charts/_rels/chart24.xml.rels><?xml version="1.0" encoding="UTF-8" standalone="yes"?>
<Relationships xmlns="http://schemas.openxmlformats.org/package/2006/relationships"><Relationship Id="rId3" Type="http://schemas.openxmlformats.org/officeDocument/2006/relationships/oleObject" Target="file:///\\argos.storage.uu.se\MyFolder$\hanmo703\Import-from-WF\Documents\SUHF-modellen\2024\Statistikfiler%20totala\SUHF_Sammanst&#228;llning_2024_1_241110%20HM.xlsm" TargetMode="External"/><Relationship Id="rId2" Type="http://schemas.microsoft.com/office/2011/relationships/chartColorStyle" Target="colors17.xml"/><Relationship Id="rId1" Type="http://schemas.microsoft.com/office/2011/relationships/chartStyle" Target="style17.xml"/></Relationships>
</file>

<file path=ppt/charts/_rels/chart25.xml.rels><?xml version="1.0" encoding="UTF-8" standalone="yes"?>
<Relationships xmlns="http://schemas.openxmlformats.org/package/2006/relationships"><Relationship Id="rId3" Type="http://schemas.openxmlformats.org/officeDocument/2006/relationships/oleObject" Target="file:///\\argos.storage.uu.se\MyFolder$\hanmo703\Import-from-WF\Documents\SUHF-modellen\2024\SUHF_Sammanst&#228;llning_2024_1_241110%20HM.xlsm" TargetMode="External"/><Relationship Id="rId2" Type="http://schemas.microsoft.com/office/2011/relationships/chartColorStyle" Target="colors18.xml"/><Relationship Id="rId1" Type="http://schemas.microsoft.com/office/2011/relationships/chartStyle" Target="style18.xml"/></Relationships>
</file>

<file path=ppt/charts/_rels/chart26.xml.rels><?xml version="1.0" encoding="UTF-8" standalone="yes"?>
<Relationships xmlns="http://schemas.openxmlformats.org/package/2006/relationships"><Relationship Id="rId3" Type="http://schemas.openxmlformats.org/officeDocument/2006/relationships/oleObject" Target="file:///\\argos.storage.uu.se\MyFolder$\hanmo703\Import-from-WF\Documents\SUHF-modellen\2024\Statistikfiler%20totala\SUHF_Sammanst&#228;llning_2024_1_241110%20HM.xlsm" TargetMode="External"/><Relationship Id="rId2" Type="http://schemas.microsoft.com/office/2011/relationships/chartColorStyle" Target="colors19.xml"/><Relationship Id="rId1" Type="http://schemas.microsoft.com/office/2011/relationships/chartStyle" Target="style19.xml"/></Relationships>
</file>

<file path=ppt/charts/_rels/chart27.xml.rels><?xml version="1.0" encoding="UTF-8" standalone="yes"?>
<Relationships xmlns="http://schemas.openxmlformats.org/package/2006/relationships"><Relationship Id="rId3" Type="http://schemas.openxmlformats.org/officeDocument/2006/relationships/oleObject" Target="file:///C:\Users\hanmo703\Work%20Folders\Documents\SUHF-modellen\2023\Statistikfiler\Sammanst&#228;llning\SUHF_Sammanst&#228;llning_2023_231116.xlsm" TargetMode="External"/><Relationship Id="rId2" Type="http://schemas.microsoft.com/office/2011/relationships/chartColorStyle" Target="colors20.xml"/><Relationship Id="rId1" Type="http://schemas.microsoft.com/office/2011/relationships/chartStyle" Target="style20.xml"/></Relationships>
</file>

<file path=ppt/charts/_rels/chart28.xml.rels><?xml version="1.0" encoding="UTF-8" standalone="yes"?>
<Relationships xmlns="http://schemas.openxmlformats.org/package/2006/relationships"><Relationship Id="rId3" Type="http://schemas.openxmlformats.org/officeDocument/2006/relationships/oleObject" Target="file:///\\argos.storage.uu.se\MyFolder$\hanmo703\Import-from-WF\Documents\SUHF-modellen\2024\Statistikfiler%20totala\SUHF_Sammanst&#228;llning_2024_1_241110%20HM.xlsm" TargetMode="External"/><Relationship Id="rId2" Type="http://schemas.microsoft.com/office/2011/relationships/chartColorStyle" Target="colors21.xml"/><Relationship Id="rId1" Type="http://schemas.microsoft.com/office/2011/relationships/chartStyle" Target="style21.xml"/></Relationships>
</file>

<file path=ppt/charts/_rels/chart29.xml.rels><?xml version="1.0" encoding="UTF-8" standalone="yes"?>
<Relationships xmlns="http://schemas.openxmlformats.org/package/2006/relationships"><Relationship Id="rId3" Type="http://schemas.openxmlformats.org/officeDocument/2006/relationships/oleObject" Target="file:///\\argos.storage.uu.se\MyFolder$\hanmo703\Import-from-WF\Documents\SUHF-modellen\2024\Statistikfiler%20totala\SUHF_Sammanst&#228;llning_2024_1_241110%20HM.xlsm" TargetMode="External"/><Relationship Id="rId2" Type="http://schemas.microsoft.com/office/2011/relationships/chartColorStyle" Target="colors22.xml"/><Relationship Id="rId1" Type="http://schemas.microsoft.com/office/2011/relationships/chartStyle" Target="style22.xml"/></Relationships>
</file>

<file path=ppt/charts/_rels/chart30.xml.rels><?xml version="1.0" encoding="UTF-8" standalone="yes"?>
<Relationships xmlns="http://schemas.openxmlformats.org/package/2006/relationships"><Relationship Id="rId3" Type="http://schemas.openxmlformats.org/officeDocument/2006/relationships/oleObject" Target="file:///\\argos.storage.uu.se\MyFolder$\hanmo703\Import-from-WF\Documents\SUHF-modellen\2024\SUHF_Sammanst&#228;llning_2024_1_241110%20HM.xlsm" TargetMode="External"/><Relationship Id="rId2" Type="http://schemas.microsoft.com/office/2011/relationships/chartColorStyle" Target="colors23.xml"/><Relationship Id="rId1" Type="http://schemas.microsoft.com/office/2011/relationships/chartStyle" Target="style23.xml"/></Relationships>
</file>

<file path=ppt/charts/_rels/chart31.xml.rels><?xml version="1.0" encoding="UTF-8" standalone="yes"?>
<Relationships xmlns="http://schemas.openxmlformats.org/package/2006/relationships"><Relationship Id="rId3" Type="http://schemas.openxmlformats.org/officeDocument/2006/relationships/oleObject" Target="file:///\\argos.storage.uu.se\MyFolder$\hanmo703\Import-from-WF\Documents\SUHF-modellen\2024\SUHF_Sammanst&#228;llning_2024_1_241110%20HM.xlsm" TargetMode="External"/><Relationship Id="rId2" Type="http://schemas.microsoft.com/office/2011/relationships/chartColorStyle" Target="colors24.xml"/><Relationship Id="rId1" Type="http://schemas.microsoft.com/office/2011/relationships/chartStyle" Target="style24.xml"/></Relationships>
</file>

<file path=ppt/charts/_rels/chart32.xml.rels><?xml version="1.0" encoding="UTF-8" standalone="yes"?>
<Relationships xmlns="http://schemas.openxmlformats.org/package/2006/relationships"><Relationship Id="rId3" Type="http://schemas.openxmlformats.org/officeDocument/2006/relationships/oleObject" Target="file:///\\argos.storage.uu.se\MyFolder$\hanmo703\Import-from-WF\Documents\SUHF-modellen\2024\SUHF_Sammanst&#228;llning_2024_1_241110%20HM.xlsm" TargetMode="External"/><Relationship Id="rId2" Type="http://schemas.microsoft.com/office/2011/relationships/chartColorStyle" Target="colors25.xml"/><Relationship Id="rId1" Type="http://schemas.microsoft.com/office/2011/relationships/chartStyle" Target="style25.xml"/></Relationships>
</file>

<file path=ppt/charts/_rels/chart5.xml.rels><?xml version="1.0" encoding="UTF-8" standalone="yes"?>
<Relationships xmlns="http://schemas.openxmlformats.org/package/2006/relationships"><Relationship Id="rId3" Type="http://schemas.openxmlformats.org/officeDocument/2006/relationships/oleObject" Target="file:///\\argos.storage.uu.se\MyFolder$\hanmo703\Import-from-WF\Documents\SUHF-modellen\2024\Statistikfiler%20totala\SUHF_Sammanst&#228;llning_2024_1_241110%20HM.xlsm" TargetMode="External"/><Relationship Id="rId2" Type="http://schemas.microsoft.com/office/2011/relationships/chartColorStyle" Target="colors1.xml"/><Relationship Id="rId1" Type="http://schemas.microsoft.com/office/2011/relationships/chartStyle" Target="style1.xml"/></Relationships>
</file>

<file path=ppt/charts/_rels/chart6.xml.rels><?xml version="1.0" encoding="UTF-8" standalone="yes"?>
<Relationships xmlns="http://schemas.openxmlformats.org/package/2006/relationships"><Relationship Id="rId3" Type="http://schemas.openxmlformats.org/officeDocument/2006/relationships/oleObject" Target="file:///\\file00.chalmers.se\home\pese\SUHF\SUHF-statistik%20h&#246;st%202024\LKP%202024.xlsx" TargetMode="External"/><Relationship Id="rId2" Type="http://schemas.microsoft.com/office/2011/relationships/chartColorStyle" Target="colors2.xml"/><Relationship Id="rId1" Type="http://schemas.microsoft.com/office/2011/relationships/chartStyle" Target="style2.xml"/></Relationships>
</file>

<file path=ppt/charts/_rels/chart7.xml.rels><?xml version="1.0" encoding="UTF-8" standalone="yes"?>
<Relationships xmlns="http://schemas.openxmlformats.org/package/2006/relationships"><Relationship Id="rId3" Type="http://schemas.openxmlformats.org/officeDocument/2006/relationships/oleObject" Target="file:///\\argos.storage.uu.se\MyFolder$\hanmo703\Import-from-WF\Documents\SUHF-modellen\2024\Statistikfiler%20totala\SUHF_Sammanst&#228;llning_2024_1_241110%20HM.xlsm" TargetMode="External"/><Relationship Id="rId2" Type="http://schemas.microsoft.com/office/2011/relationships/chartColorStyle" Target="colors3.xml"/><Relationship Id="rId1" Type="http://schemas.microsoft.com/office/2011/relationships/chartStyle" Target="style3.xml"/></Relationships>
</file>

<file path=ppt/charts/_rels/chart8.xml.rels><?xml version="1.0" encoding="UTF-8" standalone="yes"?>
<Relationships xmlns="http://schemas.openxmlformats.org/package/2006/relationships"><Relationship Id="rId3" Type="http://schemas.openxmlformats.org/officeDocument/2006/relationships/oleObject" Target="file:///\\argos.storage.uu.se\MyFolder$\hanmo703\Import-from-WF\Documents\SUHF-modellen\2024\Statistikfiler%20totala\SUHF_Sammanst&#228;llning_2024_1_241110%20HM.xlsm" TargetMode="External"/><Relationship Id="rId2" Type="http://schemas.microsoft.com/office/2011/relationships/chartColorStyle" Target="colors4.xml"/><Relationship Id="rId1" Type="http://schemas.microsoft.com/office/2011/relationships/chartStyle" Target="style4.xml"/></Relationships>
</file>

<file path=ppt/charts/_rels/chart9.xml.rels><?xml version="1.0" encoding="UTF-8" standalone="yes"?>
<Relationships xmlns="http://schemas.openxmlformats.org/package/2006/relationships"><Relationship Id="rId1" Type="http://schemas.openxmlformats.org/officeDocument/2006/relationships/oleObject" Target="file:///\\argos.storage.uu.se\MyFolder$\hanmo703\Import-from-WF\Documents\SUHF-modellen\2024\Statistikfiler%20totala\SUHF_Sammanst&#228;llning_2024_1_241110%20HM.xlsm"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sv-SE"/>
  <c:roundedCorners val="0"/>
  <c:style val="2"/>
  <c:chart>
    <c:autoTitleDeleted val="1"/>
    <c:plotArea>
      <c:layout/>
      <c:barChart>
        <c:barDir val="col"/>
        <c:grouping val="clustered"/>
        <c:varyColors val="0"/>
        <c:dLbls>
          <c:showLegendKey val="0"/>
          <c:showVal val="0"/>
          <c:showCatName val="0"/>
          <c:showSerName val="0"/>
          <c:showPercent val="0"/>
          <c:showBubbleSize val="0"/>
        </c:dLbls>
        <c:gapWidth val="150"/>
        <c:axId val="82297972"/>
        <c:axId val="41889647"/>
      </c:barChart>
      <c:catAx>
        <c:axId val="82297972"/>
        <c:scaling>
          <c:orientation val="minMax"/>
        </c:scaling>
        <c:delete val="0"/>
        <c:axPos val="b"/>
        <c:numFmt formatCode="General" sourceLinked="1"/>
        <c:majorTickMark val="cross"/>
        <c:minorTickMark val="cross"/>
        <c:tickLblPos val="none"/>
        <c:spPr>
          <a:ln w="0">
            <a:noFill/>
          </a:ln>
        </c:spPr>
        <c:txPr>
          <a:bodyPr/>
          <a:lstStyle/>
          <a:p>
            <a:pPr>
              <a:defRPr sz="1800" b="0" spc="-1"/>
            </a:pPr>
            <a:endParaRPr lang="sv-SE"/>
          </a:p>
        </c:txPr>
        <c:crossAx val="41889647"/>
        <c:crosses val="autoZero"/>
        <c:auto val="1"/>
        <c:lblAlgn val="ctr"/>
        <c:lblOffset val="100"/>
        <c:noMultiLvlLbl val="0"/>
      </c:catAx>
      <c:valAx>
        <c:axId val="41889647"/>
        <c:scaling>
          <c:orientation val="minMax"/>
        </c:scaling>
        <c:delete val="0"/>
        <c:axPos val="l"/>
        <c:numFmt formatCode="General" sourceLinked="1"/>
        <c:majorTickMark val="cross"/>
        <c:minorTickMark val="cross"/>
        <c:tickLblPos val="none"/>
        <c:spPr>
          <a:ln w="0">
            <a:noFill/>
          </a:ln>
        </c:spPr>
        <c:txPr>
          <a:bodyPr/>
          <a:lstStyle/>
          <a:p>
            <a:pPr>
              <a:defRPr sz="1800" b="0" spc="-1"/>
            </a:pPr>
            <a:endParaRPr lang="sv-SE"/>
          </a:p>
        </c:txPr>
        <c:crossAx val="82297972"/>
        <c:crosses val="autoZero"/>
        <c:crossBetween val="midCat"/>
      </c:valAx>
      <c:spPr>
        <a:noFill/>
        <a:ln w="0">
          <a:noFill/>
        </a:ln>
      </c:spPr>
    </c:plotArea>
    <c:plotVisOnly val="1"/>
    <c:dispBlanksAs val="gap"/>
    <c:showDLblsOverMax val="1"/>
  </c:chart>
  <c:spPr>
    <a:noFill/>
    <a:ln w="9360">
      <a:noFill/>
    </a:ln>
  </c:spPr>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prstClr val="black">
                    <a:lumMod val="65000"/>
                    <a:lumOff val="35000"/>
                  </a:prstClr>
                </a:solidFill>
                <a:latin typeface="+mn-lt"/>
                <a:ea typeface="+mn-ea"/>
                <a:cs typeface="+mn-cs"/>
              </a:defRPr>
            </a:pPr>
            <a:r>
              <a:rPr lang="en-US" sz="1400" b="0" i="0" baseline="0" dirty="0" err="1">
                <a:effectLst/>
              </a:rPr>
              <a:t>Indirekta</a:t>
            </a:r>
            <a:r>
              <a:rPr lang="en-US" sz="1400" b="0" i="0" baseline="0" dirty="0">
                <a:effectLst/>
              </a:rPr>
              <a:t> </a:t>
            </a:r>
            <a:r>
              <a:rPr lang="en-US" sz="1400" b="0" i="0" baseline="0" dirty="0" err="1">
                <a:effectLst/>
              </a:rPr>
              <a:t>kostnader</a:t>
            </a:r>
            <a:r>
              <a:rPr lang="en-US" sz="1400" b="0" i="0" baseline="0" dirty="0">
                <a:effectLst/>
              </a:rPr>
              <a:t> </a:t>
            </a:r>
            <a:r>
              <a:rPr lang="en-US" sz="1400" b="0" i="0" baseline="0" dirty="0" err="1">
                <a:effectLst/>
              </a:rPr>
              <a:t>i</a:t>
            </a:r>
            <a:r>
              <a:rPr lang="en-US" sz="1400" b="0" i="0" baseline="0" dirty="0">
                <a:effectLst/>
              </a:rPr>
              <a:t> </a:t>
            </a:r>
            <a:r>
              <a:rPr lang="en-US" sz="1400" b="0" i="0" baseline="0" dirty="0" err="1">
                <a:effectLst/>
              </a:rPr>
              <a:t>förhållande</a:t>
            </a:r>
            <a:r>
              <a:rPr lang="en-US" sz="1400" b="0" i="0" baseline="0" dirty="0">
                <a:effectLst/>
              </a:rPr>
              <a:t> till </a:t>
            </a:r>
            <a:r>
              <a:rPr lang="en-US" sz="1400" b="0" i="0" baseline="0" dirty="0" err="1">
                <a:effectLst/>
              </a:rPr>
              <a:t>utfall</a:t>
            </a:r>
            <a:r>
              <a:rPr lang="en-US" sz="1400" b="0" i="0" baseline="0" dirty="0">
                <a:effectLst/>
              </a:rPr>
              <a:t> 2023 BLÅ och budget 2024 RÖD</a:t>
            </a:r>
            <a:endParaRPr lang="sv-SE" sz="1400" dirty="0">
              <a:effectLst/>
            </a:endParaRP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col"/>
        <c:grouping val="clustered"/>
        <c:varyColors val="0"/>
        <c:ser>
          <c:idx val="0"/>
          <c:order val="0"/>
          <c:spPr>
            <a:solidFill>
              <a:schemeClr val="accent1"/>
            </a:solidFill>
            <a:ln>
              <a:noFill/>
            </a:ln>
            <a:effectLst/>
          </c:spPr>
          <c:invertIfNegative val="0"/>
          <c:cat>
            <c:strRef>
              <c:f>Blad1!$D$58:$D$91</c:f>
              <c:strCache>
                <c:ptCount val="33"/>
                <c:pt idx="0">
                  <c:v>KI</c:v>
                </c:pt>
                <c:pt idx="1">
                  <c:v>SLU</c:v>
                </c:pt>
                <c:pt idx="2">
                  <c:v>CTH</c:v>
                </c:pt>
                <c:pt idx="3">
                  <c:v>UMU</c:v>
                </c:pt>
                <c:pt idx="4">
                  <c:v>LU</c:v>
                </c:pt>
                <c:pt idx="5">
                  <c:v>KTH</c:v>
                </c:pt>
                <c:pt idx="6">
                  <c:v>UU</c:v>
                </c:pt>
                <c:pt idx="7">
                  <c:v>SKH</c:v>
                </c:pt>
                <c:pt idx="8">
                  <c:v>LiU</c:v>
                </c:pt>
                <c:pt idx="9">
                  <c:v>SU</c:v>
                </c:pt>
                <c:pt idx="10">
                  <c:v>GIH</c:v>
                </c:pt>
                <c:pt idx="11">
                  <c:v>FHS</c:v>
                </c:pt>
                <c:pt idx="12">
                  <c:v>GU</c:v>
                </c:pt>
                <c:pt idx="13">
                  <c:v>LTU</c:v>
                </c:pt>
                <c:pt idx="14">
                  <c:v>OrU</c:v>
                </c:pt>
                <c:pt idx="15">
                  <c:v>KAU</c:v>
                </c:pt>
                <c:pt idx="16">
                  <c:v>HH</c:v>
                </c:pt>
                <c:pt idx="17">
                  <c:v>LNU</c:v>
                </c:pt>
                <c:pt idx="18">
                  <c:v>HDA</c:v>
                </c:pt>
                <c:pt idx="19">
                  <c:v>MDU</c:v>
                </c:pt>
                <c:pt idx="20">
                  <c:v>BTH</c:v>
                </c:pt>
                <c:pt idx="21">
                  <c:v>SH</c:v>
                </c:pt>
                <c:pt idx="22">
                  <c:v>MAU</c:v>
                </c:pt>
                <c:pt idx="23">
                  <c:v>HJ</c:v>
                </c:pt>
                <c:pt idx="24">
                  <c:v>HV</c:v>
                </c:pt>
                <c:pt idx="25">
                  <c:v>MiU</c:v>
                </c:pt>
                <c:pt idx="26">
                  <c:v>HKR</c:v>
                </c:pt>
                <c:pt idx="27">
                  <c:v>HIG</c:v>
                </c:pt>
                <c:pt idx="28">
                  <c:v>HS</c:v>
                </c:pt>
                <c:pt idx="29">
                  <c:v>KKH</c:v>
                </c:pt>
                <c:pt idx="30">
                  <c:v>KF</c:v>
                </c:pt>
                <c:pt idx="31">
                  <c:v>KMH</c:v>
                </c:pt>
                <c:pt idx="32">
                  <c:v>HHS</c:v>
                </c:pt>
              </c:strCache>
            </c:strRef>
          </c:cat>
          <c:val>
            <c:numRef>
              <c:f>Blad1!$E$58:$E$91</c:f>
              <c:numCache>
                <c:formatCode>0.0%</c:formatCode>
                <c:ptCount val="33"/>
                <c:pt idx="0">
                  <c:v>0.16271275274710162</c:v>
                </c:pt>
                <c:pt idx="1">
                  <c:v>0.20378842273043662</c:v>
                </c:pt>
                <c:pt idx="2">
                  <c:v>0.22589878900158944</c:v>
                </c:pt>
                <c:pt idx="3">
                  <c:v>0.2287241602692266</c:v>
                </c:pt>
                <c:pt idx="4">
                  <c:v>0.22881972270456713</c:v>
                </c:pt>
                <c:pt idx="5">
                  <c:v>0.23407286158879256</c:v>
                </c:pt>
                <c:pt idx="6">
                  <c:v>0.23981032814056774</c:v>
                </c:pt>
                <c:pt idx="7">
                  <c:v>0.24650079322047513</c:v>
                </c:pt>
                <c:pt idx="8">
                  <c:v>0.24962374534018933</c:v>
                </c:pt>
                <c:pt idx="9">
                  <c:v>0.25186374900595249</c:v>
                </c:pt>
                <c:pt idx="10">
                  <c:v>0.25604683269682466</c:v>
                </c:pt>
                <c:pt idx="11">
                  <c:v>0.25748082153958751</c:v>
                </c:pt>
                <c:pt idx="12">
                  <c:v>0.269129751473831</c:v>
                </c:pt>
                <c:pt idx="13">
                  <c:v>0.26930432997346748</c:v>
                </c:pt>
                <c:pt idx="14">
                  <c:v>0.28189930178325523</c:v>
                </c:pt>
                <c:pt idx="15">
                  <c:v>0.29244034731271557</c:v>
                </c:pt>
                <c:pt idx="16">
                  <c:v>0.29561207983594656</c:v>
                </c:pt>
                <c:pt idx="17">
                  <c:v>0.29693018874716542</c:v>
                </c:pt>
                <c:pt idx="18">
                  <c:v>0.31062493369242744</c:v>
                </c:pt>
                <c:pt idx="19">
                  <c:v>0.3106632322593279</c:v>
                </c:pt>
                <c:pt idx="20">
                  <c:v>0.31709844915806279</c:v>
                </c:pt>
                <c:pt idx="21">
                  <c:v>0.32031922582315075</c:v>
                </c:pt>
                <c:pt idx="22">
                  <c:v>0.32232370882217626</c:v>
                </c:pt>
                <c:pt idx="23">
                  <c:v>0.33051360592067452</c:v>
                </c:pt>
                <c:pt idx="24">
                  <c:v>0.33171326178949861</c:v>
                </c:pt>
                <c:pt idx="25">
                  <c:v>0.33271492531450703</c:v>
                </c:pt>
                <c:pt idx="26">
                  <c:v>0.34263906291755419</c:v>
                </c:pt>
                <c:pt idx="27">
                  <c:v>0.34560497600196904</c:v>
                </c:pt>
                <c:pt idx="28">
                  <c:v>0.36272532026870319</c:v>
                </c:pt>
                <c:pt idx="29">
                  <c:v>0.3849597404171527</c:v>
                </c:pt>
                <c:pt idx="30">
                  <c:v>0.38971688106829122</c:v>
                </c:pt>
                <c:pt idx="31">
                  <c:v>0.39093798499966814</c:v>
                </c:pt>
                <c:pt idx="32">
                  <c:v>0.43940352281076717</c:v>
                </c:pt>
              </c:numCache>
            </c:numRef>
          </c:val>
          <c:extLst>
            <c:ext xmlns:c16="http://schemas.microsoft.com/office/drawing/2014/chart" uri="{C3380CC4-5D6E-409C-BE32-E72D297353CC}">
              <c16:uniqueId val="{00000000-FD06-4080-88F4-05D4F87EBBA8}"/>
            </c:ext>
          </c:extLst>
        </c:ser>
        <c:ser>
          <c:idx val="1"/>
          <c:order val="1"/>
          <c:spPr>
            <a:solidFill>
              <a:schemeClr val="accent2"/>
            </a:solidFill>
            <a:ln>
              <a:noFill/>
            </a:ln>
            <a:effectLst/>
          </c:spPr>
          <c:invertIfNegative val="0"/>
          <c:cat>
            <c:strRef>
              <c:f>Blad1!$D$58:$D$91</c:f>
              <c:strCache>
                <c:ptCount val="33"/>
                <c:pt idx="0">
                  <c:v>KI</c:v>
                </c:pt>
                <c:pt idx="1">
                  <c:v>SLU</c:v>
                </c:pt>
                <c:pt idx="2">
                  <c:v>CTH</c:v>
                </c:pt>
                <c:pt idx="3">
                  <c:v>UMU</c:v>
                </c:pt>
                <c:pt idx="4">
                  <c:v>LU</c:v>
                </c:pt>
                <c:pt idx="5">
                  <c:v>KTH</c:v>
                </c:pt>
                <c:pt idx="6">
                  <c:v>UU</c:v>
                </c:pt>
                <c:pt idx="7">
                  <c:v>SKH</c:v>
                </c:pt>
                <c:pt idx="8">
                  <c:v>LiU</c:v>
                </c:pt>
                <c:pt idx="9">
                  <c:v>SU</c:v>
                </c:pt>
                <c:pt idx="10">
                  <c:v>GIH</c:v>
                </c:pt>
                <c:pt idx="11">
                  <c:v>FHS</c:v>
                </c:pt>
                <c:pt idx="12">
                  <c:v>GU</c:v>
                </c:pt>
                <c:pt idx="13">
                  <c:v>LTU</c:v>
                </c:pt>
                <c:pt idx="14">
                  <c:v>OrU</c:v>
                </c:pt>
                <c:pt idx="15">
                  <c:v>KAU</c:v>
                </c:pt>
                <c:pt idx="16">
                  <c:v>HH</c:v>
                </c:pt>
                <c:pt idx="17">
                  <c:v>LNU</c:v>
                </c:pt>
                <c:pt idx="18">
                  <c:v>HDA</c:v>
                </c:pt>
                <c:pt idx="19">
                  <c:v>MDU</c:v>
                </c:pt>
                <c:pt idx="20">
                  <c:v>BTH</c:v>
                </c:pt>
                <c:pt idx="21">
                  <c:v>SH</c:v>
                </c:pt>
                <c:pt idx="22">
                  <c:v>MAU</c:v>
                </c:pt>
                <c:pt idx="23">
                  <c:v>HJ</c:v>
                </c:pt>
                <c:pt idx="24">
                  <c:v>HV</c:v>
                </c:pt>
                <c:pt idx="25">
                  <c:v>MiU</c:v>
                </c:pt>
                <c:pt idx="26">
                  <c:v>HKR</c:v>
                </c:pt>
                <c:pt idx="27">
                  <c:v>HIG</c:v>
                </c:pt>
                <c:pt idx="28">
                  <c:v>HS</c:v>
                </c:pt>
                <c:pt idx="29">
                  <c:v>KKH</c:v>
                </c:pt>
                <c:pt idx="30">
                  <c:v>KF</c:v>
                </c:pt>
                <c:pt idx="31">
                  <c:v>KMH</c:v>
                </c:pt>
                <c:pt idx="32">
                  <c:v>HHS</c:v>
                </c:pt>
              </c:strCache>
            </c:strRef>
          </c:cat>
          <c:val>
            <c:numRef>
              <c:f>Blad1!$F$58:$F$91</c:f>
              <c:numCache>
                <c:formatCode>0.0%</c:formatCode>
                <c:ptCount val="33"/>
                <c:pt idx="0">
                  <c:v>0.15483440619464889</c:v>
                </c:pt>
                <c:pt idx="1">
                  <c:v>0.184545677362773</c:v>
                </c:pt>
                <c:pt idx="2">
                  <c:v>0.2151752110412718</c:v>
                </c:pt>
                <c:pt idx="3">
                  <c:v>0.22540968595180677</c:v>
                </c:pt>
                <c:pt idx="4">
                  <c:v>0.21970595432285028</c:v>
                </c:pt>
                <c:pt idx="5">
                  <c:v>0.22644847548441449</c:v>
                </c:pt>
                <c:pt idx="6">
                  <c:v>0.23306359132383131</c:v>
                </c:pt>
                <c:pt idx="7">
                  <c:v>0.25277572803871434</c:v>
                </c:pt>
                <c:pt idx="8">
                  <c:v>0.23307140386717268</c:v>
                </c:pt>
                <c:pt idx="9">
                  <c:v>0.24739493771209445</c:v>
                </c:pt>
                <c:pt idx="10">
                  <c:v>0.23643896967213454</c:v>
                </c:pt>
                <c:pt idx="11">
                  <c:v>0.24280117348813743</c:v>
                </c:pt>
                <c:pt idx="12">
                  <c:v>0.25467569048768712</c:v>
                </c:pt>
                <c:pt idx="13">
                  <c:v>0.25858179040001511</c:v>
                </c:pt>
                <c:pt idx="14">
                  <c:v>0.27045152652645726</c:v>
                </c:pt>
                <c:pt idx="15">
                  <c:v>0.28016319172004017</c:v>
                </c:pt>
                <c:pt idx="16">
                  <c:v>0.28749986064021266</c:v>
                </c:pt>
                <c:pt idx="17">
                  <c:v>0.34969634723228038</c:v>
                </c:pt>
                <c:pt idx="18">
                  <c:v>0.29520471814432614</c:v>
                </c:pt>
                <c:pt idx="19">
                  <c:v>0.28806480899504155</c:v>
                </c:pt>
                <c:pt idx="20">
                  <c:v>0.31122604762892825</c:v>
                </c:pt>
                <c:pt idx="21">
                  <c:v>0.30501611607042123</c:v>
                </c:pt>
                <c:pt idx="22">
                  <c:v>0.30442714631019763</c:v>
                </c:pt>
                <c:pt idx="23">
                  <c:v>0.31803222265862047</c:v>
                </c:pt>
                <c:pt idx="24">
                  <c:v>0.31655579160932235</c:v>
                </c:pt>
                <c:pt idx="25">
                  <c:v>0.31565291026146414</c:v>
                </c:pt>
                <c:pt idx="26">
                  <c:v>0.30615174466029466</c:v>
                </c:pt>
                <c:pt idx="27">
                  <c:v>0.33368319689479586</c:v>
                </c:pt>
                <c:pt idx="28">
                  <c:v>0.3480635518449261</c:v>
                </c:pt>
                <c:pt idx="29">
                  <c:v>0.37973207437647072</c:v>
                </c:pt>
                <c:pt idx="30">
                  <c:v>0.38686032855927971</c:v>
                </c:pt>
                <c:pt idx="31">
                  <c:v>0.42018219740709389</c:v>
                </c:pt>
                <c:pt idx="32">
                  <c:v>0.45996624393872987</c:v>
                </c:pt>
              </c:numCache>
            </c:numRef>
          </c:val>
          <c:extLst>
            <c:ext xmlns:c16="http://schemas.microsoft.com/office/drawing/2014/chart" uri="{C3380CC4-5D6E-409C-BE32-E72D297353CC}">
              <c16:uniqueId val="{00000001-FD06-4080-88F4-05D4F87EBBA8}"/>
            </c:ext>
          </c:extLst>
        </c:ser>
        <c:dLbls>
          <c:showLegendKey val="0"/>
          <c:showVal val="0"/>
          <c:showCatName val="0"/>
          <c:showSerName val="0"/>
          <c:showPercent val="0"/>
          <c:showBubbleSize val="0"/>
        </c:dLbls>
        <c:gapWidth val="219"/>
        <c:overlap val="-27"/>
        <c:axId val="1313159103"/>
        <c:axId val="880629167"/>
      </c:barChart>
      <c:catAx>
        <c:axId val="13131591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880629167"/>
        <c:crosses val="autoZero"/>
        <c:auto val="1"/>
        <c:lblAlgn val="ctr"/>
        <c:lblOffset val="100"/>
        <c:noMultiLvlLbl val="0"/>
      </c:catAx>
      <c:valAx>
        <c:axId val="880629167"/>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131315910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[SUHF_Sammanställning_2024_1_241110 HM.xlsm]Andel indirekta kostnader Tot!Pivottabell2</c:name>
    <c:fmtId val="20"/>
  </c:pivotSource>
  <c:chart>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chemeClr val="accent1"/>
          </a:solidFill>
          <a:ln>
            <a:noFill/>
          </a:ln>
          <a:effectLst/>
        </c:spPr>
        <c:marker>
          <c:symbol val="none"/>
        </c:marker>
      </c:pivotFmt>
      <c:pivotFmt>
        <c:idx val="4"/>
        <c:spPr>
          <a:solidFill>
            <a:schemeClr val="accent1"/>
          </a:solidFill>
          <a:ln>
            <a:noFill/>
          </a:ln>
          <a:effectLst/>
        </c:spPr>
        <c:marker>
          <c:symbol val="none"/>
        </c:marker>
      </c:pivotFmt>
      <c:pivotFmt>
        <c:idx val="5"/>
        <c:spPr>
          <a:solidFill>
            <a:schemeClr val="accent1"/>
          </a:solidFill>
          <a:ln>
            <a:noFill/>
          </a:ln>
          <a:effectLst/>
        </c:spPr>
        <c:marker>
          <c:symbol val="none"/>
        </c:marker>
      </c:pivotFmt>
      <c:pivotFmt>
        <c:idx val="6"/>
        <c:spPr>
          <a:solidFill>
            <a:schemeClr val="accent1"/>
          </a:solidFill>
          <a:ln>
            <a:noFill/>
          </a:ln>
          <a:effectLst/>
        </c:spPr>
        <c:marker>
          <c:symbol val="none"/>
        </c:marker>
      </c:pivotFmt>
      <c:pivotFmt>
        <c:idx val="7"/>
        <c:spPr>
          <a:solidFill>
            <a:schemeClr val="accent1"/>
          </a:solidFill>
          <a:ln>
            <a:noFill/>
          </a:ln>
          <a:effectLst/>
        </c:spPr>
        <c:marker>
          <c:symbol val="none"/>
        </c:marker>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'Andel indirekta kostnader Tot'!$B$21:$B$22</c:f>
              <c:strCache>
                <c:ptCount val="1"/>
                <c:pt idx="0">
                  <c:v>2020</c:v>
                </c:pt>
              </c:strCache>
            </c:strRef>
          </c:tx>
          <c:spPr>
            <a:solidFill>
              <a:schemeClr val="accent1"/>
            </a:solidFill>
            <a:ln>
              <a:noFill/>
            </a:ln>
            <a:effectLst/>
          </c:spPr>
          <c:invertIfNegative val="0"/>
          <c:cat>
            <c:strRef>
              <c:f>'Andel indirekta kostnader Tot'!$A$23:$A$33</c:f>
              <c:strCache>
                <c:ptCount val="10"/>
                <c:pt idx="0">
                  <c:v>CTH</c:v>
                </c:pt>
                <c:pt idx="1">
                  <c:v>GU</c:v>
                </c:pt>
                <c:pt idx="2">
                  <c:v>KI</c:v>
                </c:pt>
                <c:pt idx="3">
                  <c:v>KTH</c:v>
                </c:pt>
                <c:pt idx="4">
                  <c:v>LIU</c:v>
                </c:pt>
                <c:pt idx="5">
                  <c:v>LU</c:v>
                </c:pt>
                <c:pt idx="6">
                  <c:v>SLU</c:v>
                </c:pt>
                <c:pt idx="7">
                  <c:v>SU</c:v>
                </c:pt>
                <c:pt idx="8">
                  <c:v>UMU</c:v>
                </c:pt>
                <c:pt idx="9">
                  <c:v>UU</c:v>
                </c:pt>
              </c:strCache>
            </c:strRef>
          </c:cat>
          <c:val>
            <c:numRef>
              <c:f>'Andel indirekta kostnader Tot'!$B$23:$B$33</c:f>
              <c:numCache>
                <c:formatCode>0.0%</c:formatCode>
                <c:ptCount val="10"/>
                <c:pt idx="0">
                  <c:v>0.22987600492724586</c:v>
                </c:pt>
                <c:pt idx="1">
                  <c:v>0.25090597818039773</c:v>
                </c:pt>
                <c:pt idx="2">
                  <c:v>0.16956067957983262</c:v>
                </c:pt>
                <c:pt idx="3">
                  <c:v>0.24770047359613143</c:v>
                </c:pt>
                <c:pt idx="4">
                  <c:v>0.27781052041863458</c:v>
                </c:pt>
                <c:pt idx="5">
                  <c:v>0.21232791294116371</c:v>
                </c:pt>
                <c:pt idx="6">
                  <c:v>0.20873598226033757</c:v>
                </c:pt>
                <c:pt idx="7">
                  <c:v>0.27889553314121035</c:v>
                </c:pt>
                <c:pt idx="8">
                  <c:v>0.22659480408384508</c:v>
                </c:pt>
                <c:pt idx="9">
                  <c:v>0.2335142013439363</c:v>
                </c:pt>
              </c:numCache>
            </c:numRef>
          </c:val>
          <c:extLst>
            <c:ext xmlns:c16="http://schemas.microsoft.com/office/drawing/2014/chart" uri="{C3380CC4-5D6E-409C-BE32-E72D297353CC}">
              <c16:uniqueId val="{00000000-E384-458D-B1B8-B3D5018F04EA}"/>
            </c:ext>
          </c:extLst>
        </c:ser>
        <c:ser>
          <c:idx val="1"/>
          <c:order val="1"/>
          <c:tx>
            <c:strRef>
              <c:f>'Andel indirekta kostnader Tot'!$C$21:$C$22</c:f>
              <c:strCache>
                <c:ptCount val="1"/>
                <c:pt idx="0">
                  <c:v>2021</c:v>
                </c:pt>
              </c:strCache>
            </c:strRef>
          </c:tx>
          <c:spPr>
            <a:solidFill>
              <a:schemeClr val="accent2"/>
            </a:solidFill>
            <a:ln>
              <a:noFill/>
            </a:ln>
            <a:effectLst/>
          </c:spPr>
          <c:invertIfNegative val="0"/>
          <c:cat>
            <c:strRef>
              <c:f>'Andel indirekta kostnader Tot'!$A$23:$A$33</c:f>
              <c:strCache>
                <c:ptCount val="10"/>
                <c:pt idx="0">
                  <c:v>CTH</c:v>
                </c:pt>
                <c:pt idx="1">
                  <c:v>GU</c:v>
                </c:pt>
                <c:pt idx="2">
                  <c:v>KI</c:v>
                </c:pt>
                <c:pt idx="3">
                  <c:v>KTH</c:v>
                </c:pt>
                <c:pt idx="4">
                  <c:v>LIU</c:v>
                </c:pt>
                <c:pt idx="5">
                  <c:v>LU</c:v>
                </c:pt>
                <c:pt idx="6">
                  <c:v>SLU</c:v>
                </c:pt>
                <c:pt idx="7">
                  <c:v>SU</c:v>
                </c:pt>
                <c:pt idx="8">
                  <c:v>UMU</c:v>
                </c:pt>
                <c:pt idx="9">
                  <c:v>UU</c:v>
                </c:pt>
              </c:strCache>
            </c:strRef>
          </c:cat>
          <c:val>
            <c:numRef>
              <c:f>'Andel indirekta kostnader Tot'!$C$23:$C$33</c:f>
              <c:numCache>
                <c:formatCode>0.0%</c:formatCode>
                <c:ptCount val="10"/>
                <c:pt idx="0">
                  <c:v>0.22217019916117434</c:v>
                </c:pt>
                <c:pt idx="1">
                  <c:v>0.2596348495480067</c:v>
                </c:pt>
                <c:pt idx="2">
                  <c:v>0.16730006037697404</c:v>
                </c:pt>
                <c:pt idx="3">
                  <c:v>0.25764853570699209</c:v>
                </c:pt>
                <c:pt idx="4">
                  <c:v>0.28707005275571562</c:v>
                </c:pt>
                <c:pt idx="5">
                  <c:v>0.21307534889367824</c:v>
                </c:pt>
                <c:pt idx="6">
                  <c:v>0.21450708904674753</c:v>
                </c:pt>
                <c:pt idx="7">
                  <c:v>0.2900265569806712</c:v>
                </c:pt>
                <c:pt idx="8">
                  <c:v>0.23307589886343733</c:v>
                </c:pt>
                <c:pt idx="9">
                  <c:v>0.23779851440519831</c:v>
                </c:pt>
              </c:numCache>
            </c:numRef>
          </c:val>
          <c:extLst>
            <c:ext xmlns:c16="http://schemas.microsoft.com/office/drawing/2014/chart" uri="{C3380CC4-5D6E-409C-BE32-E72D297353CC}">
              <c16:uniqueId val="{00000001-E384-458D-B1B8-B3D5018F04EA}"/>
            </c:ext>
          </c:extLst>
        </c:ser>
        <c:ser>
          <c:idx val="2"/>
          <c:order val="2"/>
          <c:tx>
            <c:strRef>
              <c:f>'Andel indirekta kostnader Tot'!$D$21:$D$22</c:f>
              <c:strCache>
                <c:ptCount val="1"/>
                <c:pt idx="0">
                  <c:v>2022</c:v>
                </c:pt>
              </c:strCache>
            </c:strRef>
          </c:tx>
          <c:spPr>
            <a:solidFill>
              <a:schemeClr val="accent3"/>
            </a:solidFill>
            <a:ln>
              <a:noFill/>
            </a:ln>
            <a:effectLst/>
          </c:spPr>
          <c:invertIfNegative val="0"/>
          <c:cat>
            <c:strRef>
              <c:f>'Andel indirekta kostnader Tot'!$A$23:$A$33</c:f>
              <c:strCache>
                <c:ptCount val="10"/>
                <c:pt idx="0">
                  <c:v>CTH</c:v>
                </c:pt>
                <c:pt idx="1">
                  <c:v>GU</c:v>
                </c:pt>
                <c:pt idx="2">
                  <c:v>KI</c:v>
                </c:pt>
                <c:pt idx="3">
                  <c:v>KTH</c:v>
                </c:pt>
                <c:pt idx="4">
                  <c:v>LIU</c:v>
                </c:pt>
                <c:pt idx="5">
                  <c:v>LU</c:v>
                </c:pt>
                <c:pt idx="6">
                  <c:v>SLU</c:v>
                </c:pt>
                <c:pt idx="7">
                  <c:v>SU</c:v>
                </c:pt>
                <c:pt idx="8">
                  <c:v>UMU</c:v>
                </c:pt>
                <c:pt idx="9">
                  <c:v>UU</c:v>
                </c:pt>
              </c:strCache>
            </c:strRef>
          </c:cat>
          <c:val>
            <c:numRef>
              <c:f>'Andel indirekta kostnader Tot'!$D$23:$D$33</c:f>
              <c:numCache>
                <c:formatCode>0.0%</c:formatCode>
                <c:ptCount val="10"/>
                <c:pt idx="0">
                  <c:v>0.23337578572694756</c:v>
                </c:pt>
                <c:pt idx="1">
                  <c:v>0.26531567653702814</c:v>
                </c:pt>
                <c:pt idx="2">
                  <c:v>0.16379795111129952</c:v>
                </c:pt>
                <c:pt idx="3">
                  <c:v>0.25119619258517201</c:v>
                </c:pt>
                <c:pt idx="4">
                  <c:v>0.26067145273482772</c:v>
                </c:pt>
                <c:pt idx="5">
                  <c:v>0.21497027386773299</c:v>
                </c:pt>
                <c:pt idx="6">
                  <c:v>0.2109151377547038</c:v>
                </c:pt>
                <c:pt idx="7">
                  <c:v>0.24949816389552432</c:v>
                </c:pt>
                <c:pt idx="8">
                  <c:v>0.23702295861912276</c:v>
                </c:pt>
                <c:pt idx="9">
                  <c:v>0.24015235987022487</c:v>
                </c:pt>
              </c:numCache>
            </c:numRef>
          </c:val>
          <c:extLst>
            <c:ext xmlns:c16="http://schemas.microsoft.com/office/drawing/2014/chart" uri="{C3380CC4-5D6E-409C-BE32-E72D297353CC}">
              <c16:uniqueId val="{00000002-E384-458D-B1B8-B3D5018F04EA}"/>
            </c:ext>
          </c:extLst>
        </c:ser>
        <c:ser>
          <c:idx val="3"/>
          <c:order val="3"/>
          <c:tx>
            <c:strRef>
              <c:f>'Andel indirekta kostnader Tot'!$E$21:$E$22</c:f>
              <c:strCache>
                <c:ptCount val="1"/>
                <c:pt idx="0">
                  <c:v>2023</c:v>
                </c:pt>
              </c:strCache>
            </c:strRef>
          </c:tx>
          <c:spPr>
            <a:solidFill>
              <a:schemeClr val="accent4"/>
            </a:solidFill>
            <a:ln>
              <a:noFill/>
            </a:ln>
            <a:effectLst/>
          </c:spPr>
          <c:invertIfNegative val="0"/>
          <c:cat>
            <c:strRef>
              <c:f>'Andel indirekta kostnader Tot'!$A$23:$A$33</c:f>
              <c:strCache>
                <c:ptCount val="10"/>
                <c:pt idx="0">
                  <c:v>CTH</c:v>
                </c:pt>
                <c:pt idx="1">
                  <c:v>GU</c:v>
                </c:pt>
                <c:pt idx="2">
                  <c:v>KI</c:v>
                </c:pt>
                <c:pt idx="3">
                  <c:v>KTH</c:v>
                </c:pt>
                <c:pt idx="4">
                  <c:v>LIU</c:v>
                </c:pt>
                <c:pt idx="5">
                  <c:v>LU</c:v>
                </c:pt>
                <c:pt idx="6">
                  <c:v>SLU</c:v>
                </c:pt>
                <c:pt idx="7">
                  <c:v>SU</c:v>
                </c:pt>
                <c:pt idx="8">
                  <c:v>UMU</c:v>
                </c:pt>
                <c:pt idx="9">
                  <c:v>UU</c:v>
                </c:pt>
              </c:strCache>
            </c:strRef>
          </c:cat>
          <c:val>
            <c:numRef>
              <c:f>'Andel indirekta kostnader Tot'!$E$23:$E$33</c:f>
              <c:numCache>
                <c:formatCode>0.0%</c:formatCode>
                <c:ptCount val="10"/>
                <c:pt idx="0">
                  <c:v>0.228730906713173</c:v>
                </c:pt>
                <c:pt idx="1">
                  <c:v>0.26751463904468675</c:v>
                </c:pt>
                <c:pt idx="2">
                  <c:v>0.16213009659428246</c:v>
                </c:pt>
                <c:pt idx="3">
                  <c:v>0.24685724559970801</c:v>
                </c:pt>
                <c:pt idx="4">
                  <c:v>0.25362272220351439</c:v>
                </c:pt>
                <c:pt idx="5">
                  <c:v>0.22212344677373888</c:v>
                </c:pt>
                <c:pt idx="6">
                  <c:v>0.20248464613057368</c:v>
                </c:pt>
                <c:pt idx="7">
                  <c:v>0.24772532441061132</c:v>
                </c:pt>
                <c:pt idx="8">
                  <c:v>0.23187382290134362</c:v>
                </c:pt>
                <c:pt idx="9">
                  <c:v>0.23376651484275779</c:v>
                </c:pt>
              </c:numCache>
            </c:numRef>
          </c:val>
          <c:extLst>
            <c:ext xmlns:c16="http://schemas.microsoft.com/office/drawing/2014/chart" uri="{C3380CC4-5D6E-409C-BE32-E72D297353CC}">
              <c16:uniqueId val="{00000003-E384-458D-B1B8-B3D5018F04EA}"/>
            </c:ext>
          </c:extLst>
        </c:ser>
        <c:ser>
          <c:idx val="4"/>
          <c:order val="4"/>
          <c:tx>
            <c:strRef>
              <c:f>'Andel indirekta kostnader Tot'!$F$21:$F$22</c:f>
              <c:strCache>
                <c:ptCount val="1"/>
                <c:pt idx="0">
                  <c:v>2024</c:v>
                </c:pt>
              </c:strCache>
            </c:strRef>
          </c:tx>
          <c:spPr>
            <a:solidFill>
              <a:schemeClr val="accent5"/>
            </a:solidFill>
            <a:ln>
              <a:noFill/>
            </a:ln>
            <a:effectLst/>
          </c:spPr>
          <c:invertIfNegative val="0"/>
          <c:cat>
            <c:strRef>
              <c:f>'Andel indirekta kostnader Tot'!$A$23:$A$33</c:f>
              <c:strCache>
                <c:ptCount val="10"/>
                <c:pt idx="0">
                  <c:v>CTH</c:v>
                </c:pt>
                <c:pt idx="1">
                  <c:v>GU</c:v>
                </c:pt>
                <c:pt idx="2">
                  <c:v>KI</c:v>
                </c:pt>
                <c:pt idx="3">
                  <c:v>KTH</c:v>
                </c:pt>
                <c:pt idx="4">
                  <c:v>LIU</c:v>
                </c:pt>
                <c:pt idx="5">
                  <c:v>LU</c:v>
                </c:pt>
                <c:pt idx="6">
                  <c:v>SLU</c:v>
                </c:pt>
                <c:pt idx="7">
                  <c:v>SU</c:v>
                </c:pt>
                <c:pt idx="8">
                  <c:v>UMU</c:v>
                </c:pt>
                <c:pt idx="9">
                  <c:v>UU</c:v>
                </c:pt>
              </c:strCache>
            </c:strRef>
          </c:cat>
          <c:val>
            <c:numRef>
              <c:f>'Andel indirekta kostnader Tot'!$F$23:$F$33</c:f>
              <c:numCache>
                <c:formatCode>0.0%</c:formatCode>
                <c:ptCount val="10"/>
                <c:pt idx="0">
                  <c:v>0.22589878900158944</c:v>
                </c:pt>
                <c:pt idx="1">
                  <c:v>0.269129751473831</c:v>
                </c:pt>
                <c:pt idx="2">
                  <c:v>0.16271275274710162</c:v>
                </c:pt>
                <c:pt idx="3">
                  <c:v>0.23407286158879256</c:v>
                </c:pt>
                <c:pt idx="4">
                  <c:v>0.24962374534018933</c:v>
                </c:pt>
                <c:pt idx="5">
                  <c:v>0.22881972270456713</c:v>
                </c:pt>
                <c:pt idx="6">
                  <c:v>0.20378842273043662</c:v>
                </c:pt>
                <c:pt idx="7">
                  <c:v>0.25186374900595249</c:v>
                </c:pt>
                <c:pt idx="8">
                  <c:v>0.2287241602692266</c:v>
                </c:pt>
                <c:pt idx="9">
                  <c:v>0.23981032814056774</c:v>
                </c:pt>
              </c:numCache>
            </c:numRef>
          </c:val>
          <c:extLst>
            <c:ext xmlns:c16="http://schemas.microsoft.com/office/drawing/2014/chart" uri="{C3380CC4-5D6E-409C-BE32-E72D297353CC}">
              <c16:uniqueId val="{00000004-E384-458D-B1B8-B3D5018F04EA}"/>
            </c:ext>
          </c:extLst>
        </c:ser>
        <c:dLbls>
          <c:showLegendKey val="0"/>
          <c:showVal val="0"/>
          <c:showCatName val="0"/>
          <c:showSerName val="0"/>
          <c:showPercent val="0"/>
          <c:showBubbleSize val="0"/>
        </c:dLbls>
        <c:gapWidth val="219"/>
        <c:overlap val="-27"/>
        <c:axId val="715636000"/>
        <c:axId val="715636656"/>
      </c:barChart>
      <c:catAx>
        <c:axId val="7156360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15636656"/>
        <c:crosses val="autoZero"/>
        <c:auto val="1"/>
        <c:lblAlgn val="ctr"/>
        <c:lblOffset val="100"/>
        <c:noMultiLvlLbl val="0"/>
      </c:catAx>
      <c:valAx>
        <c:axId val="715636656"/>
        <c:scaling>
          <c:orientation val="minMax"/>
          <c:max val="0.4"/>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15636000"/>
        <c:crosses val="autoZero"/>
        <c:crossBetween val="between"/>
        <c:majorUnit val="5.000000000000001E-2"/>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[SUHF_Sammanställning_2024_1_241110 HM.xlsm]Andel indirekta kostnader Tot!Pivottabell3</c:name>
    <c:fmtId val="18"/>
  </c:pivotSource>
  <c:chart>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chemeClr val="accent1"/>
          </a:solidFill>
          <a:ln>
            <a:noFill/>
          </a:ln>
          <a:effectLst/>
        </c:spPr>
        <c:marker>
          <c:symbol val="none"/>
        </c:marker>
      </c:pivotFmt>
      <c:pivotFmt>
        <c:idx val="4"/>
        <c:spPr>
          <a:solidFill>
            <a:schemeClr val="accent1"/>
          </a:solidFill>
          <a:ln>
            <a:noFill/>
          </a:ln>
          <a:effectLst/>
        </c:spPr>
        <c:marker>
          <c:symbol val="none"/>
        </c:marker>
      </c:pivotFmt>
      <c:pivotFmt>
        <c:idx val="5"/>
        <c:spPr>
          <a:solidFill>
            <a:schemeClr val="accent1"/>
          </a:solidFill>
          <a:ln>
            <a:noFill/>
          </a:ln>
          <a:effectLst/>
        </c:spPr>
        <c:marker>
          <c:symbol val="none"/>
        </c:marker>
      </c:pivotFmt>
      <c:pivotFmt>
        <c:idx val="6"/>
        <c:spPr>
          <a:solidFill>
            <a:schemeClr val="accent1"/>
          </a:solidFill>
          <a:ln>
            <a:noFill/>
          </a:ln>
          <a:effectLst/>
        </c:spPr>
        <c:marker>
          <c:symbol val="none"/>
        </c:marker>
      </c:pivotFmt>
      <c:pivotFmt>
        <c:idx val="7"/>
        <c:spPr>
          <a:solidFill>
            <a:schemeClr val="accent1"/>
          </a:solidFill>
          <a:ln>
            <a:noFill/>
          </a:ln>
          <a:effectLst/>
        </c:spPr>
        <c:marker>
          <c:symbol val="none"/>
        </c:marker>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'Andel indirekta kostnader Tot'!$B$40:$B$41</c:f>
              <c:strCache>
                <c:ptCount val="1"/>
                <c:pt idx="0">
                  <c:v>2020</c:v>
                </c:pt>
              </c:strCache>
            </c:strRef>
          </c:tx>
          <c:spPr>
            <a:solidFill>
              <a:schemeClr val="accent1"/>
            </a:solidFill>
            <a:ln>
              <a:noFill/>
            </a:ln>
            <a:effectLst/>
          </c:spPr>
          <c:invertIfNegative val="0"/>
          <c:cat>
            <c:strRef>
              <c:f>'Andel indirekta kostnader Tot'!$A$42:$A$52</c:f>
              <c:strCache>
                <c:ptCount val="10"/>
                <c:pt idx="0">
                  <c:v>HB</c:v>
                </c:pt>
                <c:pt idx="1">
                  <c:v>HJ</c:v>
                </c:pt>
                <c:pt idx="2">
                  <c:v>KAU</c:v>
                </c:pt>
                <c:pt idx="3">
                  <c:v>LNU</c:v>
                </c:pt>
                <c:pt idx="4">
                  <c:v>LTU</c:v>
                </c:pt>
                <c:pt idx="5">
                  <c:v>MAU</c:v>
                </c:pt>
                <c:pt idx="6">
                  <c:v>MDU</c:v>
                </c:pt>
                <c:pt idx="7">
                  <c:v>MIU</c:v>
                </c:pt>
                <c:pt idx="8">
                  <c:v>ORU</c:v>
                </c:pt>
                <c:pt idx="9">
                  <c:v>SH</c:v>
                </c:pt>
              </c:strCache>
            </c:strRef>
          </c:cat>
          <c:val>
            <c:numRef>
              <c:f>'Andel indirekta kostnader Tot'!$B$42:$B$52</c:f>
              <c:numCache>
                <c:formatCode>0.0%</c:formatCode>
                <c:ptCount val="10"/>
                <c:pt idx="0">
                  <c:v>0.32379450322752379</c:v>
                </c:pt>
                <c:pt idx="1">
                  <c:v>0.36405986850243111</c:v>
                </c:pt>
                <c:pt idx="2">
                  <c:v>0.30548655435452104</c:v>
                </c:pt>
                <c:pt idx="3">
                  <c:v>0.30764339550395503</c:v>
                </c:pt>
                <c:pt idx="4">
                  <c:v>0.224</c:v>
                </c:pt>
                <c:pt idx="5">
                  <c:v>0.30793338459324537</c:v>
                </c:pt>
                <c:pt idx="6">
                  <c:v>0.30148539840623678</c:v>
                </c:pt>
                <c:pt idx="7">
                  <c:v>0.32349802430562452</c:v>
                </c:pt>
                <c:pt idx="8">
                  <c:v>0.26923186208612293</c:v>
                </c:pt>
                <c:pt idx="9">
                  <c:v>0.30743283029660662</c:v>
                </c:pt>
              </c:numCache>
            </c:numRef>
          </c:val>
          <c:extLst>
            <c:ext xmlns:c16="http://schemas.microsoft.com/office/drawing/2014/chart" uri="{C3380CC4-5D6E-409C-BE32-E72D297353CC}">
              <c16:uniqueId val="{00000000-8883-4F7A-A892-4228E92F7141}"/>
            </c:ext>
          </c:extLst>
        </c:ser>
        <c:ser>
          <c:idx val="1"/>
          <c:order val="1"/>
          <c:tx>
            <c:strRef>
              <c:f>'Andel indirekta kostnader Tot'!$C$40:$C$41</c:f>
              <c:strCache>
                <c:ptCount val="1"/>
                <c:pt idx="0">
                  <c:v>2021</c:v>
                </c:pt>
              </c:strCache>
            </c:strRef>
          </c:tx>
          <c:spPr>
            <a:solidFill>
              <a:schemeClr val="accent2"/>
            </a:solidFill>
            <a:ln>
              <a:noFill/>
            </a:ln>
            <a:effectLst/>
          </c:spPr>
          <c:invertIfNegative val="0"/>
          <c:cat>
            <c:strRef>
              <c:f>'Andel indirekta kostnader Tot'!$A$42:$A$52</c:f>
              <c:strCache>
                <c:ptCount val="10"/>
                <c:pt idx="0">
                  <c:v>HB</c:v>
                </c:pt>
                <c:pt idx="1">
                  <c:v>HJ</c:v>
                </c:pt>
                <c:pt idx="2">
                  <c:v>KAU</c:v>
                </c:pt>
                <c:pt idx="3">
                  <c:v>LNU</c:v>
                </c:pt>
                <c:pt idx="4">
                  <c:v>LTU</c:v>
                </c:pt>
                <c:pt idx="5">
                  <c:v>MAU</c:v>
                </c:pt>
                <c:pt idx="6">
                  <c:v>MDU</c:v>
                </c:pt>
                <c:pt idx="7">
                  <c:v>MIU</c:v>
                </c:pt>
                <c:pt idx="8">
                  <c:v>ORU</c:v>
                </c:pt>
                <c:pt idx="9">
                  <c:v>SH</c:v>
                </c:pt>
              </c:strCache>
            </c:strRef>
          </c:cat>
          <c:val>
            <c:numRef>
              <c:f>'Andel indirekta kostnader Tot'!$C$42:$C$52</c:f>
              <c:numCache>
                <c:formatCode>0.0%</c:formatCode>
                <c:ptCount val="10"/>
                <c:pt idx="0">
                  <c:v>0.32047758385802588</c:v>
                </c:pt>
                <c:pt idx="1">
                  <c:v>0.35262877283043081</c:v>
                </c:pt>
                <c:pt idx="2">
                  <c:v>0.31656545105342704</c:v>
                </c:pt>
                <c:pt idx="3">
                  <c:v>0.32426472713932675</c:v>
                </c:pt>
                <c:pt idx="4">
                  <c:v>0.26444476409666284</c:v>
                </c:pt>
                <c:pt idx="5">
                  <c:v>0.32511381286327401</c:v>
                </c:pt>
                <c:pt idx="6">
                  <c:v>0.29368895693808561</c:v>
                </c:pt>
                <c:pt idx="7">
                  <c:v>0.33847065934027237</c:v>
                </c:pt>
                <c:pt idx="8">
                  <c:v>0.27605454546584446</c:v>
                </c:pt>
                <c:pt idx="9">
                  <c:v>0.29469851112618284</c:v>
                </c:pt>
              </c:numCache>
            </c:numRef>
          </c:val>
          <c:extLst>
            <c:ext xmlns:c16="http://schemas.microsoft.com/office/drawing/2014/chart" uri="{C3380CC4-5D6E-409C-BE32-E72D297353CC}">
              <c16:uniqueId val="{00000001-8883-4F7A-A892-4228E92F7141}"/>
            </c:ext>
          </c:extLst>
        </c:ser>
        <c:ser>
          <c:idx val="2"/>
          <c:order val="2"/>
          <c:tx>
            <c:strRef>
              <c:f>'Andel indirekta kostnader Tot'!$D$40:$D$41</c:f>
              <c:strCache>
                <c:ptCount val="1"/>
                <c:pt idx="0">
                  <c:v>2022</c:v>
                </c:pt>
              </c:strCache>
            </c:strRef>
          </c:tx>
          <c:spPr>
            <a:solidFill>
              <a:schemeClr val="accent3"/>
            </a:solidFill>
            <a:ln>
              <a:noFill/>
            </a:ln>
            <a:effectLst/>
          </c:spPr>
          <c:invertIfNegative val="0"/>
          <c:cat>
            <c:strRef>
              <c:f>'Andel indirekta kostnader Tot'!$A$42:$A$52</c:f>
              <c:strCache>
                <c:ptCount val="10"/>
                <c:pt idx="0">
                  <c:v>HB</c:v>
                </c:pt>
                <c:pt idx="1">
                  <c:v>HJ</c:v>
                </c:pt>
                <c:pt idx="2">
                  <c:v>KAU</c:v>
                </c:pt>
                <c:pt idx="3">
                  <c:v>LNU</c:v>
                </c:pt>
                <c:pt idx="4">
                  <c:v>LTU</c:v>
                </c:pt>
                <c:pt idx="5">
                  <c:v>MAU</c:v>
                </c:pt>
                <c:pt idx="6">
                  <c:v>MDU</c:v>
                </c:pt>
                <c:pt idx="7">
                  <c:v>MIU</c:v>
                </c:pt>
                <c:pt idx="8">
                  <c:v>ORU</c:v>
                </c:pt>
                <c:pt idx="9">
                  <c:v>SH</c:v>
                </c:pt>
              </c:strCache>
            </c:strRef>
          </c:cat>
          <c:val>
            <c:numRef>
              <c:f>'Andel indirekta kostnader Tot'!$D$42:$D$52</c:f>
              <c:numCache>
                <c:formatCode>0.0%</c:formatCode>
                <c:ptCount val="10"/>
                <c:pt idx="0">
                  <c:v>0.30635682991427687</c:v>
                </c:pt>
                <c:pt idx="1">
                  <c:v>0.33979283772586788</c:v>
                </c:pt>
                <c:pt idx="2">
                  <c:v>0.30729089378261987</c:v>
                </c:pt>
                <c:pt idx="3">
                  <c:v>0.32299599758427322</c:v>
                </c:pt>
                <c:pt idx="4">
                  <c:v>0.27255534174743257</c:v>
                </c:pt>
                <c:pt idx="5">
                  <c:v>0.32141610999582232</c:v>
                </c:pt>
                <c:pt idx="6">
                  <c:v>0.29076155636847356</c:v>
                </c:pt>
                <c:pt idx="7">
                  <c:v>0.33592152535523723</c:v>
                </c:pt>
                <c:pt idx="8">
                  <c:v>0.27567647123218358</c:v>
                </c:pt>
                <c:pt idx="9">
                  <c:v>0.30816110097416438</c:v>
                </c:pt>
              </c:numCache>
            </c:numRef>
          </c:val>
          <c:extLst>
            <c:ext xmlns:c16="http://schemas.microsoft.com/office/drawing/2014/chart" uri="{C3380CC4-5D6E-409C-BE32-E72D297353CC}">
              <c16:uniqueId val="{00000002-8883-4F7A-A892-4228E92F7141}"/>
            </c:ext>
          </c:extLst>
        </c:ser>
        <c:ser>
          <c:idx val="3"/>
          <c:order val="3"/>
          <c:tx>
            <c:strRef>
              <c:f>'Andel indirekta kostnader Tot'!$E$40:$E$41</c:f>
              <c:strCache>
                <c:ptCount val="1"/>
                <c:pt idx="0">
                  <c:v>2023</c:v>
                </c:pt>
              </c:strCache>
            </c:strRef>
          </c:tx>
          <c:spPr>
            <a:solidFill>
              <a:schemeClr val="accent4"/>
            </a:solidFill>
            <a:ln>
              <a:noFill/>
            </a:ln>
            <a:effectLst/>
          </c:spPr>
          <c:invertIfNegative val="0"/>
          <c:cat>
            <c:strRef>
              <c:f>'Andel indirekta kostnader Tot'!$A$42:$A$52</c:f>
              <c:strCache>
                <c:ptCount val="10"/>
                <c:pt idx="0">
                  <c:v>HB</c:v>
                </c:pt>
                <c:pt idx="1">
                  <c:v>HJ</c:v>
                </c:pt>
                <c:pt idx="2">
                  <c:v>KAU</c:v>
                </c:pt>
                <c:pt idx="3">
                  <c:v>LNU</c:v>
                </c:pt>
                <c:pt idx="4">
                  <c:v>LTU</c:v>
                </c:pt>
                <c:pt idx="5">
                  <c:v>MAU</c:v>
                </c:pt>
                <c:pt idx="6">
                  <c:v>MDU</c:v>
                </c:pt>
                <c:pt idx="7">
                  <c:v>MIU</c:v>
                </c:pt>
                <c:pt idx="8">
                  <c:v>ORU</c:v>
                </c:pt>
                <c:pt idx="9">
                  <c:v>SH</c:v>
                </c:pt>
              </c:strCache>
            </c:strRef>
          </c:cat>
          <c:val>
            <c:numRef>
              <c:f>'Andel indirekta kostnader Tot'!$E$42:$E$52</c:f>
              <c:numCache>
                <c:formatCode>0.0%</c:formatCode>
                <c:ptCount val="10"/>
                <c:pt idx="0">
                  <c:v>0.29853005353968642</c:v>
                </c:pt>
                <c:pt idx="1">
                  <c:v>0.33785829275068952</c:v>
                </c:pt>
                <c:pt idx="2">
                  <c:v>0.30117557659680921</c:v>
                </c:pt>
                <c:pt idx="3">
                  <c:v>0.30757081937909231</c:v>
                </c:pt>
                <c:pt idx="4">
                  <c:v>0.27019281627410074</c:v>
                </c:pt>
                <c:pt idx="5">
                  <c:v>0.31794659977491807</c:v>
                </c:pt>
                <c:pt idx="6">
                  <c:v>0.32734998301875612</c:v>
                </c:pt>
                <c:pt idx="7">
                  <c:v>0.33806522715399873</c:v>
                </c:pt>
                <c:pt idx="8">
                  <c:v>0.27590229367276442</c:v>
                </c:pt>
                <c:pt idx="9">
                  <c:v>0.31428340519378517</c:v>
                </c:pt>
              </c:numCache>
            </c:numRef>
          </c:val>
          <c:extLst>
            <c:ext xmlns:c16="http://schemas.microsoft.com/office/drawing/2014/chart" uri="{C3380CC4-5D6E-409C-BE32-E72D297353CC}">
              <c16:uniqueId val="{00000003-8883-4F7A-A892-4228E92F7141}"/>
            </c:ext>
          </c:extLst>
        </c:ser>
        <c:ser>
          <c:idx val="4"/>
          <c:order val="4"/>
          <c:tx>
            <c:strRef>
              <c:f>'Andel indirekta kostnader Tot'!$F$40:$F$41</c:f>
              <c:strCache>
                <c:ptCount val="1"/>
                <c:pt idx="0">
                  <c:v>2024</c:v>
                </c:pt>
              </c:strCache>
            </c:strRef>
          </c:tx>
          <c:spPr>
            <a:solidFill>
              <a:schemeClr val="accent5"/>
            </a:solidFill>
            <a:ln>
              <a:noFill/>
            </a:ln>
            <a:effectLst/>
          </c:spPr>
          <c:invertIfNegative val="0"/>
          <c:cat>
            <c:strRef>
              <c:f>'Andel indirekta kostnader Tot'!$A$42:$A$52</c:f>
              <c:strCache>
                <c:ptCount val="10"/>
                <c:pt idx="0">
                  <c:v>HB</c:v>
                </c:pt>
                <c:pt idx="1">
                  <c:v>HJ</c:v>
                </c:pt>
                <c:pt idx="2">
                  <c:v>KAU</c:v>
                </c:pt>
                <c:pt idx="3">
                  <c:v>LNU</c:v>
                </c:pt>
                <c:pt idx="4">
                  <c:v>LTU</c:v>
                </c:pt>
                <c:pt idx="5">
                  <c:v>MAU</c:v>
                </c:pt>
                <c:pt idx="6">
                  <c:v>MDU</c:v>
                </c:pt>
                <c:pt idx="7">
                  <c:v>MIU</c:v>
                </c:pt>
                <c:pt idx="8">
                  <c:v>ORU</c:v>
                </c:pt>
                <c:pt idx="9">
                  <c:v>SH</c:v>
                </c:pt>
              </c:strCache>
            </c:strRef>
          </c:cat>
          <c:val>
            <c:numRef>
              <c:f>'Andel indirekta kostnader Tot'!$F$42:$F$52</c:f>
              <c:numCache>
                <c:formatCode>0.0%</c:formatCode>
                <c:ptCount val="10"/>
                <c:pt idx="0">
                  <c:v>0.27464359948770706</c:v>
                </c:pt>
                <c:pt idx="1">
                  <c:v>0.33051360592067452</c:v>
                </c:pt>
                <c:pt idx="2">
                  <c:v>0.29244034731271557</c:v>
                </c:pt>
                <c:pt idx="3">
                  <c:v>0.29693018874716542</c:v>
                </c:pt>
                <c:pt idx="4">
                  <c:v>0.26930432997346748</c:v>
                </c:pt>
                <c:pt idx="5">
                  <c:v>0.32232370882217626</c:v>
                </c:pt>
                <c:pt idx="6">
                  <c:v>0.3106632322593279</c:v>
                </c:pt>
                <c:pt idx="7">
                  <c:v>0.33271492531450703</c:v>
                </c:pt>
                <c:pt idx="8">
                  <c:v>0.28189930178325523</c:v>
                </c:pt>
                <c:pt idx="9">
                  <c:v>0.32031922582315075</c:v>
                </c:pt>
              </c:numCache>
            </c:numRef>
          </c:val>
          <c:extLst>
            <c:ext xmlns:c16="http://schemas.microsoft.com/office/drawing/2014/chart" uri="{C3380CC4-5D6E-409C-BE32-E72D297353CC}">
              <c16:uniqueId val="{00000004-8883-4F7A-A892-4228E92F7141}"/>
            </c:ext>
          </c:extLst>
        </c:ser>
        <c:dLbls>
          <c:showLegendKey val="0"/>
          <c:showVal val="0"/>
          <c:showCatName val="0"/>
          <c:showSerName val="0"/>
          <c:showPercent val="0"/>
          <c:showBubbleSize val="0"/>
        </c:dLbls>
        <c:gapWidth val="219"/>
        <c:overlap val="-27"/>
        <c:axId val="728058480"/>
        <c:axId val="728059136"/>
      </c:barChart>
      <c:catAx>
        <c:axId val="728058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28059136"/>
        <c:crosses val="autoZero"/>
        <c:auto val="1"/>
        <c:lblAlgn val="ctr"/>
        <c:lblOffset val="100"/>
        <c:noMultiLvlLbl val="0"/>
      </c:catAx>
      <c:valAx>
        <c:axId val="728059136"/>
        <c:scaling>
          <c:orientation val="minMax"/>
          <c:max val="0.4"/>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28058480"/>
        <c:crosses val="autoZero"/>
        <c:crossBetween val="between"/>
        <c:majorUnit val="5.000000000000001E-2"/>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[SUHF_Sammanställning_2024_1_241110 HM.xlsm]Andel indirekta kostnader Tot!Pivottabell4</c:name>
    <c:fmtId val="19"/>
  </c:pivotSource>
  <c:chart>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chemeClr val="accent1"/>
          </a:solidFill>
          <a:ln>
            <a:noFill/>
          </a:ln>
          <a:effectLst/>
        </c:spPr>
        <c:marker>
          <c:symbol val="none"/>
        </c:marker>
      </c:pivotFmt>
      <c:pivotFmt>
        <c:idx val="4"/>
        <c:spPr>
          <a:solidFill>
            <a:schemeClr val="accent1"/>
          </a:solidFill>
          <a:ln>
            <a:noFill/>
          </a:ln>
          <a:effectLst/>
        </c:spPr>
        <c:marker>
          <c:symbol val="none"/>
        </c:marker>
      </c:pivotFmt>
      <c:pivotFmt>
        <c:idx val="5"/>
        <c:spPr>
          <a:solidFill>
            <a:schemeClr val="accent1"/>
          </a:solidFill>
          <a:ln>
            <a:noFill/>
          </a:ln>
          <a:effectLst/>
        </c:spPr>
        <c:marker>
          <c:symbol val="none"/>
        </c:marker>
      </c:pivotFmt>
      <c:pivotFmt>
        <c:idx val="6"/>
        <c:spPr>
          <a:solidFill>
            <a:schemeClr val="accent1"/>
          </a:solidFill>
          <a:ln>
            <a:noFill/>
          </a:ln>
          <a:effectLst/>
        </c:spPr>
        <c:marker>
          <c:symbol val="none"/>
        </c:marker>
      </c:pivotFmt>
      <c:pivotFmt>
        <c:idx val="7"/>
        <c:spPr>
          <a:solidFill>
            <a:schemeClr val="accent1"/>
          </a:solidFill>
          <a:ln>
            <a:noFill/>
          </a:ln>
          <a:effectLst/>
        </c:spPr>
        <c:marker>
          <c:symbol val="none"/>
        </c:marker>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'Andel indirekta kostnader Tot'!$B$56:$B$57</c:f>
              <c:strCache>
                <c:ptCount val="1"/>
                <c:pt idx="0">
                  <c:v>2020</c:v>
                </c:pt>
              </c:strCache>
            </c:strRef>
          </c:tx>
          <c:spPr>
            <a:solidFill>
              <a:schemeClr val="accent1"/>
            </a:solidFill>
            <a:ln>
              <a:noFill/>
            </a:ln>
            <a:effectLst/>
          </c:spPr>
          <c:invertIfNegative val="0"/>
          <c:cat>
            <c:strRef>
              <c:f>'Andel indirekta kostnader Tot'!$A$58:$A$67</c:f>
              <c:strCache>
                <c:ptCount val="9"/>
                <c:pt idx="0">
                  <c:v>BTH</c:v>
                </c:pt>
                <c:pt idx="1">
                  <c:v>FHS</c:v>
                </c:pt>
                <c:pt idx="2">
                  <c:v>HDA</c:v>
                </c:pt>
                <c:pt idx="3">
                  <c:v>HH</c:v>
                </c:pt>
                <c:pt idx="4">
                  <c:v>HHS</c:v>
                </c:pt>
                <c:pt idx="5">
                  <c:v>HIG</c:v>
                </c:pt>
                <c:pt idx="6">
                  <c:v>HKR</c:v>
                </c:pt>
                <c:pt idx="7">
                  <c:v>HS</c:v>
                </c:pt>
                <c:pt idx="8">
                  <c:v>HV</c:v>
                </c:pt>
              </c:strCache>
            </c:strRef>
          </c:cat>
          <c:val>
            <c:numRef>
              <c:f>'Andel indirekta kostnader Tot'!$B$58:$B$67</c:f>
              <c:numCache>
                <c:formatCode>0.0%</c:formatCode>
                <c:ptCount val="9"/>
                <c:pt idx="0">
                  <c:v>0.31713200804109898</c:v>
                </c:pt>
                <c:pt idx="1">
                  <c:v>0.26225095262135117</c:v>
                </c:pt>
                <c:pt idx="2">
                  <c:v>0.293170086600401</c:v>
                </c:pt>
                <c:pt idx="3">
                  <c:v>0.31017623775164166</c:v>
                </c:pt>
                <c:pt idx="5">
                  <c:v>0.33292762758445493</c:v>
                </c:pt>
                <c:pt idx="6">
                  <c:v>0.32357914480485112</c:v>
                </c:pt>
                <c:pt idx="7">
                  <c:v>0.35269648354887151</c:v>
                </c:pt>
                <c:pt idx="8">
                  <c:v>0.33356526063677117</c:v>
                </c:pt>
              </c:numCache>
            </c:numRef>
          </c:val>
          <c:extLst>
            <c:ext xmlns:c16="http://schemas.microsoft.com/office/drawing/2014/chart" uri="{C3380CC4-5D6E-409C-BE32-E72D297353CC}">
              <c16:uniqueId val="{00000000-5803-4B7A-A5A2-29B2A42E162C}"/>
            </c:ext>
          </c:extLst>
        </c:ser>
        <c:ser>
          <c:idx val="1"/>
          <c:order val="1"/>
          <c:tx>
            <c:strRef>
              <c:f>'Andel indirekta kostnader Tot'!$C$56:$C$57</c:f>
              <c:strCache>
                <c:ptCount val="1"/>
                <c:pt idx="0">
                  <c:v>2021</c:v>
                </c:pt>
              </c:strCache>
            </c:strRef>
          </c:tx>
          <c:spPr>
            <a:solidFill>
              <a:schemeClr val="accent2"/>
            </a:solidFill>
            <a:ln>
              <a:noFill/>
            </a:ln>
            <a:effectLst/>
          </c:spPr>
          <c:invertIfNegative val="0"/>
          <c:cat>
            <c:strRef>
              <c:f>'Andel indirekta kostnader Tot'!$A$58:$A$67</c:f>
              <c:strCache>
                <c:ptCount val="9"/>
                <c:pt idx="0">
                  <c:v>BTH</c:v>
                </c:pt>
                <c:pt idx="1">
                  <c:v>FHS</c:v>
                </c:pt>
                <c:pt idx="2">
                  <c:v>HDA</c:v>
                </c:pt>
                <c:pt idx="3">
                  <c:v>HH</c:v>
                </c:pt>
                <c:pt idx="4">
                  <c:v>HHS</c:v>
                </c:pt>
                <c:pt idx="5">
                  <c:v>HIG</c:v>
                </c:pt>
                <c:pt idx="6">
                  <c:v>HKR</c:v>
                </c:pt>
                <c:pt idx="7">
                  <c:v>HS</c:v>
                </c:pt>
                <c:pt idx="8">
                  <c:v>HV</c:v>
                </c:pt>
              </c:strCache>
            </c:strRef>
          </c:cat>
          <c:val>
            <c:numRef>
              <c:f>'Andel indirekta kostnader Tot'!$C$58:$C$67</c:f>
              <c:numCache>
                <c:formatCode>0.0%</c:formatCode>
                <c:ptCount val="9"/>
                <c:pt idx="0">
                  <c:v>0.33123064727885265</c:v>
                </c:pt>
                <c:pt idx="1">
                  <c:v>0.27628714372603735</c:v>
                </c:pt>
                <c:pt idx="2">
                  <c:v>0.30203210886088727</c:v>
                </c:pt>
                <c:pt idx="3">
                  <c:v>0.32439157603893914</c:v>
                </c:pt>
                <c:pt idx="4">
                  <c:v>0.27074633299591638</c:v>
                </c:pt>
                <c:pt idx="5">
                  <c:v>0.32854457238433571</c:v>
                </c:pt>
                <c:pt idx="6">
                  <c:v>0.3327355412335754</c:v>
                </c:pt>
                <c:pt idx="7">
                  <c:v>0.34750728210292925</c:v>
                </c:pt>
                <c:pt idx="8">
                  <c:v>0.34371920612408219</c:v>
                </c:pt>
              </c:numCache>
            </c:numRef>
          </c:val>
          <c:extLst>
            <c:ext xmlns:c16="http://schemas.microsoft.com/office/drawing/2014/chart" uri="{C3380CC4-5D6E-409C-BE32-E72D297353CC}">
              <c16:uniqueId val="{00000001-5803-4B7A-A5A2-29B2A42E162C}"/>
            </c:ext>
          </c:extLst>
        </c:ser>
        <c:ser>
          <c:idx val="2"/>
          <c:order val="2"/>
          <c:tx>
            <c:strRef>
              <c:f>'Andel indirekta kostnader Tot'!$D$56:$D$57</c:f>
              <c:strCache>
                <c:ptCount val="1"/>
                <c:pt idx="0">
                  <c:v>2022</c:v>
                </c:pt>
              </c:strCache>
            </c:strRef>
          </c:tx>
          <c:spPr>
            <a:solidFill>
              <a:schemeClr val="accent3"/>
            </a:solidFill>
            <a:ln>
              <a:noFill/>
            </a:ln>
            <a:effectLst/>
          </c:spPr>
          <c:invertIfNegative val="0"/>
          <c:cat>
            <c:strRef>
              <c:f>'Andel indirekta kostnader Tot'!$A$58:$A$67</c:f>
              <c:strCache>
                <c:ptCount val="9"/>
                <c:pt idx="0">
                  <c:v>BTH</c:v>
                </c:pt>
                <c:pt idx="1">
                  <c:v>FHS</c:v>
                </c:pt>
                <c:pt idx="2">
                  <c:v>HDA</c:v>
                </c:pt>
                <c:pt idx="3">
                  <c:v>HH</c:v>
                </c:pt>
                <c:pt idx="4">
                  <c:v>HHS</c:v>
                </c:pt>
                <c:pt idx="5">
                  <c:v>HIG</c:v>
                </c:pt>
                <c:pt idx="6">
                  <c:v>HKR</c:v>
                </c:pt>
                <c:pt idx="7">
                  <c:v>HS</c:v>
                </c:pt>
                <c:pt idx="8">
                  <c:v>HV</c:v>
                </c:pt>
              </c:strCache>
            </c:strRef>
          </c:cat>
          <c:val>
            <c:numRef>
              <c:f>'Andel indirekta kostnader Tot'!$D$58:$D$67</c:f>
              <c:numCache>
                <c:formatCode>0.0%</c:formatCode>
                <c:ptCount val="9"/>
                <c:pt idx="0">
                  <c:v>0.33179881539865497</c:v>
                </c:pt>
                <c:pt idx="1">
                  <c:v>0.29536262805327645</c:v>
                </c:pt>
                <c:pt idx="2">
                  <c:v>0.30803843492093003</c:v>
                </c:pt>
                <c:pt idx="3">
                  <c:v>0.3176568963731517</c:v>
                </c:pt>
                <c:pt idx="5">
                  <c:v>0.3402388693063208</c:v>
                </c:pt>
                <c:pt idx="6">
                  <c:v>0.37068481245188123</c:v>
                </c:pt>
                <c:pt idx="7">
                  <c:v>0.34165428760518102</c:v>
                </c:pt>
                <c:pt idx="8">
                  <c:v>0.34850954602370599</c:v>
                </c:pt>
              </c:numCache>
            </c:numRef>
          </c:val>
          <c:extLst>
            <c:ext xmlns:c16="http://schemas.microsoft.com/office/drawing/2014/chart" uri="{C3380CC4-5D6E-409C-BE32-E72D297353CC}">
              <c16:uniqueId val="{00000002-5803-4B7A-A5A2-29B2A42E162C}"/>
            </c:ext>
          </c:extLst>
        </c:ser>
        <c:ser>
          <c:idx val="3"/>
          <c:order val="3"/>
          <c:tx>
            <c:strRef>
              <c:f>'Andel indirekta kostnader Tot'!$E$56:$E$57</c:f>
              <c:strCache>
                <c:ptCount val="1"/>
                <c:pt idx="0">
                  <c:v>2023</c:v>
                </c:pt>
              </c:strCache>
            </c:strRef>
          </c:tx>
          <c:spPr>
            <a:solidFill>
              <a:schemeClr val="accent4"/>
            </a:solidFill>
            <a:ln>
              <a:noFill/>
            </a:ln>
            <a:effectLst/>
          </c:spPr>
          <c:invertIfNegative val="0"/>
          <c:cat>
            <c:strRef>
              <c:f>'Andel indirekta kostnader Tot'!$A$58:$A$67</c:f>
              <c:strCache>
                <c:ptCount val="9"/>
                <c:pt idx="0">
                  <c:v>BTH</c:v>
                </c:pt>
                <c:pt idx="1">
                  <c:v>FHS</c:v>
                </c:pt>
                <c:pt idx="2">
                  <c:v>HDA</c:v>
                </c:pt>
                <c:pt idx="3">
                  <c:v>HH</c:v>
                </c:pt>
                <c:pt idx="4">
                  <c:v>HHS</c:v>
                </c:pt>
                <c:pt idx="5">
                  <c:v>HIG</c:v>
                </c:pt>
                <c:pt idx="6">
                  <c:v>HKR</c:v>
                </c:pt>
                <c:pt idx="7">
                  <c:v>HS</c:v>
                </c:pt>
                <c:pt idx="8">
                  <c:v>HV</c:v>
                </c:pt>
              </c:strCache>
            </c:strRef>
          </c:cat>
          <c:val>
            <c:numRef>
              <c:f>'Andel indirekta kostnader Tot'!$E$58:$E$67</c:f>
              <c:numCache>
                <c:formatCode>0.0%</c:formatCode>
                <c:ptCount val="9"/>
                <c:pt idx="0">
                  <c:v>0.32542568815863293</c:v>
                </c:pt>
                <c:pt idx="1">
                  <c:v>0.28986598890264192</c:v>
                </c:pt>
                <c:pt idx="2">
                  <c:v>0.31832478196977715</c:v>
                </c:pt>
                <c:pt idx="3">
                  <c:v>0.30998520895484971</c:v>
                </c:pt>
                <c:pt idx="5">
                  <c:v>0.3574188121148551</c:v>
                </c:pt>
                <c:pt idx="6">
                  <c:v>0.33773142425350394</c:v>
                </c:pt>
                <c:pt idx="7">
                  <c:v>0.32871585355971894</c:v>
                </c:pt>
                <c:pt idx="8">
                  <c:v>0.3483944667254828</c:v>
                </c:pt>
              </c:numCache>
            </c:numRef>
          </c:val>
          <c:extLst>
            <c:ext xmlns:c16="http://schemas.microsoft.com/office/drawing/2014/chart" uri="{C3380CC4-5D6E-409C-BE32-E72D297353CC}">
              <c16:uniqueId val="{00000003-5803-4B7A-A5A2-29B2A42E162C}"/>
            </c:ext>
          </c:extLst>
        </c:ser>
        <c:ser>
          <c:idx val="4"/>
          <c:order val="4"/>
          <c:tx>
            <c:strRef>
              <c:f>'Andel indirekta kostnader Tot'!$F$56:$F$57</c:f>
              <c:strCache>
                <c:ptCount val="1"/>
                <c:pt idx="0">
                  <c:v>2024</c:v>
                </c:pt>
              </c:strCache>
            </c:strRef>
          </c:tx>
          <c:spPr>
            <a:solidFill>
              <a:schemeClr val="accent5"/>
            </a:solidFill>
            <a:ln>
              <a:noFill/>
            </a:ln>
            <a:effectLst/>
          </c:spPr>
          <c:invertIfNegative val="0"/>
          <c:cat>
            <c:strRef>
              <c:f>'Andel indirekta kostnader Tot'!$A$58:$A$67</c:f>
              <c:strCache>
                <c:ptCount val="9"/>
                <c:pt idx="0">
                  <c:v>BTH</c:v>
                </c:pt>
                <c:pt idx="1">
                  <c:v>FHS</c:v>
                </c:pt>
                <c:pt idx="2">
                  <c:v>HDA</c:v>
                </c:pt>
                <c:pt idx="3">
                  <c:v>HH</c:v>
                </c:pt>
                <c:pt idx="4">
                  <c:v>HHS</c:v>
                </c:pt>
                <c:pt idx="5">
                  <c:v>HIG</c:v>
                </c:pt>
                <c:pt idx="6">
                  <c:v>HKR</c:v>
                </c:pt>
                <c:pt idx="7">
                  <c:v>HS</c:v>
                </c:pt>
                <c:pt idx="8">
                  <c:v>HV</c:v>
                </c:pt>
              </c:strCache>
            </c:strRef>
          </c:cat>
          <c:val>
            <c:numRef>
              <c:f>'Andel indirekta kostnader Tot'!$F$58:$F$67</c:f>
              <c:numCache>
                <c:formatCode>0.0%</c:formatCode>
                <c:ptCount val="9"/>
                <c:pt idx="0">
                  <c:v>0.31709844915806279</c:v>
                </c:pt>
                <c:pt idx="1">
                  <c:v>0.25748082153958751</c:v>
                </c:pt>
                <c:pt idx="2">
                  <c:v>0.31062493369242744</c:v>
                </c:pt>
                <c:pt idx="3">
                  <c:v>0.29561207983594656</c:v>
                </c:pt>
                <c:pt idx="4">
                  <c:v>0.43940352281076717</c:v>
                </c:pt>
                <c:pt idx="5">
                  <c:v>0.34560497600196904</c:v>
                </c:pt>
                <c:pt idx="6">
                  <c:v>0.34263906291755419</c:v>
                </c:pt>
                <c:pt idx="7">
                  <c:v>0.36272532026870319</c:v>
                </c:pt>
                <c:pt idx="8">
                  <c:v>0.33171326178949861</c:v>
                </c:pt>
              </c:numCache>
            </c:numRef>
          </c:val>
          <c:extLst>
            <c:ext xmlns:c16="http://schemas.microsoft.com/office/drawing/2014/chart" uri="{C3380CC4-5D6E-409C-BE32-E72D297353CC}">
              <c16:uniqueId val="{00000004-5803-4B7A-A5A2-29B2A42E162C}"/>
            </c:ext>
          </c:extLst>
        </c:ser>
        <c:dLbls>
          <c:showLegendKey val="0"/>
          <c:showVal val="0"/>
          <c:showCatName val="0"/>
          <c:showSerName val="0"/>
          <c:showPercent val="0"/>
          <c:showBubbleSize val="0"/>
        </c:dLbls>
        <c:gapWidth val="219"/>
        <c:overlap val="-27"/>
        <c:axId val="570406032"/>
        <c:axId val="570406360"/>
      </c:barChart>
      <c:catAx>
        <c:axId val="5704060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570406360"/>
        <c:crosses val="autoZero"/>
        <c:auto val="1"/>
        <c:lblAlgn val="ctr"/>
        <c:lblOffset val="100"/>
        <c:noMultiLvlLbl val="0"/>
      </c:catAx>
      <c:valAx>
        <c:axId val="570406360"/>
        <c:scaling>
          <c:orientation val="minMax"/>
          <c:max val="0.5"/>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570406032"/>
        <c:crosses val="autoZero"/>
        <c:crossBetween val="between"/>
        <c:majorUnit val="5.000000000000001E-2"/>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[SUHF_Sammanställning_2024_1_241110 HM.xlsm]Andel indirekta kostnader Tot!Pivottabell7</c:name>
    <c:fmtId val="20"/>
  </c:pivotSource>
  <c:chart>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chemeClr val="accent1"/>
          </a:solidFill>
          <a:ln>
            <a:noFill/>
          </a:ln>
          <a:effectLst/>
        </c:spPr>
        <c:marker>
          <c:symbol val="none"/>
        </c:marker>
      </c:pivotFmt>
      <c:pivotFmt>
        <c:idx val="4"/>
        <c:spPr>
          <a:solidFill>
            <a:schemeClr val="accent1"/>
          </a:solidFill>
          <a:ln>
            <a:noFill/>
          </a:ln>
          <a:effectLst/>
        </c:spPr>
        <c:marker>
          <c:symbol val="none"/>
        </c:marker>
      </c:pivotFmt>
      <c:pivotFmt>
        <c:idx val="5"/>
        <c:spPr>
          <a:solidFill>
            <a:schemeClr val="accent1"/>
          </a:solidFill>
          <a:ln>
            <a:noFill/>
          </a:ln>
          <a:effectLst/>
        </c:spPr>
        <c:marker>
          <c:symbol val="none"/>
        </c:marker>
      </c:pivotFmt>
      <c:pivotFmt>
        <c:idx val="6"/>
        <c:spPr>
          <a:solidFill>
            <a:schemeClr val="accent1"/>
          </a:solidFill>
          <a:ln>
            <a:noFill/>
          </a:ln>
          <a:effectLst/>
        </c:spPr>
        <c:marker>
          <c:symbol val="none"/>
        </c:marker>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'Andel indirekta kostnader Tot'!$B$78:$B$79</c:f>
              <c:strCache>
                <c:ptCount val="1"/>
                <c:pt idx="0">
                  <c:v>2020</c:v>
                </c:pt>
              </c:strCache>
            </c:strRef>
          </c:tx>
          <c:spPr>
            <a:solidFill>
              <a:schemeClr val="accent1"/>
            </a:solidFill>
            <a:ln>
              <a:noFill/>
            </a:ln>
            <a:effectLst/>
          </c:spPr>
          <c:invertIfNegative val="0"/>
          <c:cat>
            <c:strRef>
              <c:f>'Andel indirekta kostnader Tot'!$A$80:$A$85</c:f>
              <c:strCache>
                <c:ptCount val="5"/>
                <c:pt idx="0">
                  <c:v>GIH</c:v>
                </c:pt>
                <c:pt idx="1">
                  <c:v>KF</c:v>
                </c:pt>
                <c:pt idx="2">
                  <c:v>KKH</c:v>
                </c:pt>
                <c:pt idx="3">
                  <c:v>KMH</c:v>
                </c:pt>
                <c:pt idx="4">
                  <c:v>SKH</c:v>
                </c:pt>
              </c:strCache>
            </c:strRef>
          </c:cat>
          <c:val>
            <c:numRef>
              <c:f>'Andel indirekta kostnader Tot'!$B$80:$B$85</c:f>
              <c:numCache>
                <c:formatCode>0.0%</c:formatCode>
                <c:ptCount val="5"/>
                <c:pt idx="0">
                  <c:v>0.31549015913256478</c:v>
                </c:pt>
                <c:pt idx="1">
                  <c:v>0.36083912619722847</c:v>
                </c:pt>
                <c:pt idx="3">
                  <c:v>0.31638786040356282</c:v>
                </c:pt>
                <c:pt idx="4">
                  <c:v>0.25155810978872067</c:v>
                </c:pt>
              </c:numCache>
            </c:numRef>
          </c:val>
          <c:extLst>
            <c:ext xmlns:c16="http://schemas.microsoft.com/office/drawing/2014/chart" uri="{C3380CC4-5D6E-409C-BE32-E72D297353CC}">
              <c16:uniqueId val="{00000000-5DD4-4DE3-8E42-B2BE61B2E471}"/>
            </c:ext>
          </c:extLst>
        </c:ser>
        <c:ser>
          <c:idx val="1"/>
          <c:order val="1"/>
          <c:tx>
            <c:strRef>
              <c:f>'Andel indirekta kostnader Tot'!$C$78:$C$79</c:f>
              <c:strCache>
                <c:ptCount val="1"/>
                <c:pt idx="0">
                  <c:v>2021</c:v>
                </c:pt>
              </c:strCache>
            </c:strRef>
          </c:tx>
          <c:spPr>
            <a:solidFill>
              <a:schemeClr val="accent2"/>
            </a:solidFill>
            <a:ln>
              <a:noFill/>
            </a:ln>
            <a:effectLst/>
          </c:spPr>
          <c:invertIfNegative val="0"/>
          <c:cat>
            <c:strRef>
              <c:f>'Andel indirekta kostnader Tot'!$A$80:$A$85</c:f>
              <c:strCache>
                <c:ptCount val="5"/>
                <c:pt idx="0">
                  <c:v>GIH</c:v>
                </c:pt>
                <c:pt idx="1">
                  <c:v>KF</c:v>
                </c:pt>
                <c:pt idx="2">
                  <c:v>KKH</c:v>
                </c:pt>
                <c:pt idx="3">
                  <c:v>KMH</c:v>
                </c:pt>
                <c:pt idx="4">
                  <c:v>SKH</c:v>
                </c:pt>
              </c:strCache>
            </c:strRef>
          </c:cat>
          <c:val>
            <c:numRef>
              <c:f>'Andel indirekta kostnader Tot'!$C$80:$C$85</c:f>
              <c:numCache>
                <c:formatCode>0.0%</c:formatCode>
                <c:ptCount val="5"/>
                <c:pt idx="0">
                  <c:v>0.23617484895506619</c:v>
                </c:pt>
                <c:pt idx="1">
                  <c:v>0.37603607701203373</c:v>
                </c:pt>
                <c:pt idx="2">
                  <c:v>0.36110956012909134</c:v>
                </c:pt>
                <c:pt idx="3">
                  <c:v>0.34412858047819916</c:v>
                </c:pt>
                <c:pt idx="4">
                  <c:v>0.26933263699779908</c:v>
                </c:pt>
              </c:numCache>
            </c:numRef>
          </c:val>
          <c:extLst>
            <c:ext xmlns:c16="http://schemas.microsoft.com/office/drawing/2014/chart" uri="{C3380CC4-5D6E-409C-BE32-E72D297353CC}">
              <c16:uniqueId val="{00000001-5DD4-4DE3-8E42-B2BE61B2E471}"/>
            </c:ext>
          </c:extLst>
        </c:ser>
        <c:ser>
          <c:idx val="2"/>
          <c:order val="2"/>
          <c:tx>
            <c:strRef>
              <c:f>'Andel indirekta kostnader Tot'!$D$78:$D$79</c:f>
              <c:strCache>
                <c:ptCount val="1"/>
                <c:pt idx="0">
                  <c:v>2022</c:v>
                </c:pt>
              </c:strCache>
            </c:strRef>
          </c:tx>
          <c:spPr>
            <a:solidFill>
              <a:schemeClr val="accent3"/>
            </a:solidFill>
            <a:ln>
              <a:noFill/>
            </a:ln>
            <a:effectLst/>
          </c:spPr>
          <c:invertIfNegative val="0"/>
          <c:cat>
            <c:strRef>
              <c:f>'Andel indirekta kostnader Tot'!$A$80:$A$85</c:f>
              <c:strCache>
                <c:ptCount val="5"/>
                <c:pt idx="0">
                  <c:v>GIH</c:v>
                </c:pt>
                <c:pt idx="1">
                  <c:v>KF</c:v>
                </c:pt>
                <c:pt idx="2">
                  <c:v>KKH</c:v>
                </c:pt>
                <c:pt idx="3">
                  <c:v>KMH</c:v>
                </c:pt>
                <c:pt idx="4">
                  <c:v>SKH</c:v>
                </c:pt>
              </c:strCache>
            </c:strRef>
          </c:cat>
          <c:val>
            <c:numRef>
              <c:f>'Andel indirekta kostnader Tot'!$D$80:$D$85</c:f>
              <c:numCache>
                <c:formatCode>0.0%</c:formatCode>
                <c:ptCount val="5"/>
                <c:pt idx="0">
                  <c:v>0.27682507805513279</c:v>
                </c:pt>
                <c:pt idx="1">
                  <c:v>0.36724562299726005</c:v>
                </c:pt>
                <c:pt idx="2">
                  <c:v>0.31354826328919594</c:v>
                </c:pt>
                <c:pt idx="3">
                  <c:v>0.37292587400863414</c:v>
                </c:pt>
                <c:pt idx="4">
                  <c:v>0.26612421074121062</c:v>
                </c:pt>
              </c:numCache>
            </c:numRef>
          </c:val>
          <c:extLst>
            <c:ext xmlns:c16="http://schemas.microsoft.com/office/drawing/2014/chart" uri="{C3380CC4-5D6E-409C-BE32-E72D297353CC}">
              <c16:uniqueId val="{00000002-5DD4-4DE3-8E42-B2BE61B2E471}"/>
            </c:ext>
          </c:extLst>
        </c:ser>
        <c:ser>
          <c:idx val="3"/>
          <c:order val="3"/>
          <c:tx>
            <c:strRef>
              <c:f>'Andel indirekta kostnader Tot'!$E$78:$E$79</c:f>
              <c:strCache>
                <c:ptCount val="1"/>
                <c:pt idx="0">
                  <c:v>2023</c:v>
                </c:pt>
              </c:strCache>
            </c:strRef>
          </c:tx>
          <c:spPr>
            <a:solidFill>
              <a:schemeClr val="accent4"/>
            </a:solidFill>
            <a:ln>
              <a:noFill/>
            </a:ln>
            <a:effectLst/>
          </c:spPr>
          <c:invertIfNegative val="0"/>
          <c:cat>
            <c:strRef>
              <c:f>'Andel indirekta kostnader Tot'!$A$80:$A$85</c:f>
              <c:strCache>
                <c:ptCount val="5"/>
                <c:pt idx="0">
                  <c:v>GIH</c:v>
                </c:pt>
                <c:pt idx="1">
                  <c:v>KF</c:v>
                </c:pt>
                <c:pt idx="2">
                  <c:v>KKH</c:v>
                </c:pt>
                <c:pt idx="3">
                  <c:v>KMH</c:v>
                </c:pt>
                <c:pt idx="4">
                  <c:v>SKH</c:v>
                </c:pt>
              </c:strCache>
            </c:strRef>
          </c:cat>
          <c:val>
            <c:numRef>
              <c:f>'Andel indirekta kostnader Tot'!$E$80:$E$85</c:f>
              <c:numCache>
                <c:formatCode>0.0%</c:formatCode>
                <c:ptCount val="5"/>
                <c:pt idx="0">
                  <c:v>0.26679703119971132</c:v>
                </c:pt>
                <c:pt idx="1">
                  <c:v>0.37916817225820199</c:v>
                </c:pt>
                <c:pt idx="2">
                  <c:v>0.58932324605933806</c:v>
                </c:pt>
                <c:pt idx="3">
                  <c:v>0.37483991141456491</c:v>
                </c:pt>
                <c:pt idx="4">
                  <c:v>0.27328750211559699</c:v>
                </c:pt>
              </c:numCache>
            </c:numRef>
          </c:val>
          <c:extLst>
            <c:ext xmlns:c16="http://schemas.microsoft.com/office/drawing/2014/chart" uri="{C3380CC4-5D6E-409C-BE32-E72D297353CC}">
              <c16:uniqueId val="{00000003-5DD4-4DE3-8E42-B2BE61B2E471}"/>
            </c:ext>
          </c:extLst>
        </c:ser>
        <c:ser>
          <c:idx val="4"/>
          <c:order val="4"/>
          <c:tx>
            <c:strRef>
              <c:f>'Andel indirekta kostnader Tot'!$F$78:$F$79</c:f>
              <c:strCache>
                <c:ptCount val="1"/>
                <c:pt idx="0">
                  <c:v>2024</c:v>
                </c:pt>
              </c:strCache>
            </c:strRef>
          </c:tx>
          <c:spPr>
            <a:solidFill>
              <a:schemeClr val="accent5"/>
            </a:solidFill>
            <a:ln>
              <a:noFill/>
            </a:ln>
            <a:effectLst/>
          </c:spPr>
          <c:invertIfNegative val="0"/>
          <c:cat>
            <c:strRef>
              <c:f>'Andel indirekta kostnader Tot'!$A$80:$A$85</c:f>
              <c:strCache>
                <c:ptCount val="5"/>
                <c:pt idx="0">
                  <c:v>GIH</c:v>
                </c:pt>
                <c:pt idx="1">
                  <c:v>KF</c:v>
                </c:pt>
                <c:pt idx="2">
                  <c:v>KKH</c:v>
                </c:pt>
                <c:pt idx="3">
                  <c:v>KMH</c:v>
                </c:pt>
                <c:pt idx="4">
                  <c:v>SKH</c:v>
                </c:pt>
              </c:strCache>
            </c:strRef>
          </c:cat>
          <c:val>
            <c:numRef>
              <c:f>'Andel indirekta kostnader Tot'!$F$80:$F$85</c:f>
              <c:numCache>
                <c:formatCode>0.0%</c:formatCode>
                <c:ptCount val="5"/>
                <c:pt idx="0">
                  <c:v>0.25604683269682466</c:v>
                </c:pt>
                <c:pt idx="1">
                  <c:v>0.38971688106829122</c:v>
                </c:pt>
                <c:pt idx="2">
                  <c:v>0.3849597404171527</c:v>
                </c:pt>
                <c:pt idx="3">
                  <c:v>0.39093798499966814</c:v>
                </c:pt>
                <c:pt idx="4">
                  <c:v>0.24650079322047513</c:v>
                </c:pt>
              </c:numCache>
            </c:numRef>
          </c:val>
          <c:extLst>
            <c:ext xmlns:c16="http://schemas.microsoft.com/office/drawing/2014/chart" uri="{C3380CC4-5D6E-409C-BE32-E72D297353CC}">
              <c16:uniqueId val="{00000004-5DD4-4DE3-8E42-B2BE61B2E471}"/>
            </c:ext>
          </c:extLst>
        </c:ser>
        <c:dLbls>
          <c:showLegendKey val="0"/>
          <c:showVal val="0"/>
          <c:showCatName val="0"/>
          <c:showSerName val="0"/>
          <c:showPercent val="0"/>
          <c:showBubbleSize val="0"/>
        </c:dLbls>
        <c:gapWidth val="219"/>
        <c:overlap val="-27"/>
        <c:axId val="582345368"/>
        <c:axId val="582347336"/>
      </c:barChart>
      <c:catAx>
        <c:axId val="582345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582347336"/>
        <c:crosses val="autoZero"/>
        <c:auto val="1"/>
        <c:lblAlgn val="ctr"/>
        <c:lblOffset val="100"/>
        <c:noMultiLvlLbl val="0"/>
      </c:catAx>
      <c:valAx>
        <c:axId val="582347336"/>
        <c:scaling>
          <c:orientation val="minMax"/>
          <c:max val="0.60000000000000009"/>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582345368"/>
        <c:crosses val="autoZero"/>
        <c:crossBetween val="between"/>
      </c:valAx>
      <c:spPr>
        <a:noFill/>
        <a:ln>
          <a:noFill/>
        </a:ln>
        <a:effectLst/>
      </c:spPr>
    </c:plotArea>
    <c:legend>
      <c:legendPos val="r"/>
      <c:layout>
        <c:manualLayout>
          <c:xMode val="edge"/>
          <c:yMode val="edge"/>
          <c:x val="9.6690417676451423E-2"/>
          <c:y val="1.9358261136414713E-3"/>
          <c:w val="0.39820332011805837"/>
          <c:h val="0.16573459659256778"/>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[SUHF_Sammanställning_2024_1_241110 HM.xlsm]Indirekta 2022 utb!Pivottabell6</c:name>
    <c:fmtId val="31"/>
  </c:pivotSource>
  <c:chart>
    <c:autoTitleDeleted val="1"/>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pivotFmt>
      <c:pivotFmt>
        <c:idx val="5"/>
        <c:spPr>
          <a:solidFill>
            <a:schemeClr val="accent1"/>
          </a:solidFill>
          <a:ln>
            <a:noFill/>
          </a:ln>
          <a:effectLst/>
        </c:spPr>
        <c:marker>
          <c:symbol val="none"/>
        </c:marker>
      </c:pivotFmt>
      <c:pivotFmt>
        <c:idx val="6"/>
        <c:spPr>
          <a:solidFill>
            <a:schemeClr val="accent1"/>
          </a:solidFill>
          <a:ln>
            <a:noFill/>
          </a:ln>
          <a:effectLst/>
        </c:spPr>
        <c:marker>
          <c:symbol val="none"/>
        </c:marker>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'Indirekta 2022 utb'!$B$3:$B$4</c:f>
              <c:strCache>
                <c:ptCount val="1"/>
                <c:pt idx="0">
                  <c:v>2024</c:v>
                </c:pt>
              </c:strCache>
            </c:strRef>
          </c:tx>
          <c:spPr>
            <a:solidFill>
              <a:schemeClr val="accent1"/>
            </a:solidFill>
            <a:ln>
              <a:noFill/>
            </a:ln>
            <a:effectLst/>
          </c:spPr>
          <c:invertIfNegative val="0"/>
          <c:cat>
            <c:strRef>
              <c:f>'Indirekta 2022 utb'!$A$5:$A$39</c:f>
              <c:strCache>
                <c:ptCount val="34"/>
                <c:pt idx="0">
                  <c:v>KI</c:v>
                </c:pt>
                <c:pt idx="1">
                  <c:v>SKH</c:v>
                </c:pt>
                <c:pt idx="2">
                  <c:v>FHS</c:v>
                </c:pt>
                <c:pt idx="3">
                  <c:v>SLU</c:v>
                </c:pt>
                <c:pt idx="4">
                  <c:v>HB</c:v>
                </c:pt>
                <c:pt idx="5">
                  <c:v>KAU</c:v>
                </c:pt>
                <c:pt idx="6">
                  <c:v>ORU</c:v>
                </c:pt>
                <c:pt idx="7">
                  <c:v>KTH</c:v>
                </c:pt>
                <c:pt idx="8">
                  <c:v>LNU</c:v>
                </c:pt>
                <c:pt idx="9">
                  <c:v>MDU</c:v>
                </c:pt>
                <c:pt idx="10">
                  <c:v>SU</c:v>
                </c:pt>
                <c:pt idx="11">
                  <c:v>UMU</c:v>
                </c:pt>
                <c:pt idx="12">
                  <c:v>HH</c:v>
                </c:pt>
                <c:pt idx="13">
                  <c:v>LTU</c:v>
                </c:pt>
                <c:pt idx="14">
                  <c:v>SH</c:v>
                </c:pt>
                <c:pt idx="15">
                  <c:v>HDA</c:v>
                </c:pt>
                <c:pt idx="16">
                  <c:v>CTH</c:v>
                </c:pt>
                <c:pt idx="17">
                  <c:v>GIH</c:v>
                </c:pt>
                <c:pt idx="18">
                  <c:v>LU</c:v>
                </c:pt>
                <c:pt idx="19">
                  <c:v>HV</c:v>
                </c:pt>
                <c:pt idx="20">
                  <c:v>MAU</c:v>
                </c:pt>
                <c:pt idx="21">
                  <c:v>HJ</c:v>
                </c:pt>
                <c:pt idx="22">
                  <c:v>HKR</c:v>
                </c:pt>
                <c:pt idx="23">
                  <c:v>LIU</c:v>
                </c:pt>
                <c:pt idx="24">
                  <c:v>GU</c:v>
                </c:pt>
                <c:pt idx="25">
                  <c:v>HIG</c:v>
                </c:pt>
                <c:pt idx="26">
                  <c:v>BTH</c:v>
                </c:pt>
                <c:pt idx="27">
                  <c:v>KF</c:v>
                </c:pt>
                <c:pt idx="28">
                  <c:v>MIU</c:v>
                </c:pt>
                <c:pt idx="29">
                  <c:v>UU</c:v>
                </c:pt>
                <c:pt idx="30">
                  <c:v>KKH</c:v>
                </c:pt>
                <c:pt idx="31">
                  <c:v>HS</c:v>
                </c:pt>
                <c:pt idx="32">
                  <c:v>KMH</c:v>
                </c:pt>
                <c:pt idx="33">
                  <c:v>HHS</c:v>
                </c:pt>
              </c:strCache>
            </c:strRef>
          </c:cat>
          <c:val>
            <c:numRef>
              <c:f>'Indirekta 2022 utb'!$B$5:$B$39</c:f>
              <c:numCache>
                <c:formatCode>0.0%</c:formatCode>
                <c:ptCount val="34"/>
                <c:pt idx="0">
                  <c:v>0.23250330982347647</c:v>
                </c:pt>
                <c:pt idx="1">
                  <c:v>0.25265649522731365</c:v>
                </c:pt>
                <c:pt idx="2">
                  <c:v>0.26267139488068397</c:v>
                </c:pt>
                <c:pt idx="3">
                  <c:v>0.26704174410588721</c:v>
                </c:pt>
                <c:pt idx="4">
                  <c:v>0.2785940916584897</c:v>
                </c:pt>
                <c:pt idx="5">
                  <c:v>0.30153405949973855</c:v>
                </c:pt>
                <c:pt idx="6">
                  <c:v>0.30896685374007637</c:v>
                </c:pt>
                <c:pt idx="7">
                  <c:v>0.31257287021124308</c:v>
                </c:pt>
                <c:pt idx="8">
                  <c:v>0.31470630078536438</c:v>
                </c:pt>
                <c:pt idx="9">
                  <c:v>0.31922391610518752</c:v>
                </c:pt>
                <c:pt idx="10">
                  <c:v>0.32115730324666847</c:v>
                </c:pt>
                <c:pt idx="11">
                  <c:v>0.32287237742278097</c:v>
                </c:pt>
                <c:pt idx="12">
                  <c:v>0.32346446053174716</c:v>
                </c:pt>
                <c:pt idx="13">
                  <c:v>0.32447309318667455</c:v>
                </c:pt>
                <c:pt idx="14">
                  <c:v>0.33089606524546544</c:v>
                </c:pt>
                <c:pt idx="15">
                  <c:v>0.33250448002238747</c:v>
                </c:pt>
                <c:pt idx="16">
                  <c:v>0.33326264732037614</c:v>
                </c:pt>
                <c:pt idx="17">
                  <c:v>0.33743072834200405</c:v>
                </c:pt>
                <c:pt idx="18">
                  <c:v>0.34485795639946681</c:v>
                </c:pt>
                <c:pt idx="19">
                  <c:v>0.3491182061811246</c:v>
                </c:pt>
                <c:pt idx="20">
                  <c:v>0.35105501823408841</c:v>
                </c:pt>
                <c:pt idx="21">
                  <c:v>0.35378821861235588</c:v>
                </c:pt>
                <c:pt idx="22">
                  <c:v>0.35485767573268312</c:v>
                </c:pt>
                <c:pt idx="23">
                  <c:v>0.35488710635996706</c:v>
                </c:pt>
                <c:pt idx="24">
                  <c:v>0.35792258225062867</c:v>
                </c:pt>
                <c:pt idx="25">
                  <c:v>0.3586006549063786</c:v>
                </c:pt>
                <c:pt idx="26">
                  <c:v>0.36167183535382008</c:v>
                </c:pt>
                <c:pt idx="27">
                  <c:v>0.37093216233210669</c:v>
                </c:pt>
                <c:pt idx="28">
                  <c:v>0.37203771049778195</c:v>
                </c:pt>
                <c:pt idx="29">
                  <c:v>0.37936247962288883</c:v>
                </c:pt>
                <c:pt idx="30">
                  <c:v>0.38874320073595164</c:v>
                </c:pt>
                <c:pt idx="31">
                  <c:v>0.39238383866340082</c:v>
                </c:pt>
                <c:pt idx="32">
                  <c:v>0.40188486096899773</c:v>
                </c:pt>
                <c:pt idx="33">
                  <c:v>0.56310729016880534</c:v>
                </c:pt>
              </c:numCache>
            </c:numRef>
          </c:val>
          <c:extLst>
            <c:ext xmlns:c16="http://schemas.microsoft.com/office/drawing/2014/chart" uri="{C3380CC4-5D6E-409C-BE32-E72D297353CC}">
              <c16:uniqueId val="{00000000-F95F-4FD1-AD9F-844C3D9F4FC1}"/>
            </c:ext>
          </c:extLst>
        </c:ser>
        <c:dLbls>
          <c:showLegendKey val="0"/>
          <c:showVal val="0"/>
          <c:showCatName val="0"/>
          <c:showSerName val="0"/>
          <c:showPercent val="0"/>
          <c:showBubbleSize val="0"/>
        </c:dLbls>
        <c:gapWidth val="219"/>
        <c:overlap val="-27"/>
        <c:axId val="728032040"/>
        <c:axId val="472170872"/>
      </c:barChart>
      <c:catAx>
        <c:axId val="728032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72170872"/>
        <c:crosses val="autoZero"/>
        <c:auto val="1"/>
        <c:lblAlgn val="ctr"/>
        <c:lblOffset val="100"/>
        <c:noMultiLvlLbl val="0"/>
      </c:catAx>
      <c:valAx>
        <c:axId val="472170872"/>
        <c:scaling>
          <c:orientation val="minMax"/>
          <c:max val="0.65000000000000013"/>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28032040"/>
        <c:crosses val="autoZero"/>
        <c:crossBetween val="between"/>
        <c:majorUnit val="5.000000000000001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Visible val="1"/>
      </c14:pivotOptions>
    </c:ext>
    <c:ext xmlns:c16="http://schemas.microsoft.com/office/drawing/2014/chart" uri="{E28EC0CA-F0BB-4C9C-879D-F8772B89E7AC}">
      <c16:pivotOptions16>
        <c16:showExpandCollapseFieldButtons val="1"/>
      </c16:pivotOptions16>
    </c:ext>
  </c:extLst>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1523876187615413E-2"/>
          <c:y val="0.10669539704618899"/>
          <c:w val="0.88437314040824622"/>
          <c:h val="0.72013452812209011"/>
        </c:manualLayout>
      </c:layout>
      <c:scatterChart>
        <c:scatterStyle val="lineMarker"/>
        <c:varyColors val="0"/>
        <c:ser>
          <c:idx val="0"/>
          <c:order val="0"/>
          <c:tx>
            <c:strRef>
              <c:f>'Indirekta punkter2024 utb'!$H$5</c:f>
              <c:strCache>
                <c:ptCount val="1"/>
                <c:pt idx="0">
                  <c:v>Summa av Andel indirekta kostnader</c:v>
                </c:pt>
              </c:strCache>
            </c:strRef>
          </c:tx>
          <c:spPr>
            <a:ln w="28575" cap="rnd">
              <a:noFill/>
              <a:round/>
            </a:ln>
            <a:effectLst/>
          </c:spPr>
          <c:marker>
            <c:symbol val="circle"/>
            <c:size val="5"/>
            <c:spPr>
              <a:solidFill>
                <a:schemeClr val="accent1"/>
              </a:solidFill>
              <a:ln w="9525">
                <a:solidFill>
                  <a:schemeClr val="accent1"/>
                </a:solidFill>
              </a:ln>
              <a:effectLst/>
            </c:spPr>
          </c:marker>
          <c:xVal>
            <c:numRef>
              <c:f>'Indirekta punkter2024 utb'!$G$6:$G$37</c:f>
              <c:numCache>
                <c:formatCode>General</c:formatCode>
                <c:ptCount val="32"/>
                <c:pt idx="0">
                  <c:v>1302716</c:v>
                </c:pt>
                <c:pt idx="1">
                  <c:v>233202</c:v>
                </c:pt>
                <c:pt idx="2">
                  <c:v>579218</c:v>
                </c:pt>
                <c:pt idx="3">
                  <c:v>725300</c:v>
                </c:pt>
                <c:pt idx="4">
                  <c:v>803068</c:v>
                </c:pt>
                <c:pt idx="5">
                  <c:v>935231</c:v>
                </c:pt>
                <c:pt idx="6">
                  <c:v>1041837</c:v>
                </c:pt>
                <c:pt idx="7">
                  <c:v>1772981</c:v>
                </c:pt>
                <c:pt idx="8">
                  <c:v>1888668</c:v>
                </c:pt>
                <c:pt idx="9">
                  <c:v>808727</c:v>
                </c:pt>
                <c:pt idx="10">
                  <c:v>2489475</c:v>
                </c:pt>
                <c:pt idx="11">
                  <c:v>2289306</c:v>
                </c:pt>
                <c:pt idx="12">
                  <c:v>540244</c:v>
                </c:pt>
                <c:pt idx="13">
                  <c:v>843318</c:v>
                </c:pt>
                <c:pt idx="14">
                  <c:v>717046</c:v>
                </c:pt>
                <c:pt idx="15">
                  <c:v>593189</c:v>
                </c:pt>
                <c:pt idx="16">
                  <c:v>1186645</c:v>
                </c:pt>
                <c:pt idx="17">
                  <c:v>141472</c:v>
                </c:pt>
                <c:pt idx="18">
                  <c:v>3116705</c:v>
                </c:pt>
                <c:pt idx="19">
                  <c:v>549997</c:v>
                </c:pt>
                <c:pt idx="20">
                  <c:v>1562482</c:v>
                </c:pt>
                <c:pt idx="21">
                  <c:v>860961.4</c:v>
                </c:pt>
                <c:pt idx="22">
                  <c:v>516765</c:v>
                </c:pt>
                <c:pt idx="23">
                  <c:v>2069784.97389</c:v>
                </c:pt>
                <c:pt idx="24">
                  <c:v>2977728</c:v>
                </c:pt>
                <c:pt idx="25">
                  <c:v>608942</c:v>
                </c:pt>
                <c:pt idx="26">
                  <c:v>383076</c:v>
                </c:pt>
                <c:pt idx="27">
                  <c:v>194022</c:v>
                </c:pt>
                <c:pt idx="28">
                  <c:v>693038.4</c:v>
                </c:pt>
                <c:pt idx="29">
                  <c:v>2536547</c:v>
                </c:pt>
                <c:pt idx="30">
                  <c:v>80027</c:v>
                </c:pt>
                <c:pt idx="31">
                  <c:v>433578</c:v>
                </c:pt>
              </c:numCache>
            </c:numRef>
          </c:xVal>
          <c:yVal>
            <c:numRef>
              <c:f>'Indirekta punkter2024 utb'!$H$6:$H$37</c:f>
              <c:numCache>
                <c:formatCode>0.0%</c:formatCode>
                <c:ptCount val="32"/>
                <c:pt idx="0">
                  <c:v>0.23250330982347647</c:v>
                </c:pt>
                <c:pt idx="1">
                  <c:v>0.25265649522731365</c:v>
                </c:pt>
                <c:pt idx="2">
                  <c:v>0.26267139488068397</c:v>
                </c:pt>
                <c:pt idx="3">
                  <c:v>0.26704174410588721</c:v>
                </c:pt>
                <c:pt idx="4">
                  <c:v>0.2785940916584897</c:v>
                </c:pt>
                <c:pt idx="5">
                  <c:v>0.30153405949973855</c:v>
                </c:pt>
                <c:pt idx="6">
                  <c:v>0.30896685374007637</c:v>
                </c:pt>
                <c:pt idx="7">
                  <c:v>0.31257287021124308</c:v>
                </c:pt>
                <c:pt idx="8">
                  <c:v>0.31470630078536438</c:v>
                </c:pt>
                <c:pt idx="9">
                  <c:v>0.31922391610518752</c:v>
                </c:pt>
                <c:pt idx="10">
                  <c:v>0.32115730324666847</c:v>
                </c:pt>
                <c:pt idx="11">
                  <c:v>0.32287237742278097</c:v>
                </c:pt>
                <c:pt idx="12">
                  <c:v>0.32346446053174716</c:v>
                </c:pt>
                <c:pt idx="13">
                  <c:v>0.32447309318667455</c:v>
                </c:pt>
                <c:pt idx="14">
                  <c:v>0.33089606524546544</c:v>
                </c:pt>
                <c:pt idx="15">
                  <c:v>0.33250448002238747</c:v>
                </c:pt>
                <c:pt idx="16">
                  <c:v>0.33326264732037614</c:v>
                </c:pt>
                <c:pt idx="17">
                  <c:v>0.33743072834200405</c:v>
                </c:pt>
                <c:pt idx="18">
                  <c:v>0.34485795639946681</c:v>
                </c:pt>
                <c:pt idx="19">
                  <c:v>0.3491182061811246</c:v>
                </c:pt>
                <c:pt idx="20">
                  <c:v>0.35105501823408841</c:v>
                </c:pt>
                <c:pt idx="21">
                  <c:v>0.35378821861235588</c:v>
                </c:pt>
                <c:pt idx="22">
                  <c:v>0.35485767573268312</c:v>
                </c:pt>
                <c:pt idx="23">
                  <c:v>0.35488710635996706</c:v>
                </c:pt>
                <c:pt idx="24">
                  <c:v>0.35792258225062867</c:v>
                </c:pt>
                <c:pt idx="25">
                  <c:v>0.3586006549063786</c:v>
                </c:pt>
                <c:pt idx="26">
                  <c:v>0.36167183535382008</c:v>
                </c:pt>
                <c:pt idx="27">
                  <c:v>0.37093216233210669</c:v>
                </c:pt>
                <c:pt idx="28">
                  <c:v>0.37203771049778195</c:v>
                </c:pt>
                <c:pt idx="29">
                  <c:v>0.37936247962288883</c:v>
                </c:pt>
                <c:pt idx="30">
                  <c:v>0.38874320073595164</c:v>
                </c:pt>
                <c:pt idx="31">
                  <c:v>0.39238383866340082</c:v>
                </c:pt>
              </c:numCache>
            </c:numRef>
          </c:yVal>
          <c:smooth val="0"/>
          <c:extLst>
            <c:ext xmlns:c16="http://schemas.microsoft.com/office/drawing/2014/chart" uri="{C3380CC4-5D6E-409C-BE32-E72D297353CC}">
              <c16:uniqueId val="{00000000-F6F5-430C-A655-60645AC3CE7E}"/>
            </c:ext>
          </c:extLst>
        </c:ser>
        <c:dLbls>
          <c:showLegendKey val="0"/>
          <c:showVal val="0"/>
          <c:showCatName val="0"/>
          <c:showSerName val="0"/>
          <c:showPercent val="0"/>
          <c:showBubbleSize val="0"/>
        </c:dLbls>
        <c:axId val="566482568"/>
        <c:axId val="566484536"/>
      </c:scatterChart>
      <c:valAx>
        <c:axId val="566482568"/>
        <c:scaling>
          <c:orientation val="minMax"/>
          <c:max val="3500000"/>
        </c:scaling>
        <c:delete val="0"/>
        <c:axPos val="b"/>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w="9525" cap="flat" cmpd="sng" algn="ctr">
            <a:solidFill>
              <a:schemeClr val="tx1">
                <a:lumMod val="25000"/>
                <a:lumOff val="75000"/>
              </a:schemeClr>
            </a:solidFill>
            <a:round/>
          </a:ln>
          <a:effectLst/>
        </c:spPr>
        <c:txPr>
          <a:bodyPr rot="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566484536"/>
        <c:crosses val="autoZero"/>
        <c:crossBetween val="midCat"/>
        <c:majorUnit val="500000"/>
        <c:minorUnit val="100000"/>
        <c:dispUnits>
          <c:builtInUnit val="millions"/>
        </c:dispUnits>
      </c:valAx>
      <c:valAx>
        <c:axId val="566484536"/>
        <c:scaling>
          <c:orientation val="minMax"/>
          <c:max val="0.5"/>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566482568"/>
        <c:crosses val="autoZero"/>
        <c:crossBetween val="midCat"/>
        <c:majorUnit val="5.000000000000001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[SUHF_Sammanställning_2024_1_241110 HM.xlsm]Andel indirekta kostnader UTB!Pivottabell2</c:name>
    <c:fmtId val="19"/>
  </c:pivotSource>
  <c:chart>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pivotFmt>
      <c:pivotFmt>
        <c:idx val="10"/>
        <c:spPr>
          <a:solidFill>
            <a:schemeClr val="accent1"/>
          </a:solidFill>
          <a:ln>
            <a:noFill/>
          </a:ln>
          <a:effectLst/>
        </c:spPr>
        <c:marker>
          <c:symbol val="none"/>
        </c:marker>
      </c:pivotFmt>
      <c:pivotFmt>
        <c:idx val="11"/>
        <c:spPr>
          <a:solidFill>
            <a:schemeClr val="accent1"/>
          </a:solidFill>
          <a:ln>
            <a:noFill/>
          </a:ln>
          <a:effectLst/>
        </c:spPr>
        <c:marker>
          <c:symbol val="none"/>
        </c:marker>
      </c:pivotFmt>
      <c:pivotFmt>
        <c:idx val="12"/>
        <c:spPr>
          <a:solidFill>
            <a:schemeClr val="accent1"/>
          </a:solidFill>
          <a:ln>
            <a:noFill/>
          </a:ln>
          <a:effectLst/>
        </c:spPr>
        <c:marker>
          <c:symbol val="none"/>
        </c:marker>
      </c:pivotFmt>
      <c:pivotFmt>
        <c:idx val="13"/>
        <c:spPr>
          <a:solidFill>
            <a:schemeClr val="accent1"/>
          </a:solidFill>
          <a:ln>
            <a:noFill/>
          </a:ln>
          <a:effectLst/>
        </c:spPr>
        <c:marker>
          <c:symbol val="none"/>
        </c:marker>
      </c:pivotFmt>
      <c:pivotFmt>
        <c:idx val="14"/>
        <c:spPr>
          <a:solidFill>
            <a:schemeClr val="accent1"/>
          </a:solidFill>
          <a:ln>
            <a:noFill/>
          </a:ln>
          <a:effectLst/>
        </c:spPr>
        <c:marker>
          <c:symbol val="none"/>
        </c:marker>
      </c:pivotFmt>
      <c:pivotFmt>
        <c:idx val="15"/>
        <c:spPr>
          <a:solidFill>
            <a:schemeClr val="accent1"/>
          </a:solidFill>
          <a:ln>
            <a:noFill/>
          </a:ln>
          <a:effectLst/>
        </c:spPr>
        <c:marker>
          <c:symbol val="none"/>
        </c:marker>
      </c:pivotFmt>
      <c:pivotFmt>
        <c:idx val="16"/>
        <c:spPr>
          <a:solidFill>
            <a:schemeClr val="accent1"/>
          </a:solidFill>
          <a:ln>
            <a:noFill/>
          </a:ln>
          <a:effectLst/>
        </c:spPr>
        <c:marker>
          <c:symbol val="none"/>
        </c:marker>
      </c:pivotFmt>
      <c:pivotFmt>
        <c:idx val="1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'Andel indirekta kostnader UTB'!$B$19:$B$20</c:f>
              <c:strCache>
                <c:ptCount val="1"/>
                <c:pt idx="0">
                  <c:v>2020</c:v>
                </c:pt>
              </c:strCache>
            </c:strRef>
          </c:tx>
          <c:spPr>
            <a:solidFill>
              <a:schemeClr val="accent1"/>
            </a:solidFill>
            <a:ln>
              <a:noFill/>
            </a:ln>
            <a:effectLst/>
          </c:spPr>
          <c:invertIfNegative val="0"/>
          <c:cat>
            <c:strRef>
              <c:f>'Andel indirekta kostnader UTB'!$A$21:$A$31</c:f>
              <c:strCache>
                <c:ptCount val="10"/>
                <c:pt idx="0">
                  <c:v>CTH</c:v>
                </c:pt>
                <c:pt idx="1">
                  <c:v>GU</c:v>
                </c:pt>
                <c:pt idx="2">
                  <c:v>KI</c:v>
                </c:pt>
                <c:pt idx="3">
                  <c:v>KTH</c:v>
                </c:pt>
                <c:pt idx="4">
                  <c:v>LIU</c:v>
                </c:pt>
                <c:pt idx="5">
                  <c:v>LU</c:v>
                </c:pt>
                <c:pt idx="6">
                  <c:v>SLU</c:v>
                </c:pt>
                <c:pt idx="7">
                  <c:v>SU</c:v>
                </c:pt>
                <c:pt idx="8">
                  <c:v>UMU</c:v>
                </c:pt>
                <c:pt idx="9">
                  <c:v>UU</c:v>
                </c:pt>
              </c:strCache>
            </c:strRef>
          </c:cat>
          <c:val>
            <c:numRef>
              <c:f>'Andel indirekta kostnader UTB'!$B$21:$B$31</c:f>
              <c:numCache>
                <c:formatCode>0.0%</c:formatCode>
                <c:ptCount val="10"/>
                <c:pt idx="0">
                  <c:v>0.33380775020041192</c:v>
                </c:pt>
                <c:pt idx="1">
                  <c:v>0.3351321467960357</c:v>
                </c:pt>
                <c:pt idx="2">
                  <c:v>0.24330362804512731</c:v>
                </c:pt>
                <c:pt idx="3">
                  <c:v>0.32506536636102984</c:v>
                </c:pt>
                <c:pt idx="4">
                  <c:v>0.38723094990239992</c:v>
                </c:pt>
                <c:pt idx="5">
                  <c:v>0.31283232963023622</c:v>
                </c:pt>
                <c:pt idx="6">
                  <c:v>0.26507404347273422</c:v>
                </c:pt>
                <c:pt idx="7">
                  <c:v>0.34224942475839853</c:v>
                </c:pt>
                <c:pt idx="8">
                  <c:v>0.31580150958285041</c:v>
                </c:pt>
                <c:pt idx="9">
                  <c:v>0.35759746185898139</c:v>
                </c:pt>
              </c:numCache>
            </c:numRef>
          </c:val>
          <c:extLst>
            <c:ext xmlns:c16="http://schemas.microsoft.com/office/drawing/2014/chart" uri="{C3380CC4-5D6E-409C-BE32-E72D297353CC}">
              <c16:uniqueId val="{00000000-CDC0-4771-B6FC-CB4CE9BB23FC}"/>
            </c:ext>
          </c:extLst>
        </c:ser>
        <c:ser>
          <c:idx val="1"/>
          <c:order val="1"/>
          <c:tx>
            <c:strRef>
              <c:f>'Andel indirekta kostnader UTB'!$C$19:$C$20</c:f>
              <c:strCache>
                <c:ptCount val="1"/>
                <c:pt idx="0">
                  <c:v>2021</c:v>
                </c:pt>
              </c:strCache>
            </c:strRef>
          </c:tx>
          <c:spPr>
            <a:solidFill>
              <a:schemeClr val="accent2"/>
            </a:solidFill>
            <a:ln>
              <a:noFill/>
            </a:ln>
            <a:effectLst/>
          </c:spPr>
          <c:invertIfNegative val="0"/>
          <c:cat>
            <c:strRef>
              <c:f>'Andel indirekta kostnader UTB'!$A$21:$A$31</c:f>
              <c:strCache>
                <c:ptCount val="10"/>
                <c:pt idx="0">
                  <c:v>CTH</c:v>
                </c:pt>
                <c:pt idx="1">
                  <c:v>GU</c:v>
                </c:pt>
                <c:pt idx="2">
                  <c:v>KI</c:v>
                </c:pt>
                <c:pt idx="3">
                  <c:v>KTH</c:v>
                </c:pt>
                <c:pt idx="4">
                  <c:v>LIU</c:v>
                </c:pt>
                <c:pt idx="5">
                  <c:v>LU</c:v>
                </c:pt>
                <c:pt idx="6">
                  <c:v>SLU</c:v>
                </c:pt>
                <c:pt idx="7">
                  <c:v>SU</c:v>
                </c:pt>
                <c:pt idx="8">
                  <c:v>UMU</c:v>
                </c:pt>
                <c:pt idx="9">
                  <c:v>UU</c:v>
                </c:pt>
              </c:strCache>
            </c:strRef>
          </c:cat>
          <c:val>
            <c:numRef>
              <c:f>'Andel indirekta kostnader UTB'!$C$21:$C$31</c:f>
              <c:numCache>
                <c:formatCode>0.0%</c:formatCode>
                <c:ptCount val="10"/>
                <c:pt idx="0">
                  <c:v>0.32010150302873414</c:v>
                </c:pt>
                <c:pt idx="1">
                  <c:v>0.33303239300563819</c:v>
                </c:pt>
                <c:pt idx="2">
                  <c:v>0.24023531384003033</c:v>
                </c:pt>
                <c:pt idx="3">
                  <c:v>0.32825052914267505</c:v>
                </c:pt>
                <c:pt idx="4">
                  <c:v>0.4032871603131491</c:v>
                </c:pt>
                <c:pt idx="5">
                  <c:v>0.30768639384170493</c:v>
                </c:pt>
                <c:pt idx="6">
                  <c:v>0.26325203494158422</c:v>
                </c:pt>
                <c:pt idx="7">
                  <c:v>0.34859089359135192</c:v>
                </c:pt>
                <c:pt idx="8">
                  <c:v>0.31817255575068343</c:v>
                </c:pt>
                <c:pt idx="9">
                  <c:v>0.3514823845477581</c:v>
                </c:pt>
              </c:numCache>
            </c:numRef>
          </c:val>
          <c:extLst>
            <c:ext xmlns:c16="http://schemas.microsoft.com/office/drawing/2014/chart" uri="{C3380CC4-5D6E-409C-BE32-E72D297353CC}">
              <c16:uniqueId val="{00000001-CDC0-4771-B6FC-CB4CE9BB23FC}"/>
            </c:ext>
          </c:extLst>
        </c:ser>
        <c:ser>
          <c:idx val="2"/>
          <c:order val="2"/>
          <c:tx>
            <c:strRef>
              <c:f>'Andel indirekta kostnader UTB'!$D$19:$D$20</c:f>
              <c:strCache>
                <c:ptCount val="1"/>
                <c:pt idx="0">
                  <c:v>2022</c:v>
                </c:pt>
              </c:strCache>
            </c:strRef>
          </c:tx>
          <c:spPr>
            <a:solidFill>
              <a:schemeClr val="accent3"/>
            </a:solidFill>
            <a:ln>
              <a:noFill/>
            </a:ln>
            <a:effectLst/>
          </c:spPr>
          <c:invertIfNegative val="0"/>
          <c:cat>
            <c:strRef>
              <c:f>'Andel indirekta kostnader UTB'!$A$21:$A$31</c:f>
              <c:strCache>
                <c:ptCount val="10"/>
                <c:pt idx="0">
                  <c:v>CTH</c:v>
                </c:pt>
                <c:pt idx="1">
                  <c:v>GU</c:v>
                </c:pt>
                <c:pt idx="2">
                  <c:v>KI</c:v>
                </c:pt>
                <c:pt idx="3">
                  <c:v>KTH</c:v>
                </c:pt>
                <c:pt idx="4">
                  <c:v>LIU</c:v>
                </c:pt>
                <c:pt idx="5">
                  <c:v>LU</c:v>
                </c:pt>
                <c:pt idx="6">
                  <c:v>SLU</c:v>
                </c:pt>
                <c:pt idx="7">
                  <c:v>SU</c:v>
                </c:pt>
                <c:pt idx="8">
                  <c:v>UMU</c:v>
                </c:pt>
                <c:pt idx="9">
                  <c:v>UU</c:v>
                </c:pt>
              </c:strCache>
            </c:strRef>
          </c:cat>
          <c:val>
            <c:numRef>
              <c:f>'Andel indirekta kostnader UTB'!$D$21:$D$31</c:f>
              <c:numCache>
                <c:formatCode>0.0%</c:formatCode>
                <c:ptCount val="10"/>
                <c:pt idx="0">
                  <c:v>0.33893841018926463</c:v>
                </c:pt>
                <c:pt idx="1">
                  <c:v>0.34396557916090431</c:v>
                </c:pt>
                <c:pt idx="2">
                  <c:v>0.23496180230785749</c:v>
                </c:pt>
                <c:pt idx="3">
                  <c:v>0.32837511868173613</c:v>
                </c:pt>
                <c:pt idx="4">
                  <c:v>0.36148739586152562</c:v>
                </c:pt>
                <c:pt idx="5">
                  <c:v>0.30913154811544802</c:v>
                </c:pt>
                <c:pt idx="6">
                  <c:v>0.25595907088563857</c:v>
                </c:pt>
                <c:pt idx="7">
                  <c:v>0.32833579697558513</c:v>
                </c:pt>
                <c:pt idx="8">
                  <c:v>0.32080366337748517</c:v>
                </c:pt>
                <c:pt idx="9">
                  <c:v>0.35706461681120627</c:v>
                </c:pt>
              </c:numCache>
            </c:numRef>
          </c:val>
          <c:extLst>
            <c:ext xmlns:c16="http://schemas.microsoft.com/office/drawing/2014/chart" uri="{C3380CC4-5D6E-409C-BE32-E72D297353CC}">
              <c16:uniqueId val="{00000002-CDC0-4771-B6FC-CB4CE9BB23FC}"/>
            </c:ext>
          </c:extLst>
        </c:ser>
        <c:ser>
          <c:idx val="3"/>
          <c:order val="3"/>
          <c:tx>
            <c:strRef>
              <c:f>'Andel indirekta kostnader UTB'!$E$19:$E$20</c:f>
              <c:strCache>
                <c:ptCount val="1"/>
                <c:pt idx="0">
                  <c:v>2023</c:v>
                </c:pt>
              </c:strCache>
            </c:strRef>
          </c:tx>
          <c:spPr>
            <a:solidFill>
              <a:schemeClr val="accent4"/>
            </a:solidFill>
            <a:ln>
              <a:noFill/>
            </a:ln>
            <a:effectLst/>
          </c:spPr>
          <c:invertIfNegative val="0"/>
          <c:cat>
            <c:strRef>
              <c:f>'Andel indirekta kostnader UTB'!$A$21:$A$31</c:f>
              <c:strCache>
                <c:ptCount val="10"/>
                <c:pt idx="0">
                  <c:v>CTH</c:v>
                </c:pt>
                <c:pt idx="1">
                  <c:v>GU</c:v>
                </c:pt>
                <c:pt idx="2">
                  <c:v>KI</c:v>
                </c:pt>
                <c:pt idx="3">
                  <c:v>KTH</c:v>
                </c:pt>
                <c:pt idx="4">
                  <c:v>LIU</c:v>
                </c:pt>
                <c:pt idx="5">
                  <c:v>LU</c:v>
                </c:pt>
                <c:pt idx="6">
                  <c:v>SLU</c:v>
                </c:pt>
                <c:pt idx="7">
                  <c:v>SU</c:v>
                </c:pt>
                <c:pt idx="8">
                  <c:v>UMU</c:v>
                </c:pt>
                <c:pt idx="9">
                  <c:v>UU</c:v>
                </c:pt>
              </c:strCache>
            </c:strRef>
          </c:cat>
          <c:val>
            <c:numRef>
              <c:f>'Andel indirekta kostnader UTB'!$E$21:$E$31</c:f>
              <c:numCache>
                <c:formatCode>0.0%</c:formatCode>
                <c:ptCount val="10"/>
                <c:pt idx="0">
                  <c:v>0.3403262105953474</c:v>
                </c:pt>
                <c:pt idx="1">
                  <c:v>0.3578174073181416</c:v>
                </c:pt>
                <c:pt idx="2">
                  <c:v>0.23510770832052555</c:v>
                </c:pt>
                <c:pt idx="3">
                  <c:v>0.33504418926225643</c:v>
                </c:pt>
                <c:pt idx="4">
                  <c:v>0.35135296225301116</c:v>
                </c:pt>
                <c:pt idx="5">
                  <c:v>0.33378304313558099</c:v>
                </c:pt>
                <c:pt idx="6">
                  <c:v>0.25649224352490596</c:v>
                </c:pt>
                <c:pt idx="7">
                  <c:v>0.32115501964219872</c:v>
                </c:pt>
                <c:pt idx="8">
                  <c:v>0.32179590580709255</c:v>
                </c:pt>
                <c:pt idx="9">
                  <c:v>0.35476592999675421</c:v>
                </c:pt>
              </c:numCache>
            </c:numRef>
          </c:val>
          <c:extLst>
            <c:ext xmlns:c16="http://schemas.microsoft.com/office/drawing/2014/chart" uri="{C3380CC4-5D6E-409C-BE32-E72D297353CC}">
              <c16:uniqueId val="{00000003-CDC0-4771-B6FC-CB4CE9BB23FC}"/>
            </c:ext>
          </c:extLst>
        </c:ser>
        <c:ser>
          <c:idx val="4"/>
          <c:order val="4"/>
          <c:tx>
            <c:strRef>
              <c:f>'Andel indirekta kostnader UTB'!$F$19:$F$20</c:f>
              <c:strCache>
                <c:ptCount val="1"/>
                <c:pt idx="0">
                  <c:v>2024</c:v>
                </c:pt>
              </c:strCache>
            </c:strRef>
          </c:tx>
          <c:spPr>
            <a:solidFill>
              <a:schemeClr val="accent5"/>
            </a:solidFill>
            <a:ln>
              <a:noFill/>
            </a:ln>
            <a:effectLst/>
          </c:spPr>
          <c:invertIfNegative val="0"/>
          <c:cat>
            <c:strRef>
              <c:f>'Andel indirekta kostnader UTB'!$A$21:$A$31</c:f>
              <c:strCache>
                <c:ptCount val="10"/>
                <c:pt idx="0">
                  <c:v>CTH</c:v>
                </c:pt>
                <c:pt idx="1">
                  <c:v>GU</c:v>
                </c:pt>
                <c:pt idx="2">
                  <c:v>KI</c:v>
                </c:pt>
                <c:pt idx="3">
                  <c:v>KTH</c:v>
                </c:pt>
                <c:pt idx="4">
                  <c:v>LIU</c:v>
                </c:pt>
                <c:pt idx="5">
                  <c:v>LU</c:v>
                </c:pt>
                <c:pt idx="6">
                  <c:v>SLU</c:v>
                </c:pt>
                <c:pt idx="7">
                  <c:v>SU</c:v>
                </c:pt>
                <c:pt idx="8">
                  <c:v>UMU</c:v>
                </c:pt>
                <c:pt idx="9">
                  <c:v>UU</c:v>
                </c:pt>
              </c:strCache>
            </c:strRef>
          </c:cat>
          <c:val>
            <c:numRef>
              <c:f>'Andel indirekta kostnader UTB'!$F$21:$F$31</c:f>
              <c:numCache>
                <c:formatCode>0.0%</c:formatCode>
                <c:ptCount val="10"/>
                <c:pt idx="0">
                  <c:v>0.33326264732037614</c:v>
                </c:pt>
                <c:pt idx="1">
                  <c:v>0.35792258225062867</c:v>
                </c:pt>
                <c:pt idx="2">
                  <c:v>0.23250330982347647</c:v>
                </c:pt>
                <c:pt idx="3">
                  <c:v>0.31257287021124308</c:v>
                </c:pt>
                <c:pt idx="4">
                  <c:v>0.35488710635996706</c:v>
                </c:pt>
                <c:pt idx="5">
                  <c:v>0.34485795639946681</c:v>
                </c:pt>
                <c:pt idx="6">
                  <c:v>0.26704174410588721</c:v>
                </c:pt>
                <c:pt idx="7">
                  <c:v>0.32115730324666847</c:v>
                </c:pt>
                <c:pt idx="8">
                  <c:v>0.32287237742278097</c:v>
                </c:pt>
                <c:pt idx="9">
                  <c:v>0.37936247962288883</c:v>
                </c:pt>
              </c:numCache>
            </c:numRef>
          </c:val>
          <c:extLst>
            <c:ext xmlns:c16="http://schemas.microsoft.com/office/drawing/2014/chart" uri="{C3380CC4-5D6E-409C-BE32-E72D297353CC}">
              <c16:uniqueId val="{00000004-CDC0-4771-B6FC-CB4CE9BB23FC}"/>
            </c:ext>
          </c:extLst>
        </c:ser>
        <c:dLbls>
          <c:showLegendKey val="0"/>
          <c:showVal val="0"/>
          <c:showCatName val="0"/>
          <c:showSerName val="0"/>
          <c:showPercent val="0"/>
          <c:showBubbleSize val="0"/>
        </c:dLbls>
        <c:gapWidth val="219"/>
        <c:overlap val="-27"/>
        <c:axId val="715636000"/>
        <c:axId val="715636656"/>
      </c:barChart>
      <c:catAx>
        <c:axId val="7156360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15636656"/>
        <c:crosses val="autoZero"/>
        <c:auto val="1"/>
        <c:lblAlgn val="ctr"/>
        <c:lblOffset val="100"/>
        <c:noMultiLvlLbl val="0"/>
      </c:catAx>
      <c:valAx>
        <c:axId val="715636656"/>
        <c:scaling>
          <c:orientation val="minMax"/>
          <c:max val="0.5"/>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15636000"/>
        <c:crosses val="autoZero"/>
        <c:crossBetween val="between"/>
        <c:majorUnit val="5.000000000000001E-2"/>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[SUHF_Sammanställning_2024_1_241110 HM.xlsm]Andel indirekta kostnader Tot!Pivottabell3</c:name>
    <c:fmtId val="21"/>
  </c:pivotSource>
  <c:chart>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chemeClr val="accent1"/>
          </a:solidFill>
          <a:ln>
            <a:noFill/>
          </a:ln>
          <a:effectLst/>
        </c:spPr>
        <c:marker>
          <c:symbol val="none"/>
        </c:marker>
      </c:pivotFmt>
      <c:pivotFmt>
        <c:idx val="4"/>
        <c:spPr>
          <a:solidFill>
            <a:schemeClr val="accent1"/>
          </a:solidFill>
          <a:ln>
            <a:noFill/>
          </a:ln>
          <a:effectLst/>
        </c:spPr>
        <c:marker>
          <c:symbol val="none"/>
        </c:marker>
      </c:pivotFmt>
      <c:pivotFmt>
        <c:idx val="5"/>
        <c:spPr>
          <a:solidFill>
            <a:schemeClr val="accent1"/>
          </a:solidFill>
          <a:ln>
            <a:noFill/>
          </a:ln>
          <a:effectLst/>
        </c:spPr>
        <c:marker>
          <c:symbol val="none"/>
        </c:marker>
      </c:pivotFmt>
      <c:pivotFmt>
        <c:idx val="6"/>
        <c:spPr>
          <a:solidFill>
            <a:schemeClr val="accent1"/>
          </a:solidFill>
          <a:ln>
            <a:noFill/>
          </a:ln>
          <a:effectLst/>
        </c:spPr>
        <c:marker>
          <c:symbol val="none"/>
        </c:marker>
      </c:pivotFmt>
      <c:pivotFmt>
        <c:idx val="7"/>
        <c:spPr>
          <a:solidFill>
            <a:schemeClr val="accent1"/>
          </a:solidFill>
          <a:ln>
            <a:noFill/>
          </a:ln>
          <a:effectLst/>
        </c:spPr>
        <c:marker>
          <c:symbol val="none"/>
        </c:marker>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'Andel indirekta kostnader Tot'!$B$40:$B$41</c:f>
              <c:strCache>
                <c:ptCount val="1"/>
                <c:pt idx="0">
                  <c:v>2020</c:v>
                </c:pt>
              </c:strCache>
            </c:strRef>
          </c:tx>
          <c:spPr>
            <a:solidFill>
              <a:schemeClr val="accent1"/>
            </a:solidFill>
            <a:ln>
              <a:noFill/>
            </a:ln>
            <a:effectLst/>
          </c:spPr>
          <c:invertIfNegative val="0"/>
          <c:cat>
            <c:strRef>
              <c:f>'Andel indirekta kostnader Tot'!$A$42:$A$52</c:f>
              <c:strCache>
                <c:ptCount val="10"/>
                <c:pt idx="0">
                  <c:v>HB</c:v>
                </c:pt>
                <c:pt idx="1">
                  <c:v>HJ</c:v>
                </c:pt>
                <c:pt idx="2">
                  <c:v>KAU</c:v>
                </c:pt>
                <c:pt idx="3">
                  <c:v>LNU</c:v>
                </c:pt>
                <c:pt idx="4">
                  <c:v>LTU</c:v>
                </c:pt>
                <c:pt idx="5">
                  <c:v>MAU</c:v>
                </c:pt>
                <c:pt idx="6">
                  <c:v>MDU</c:v>
                </c:pt>
                <c:pt idx="7">
                  <c:v>MIU</c:v>
                </c:pt>
                <c:pt idx="8">
                  <c:v>ORU</c:v>
                </c:pt>
                <c:pt idx="9">
                  <c:v>SH</c:v>
                </c:pt>
              </c:strCache>
            </c:strRef>
          </c:cat>
          <c:val>
            <c:numRef>
              <c:f>'Andel indirekta kostnader Tot'!$B$42:$B$52</c:f>
              <c:numCache>
                <c:formatCode>0.0%</c:formatCode>
                <c:ptCount val="10"/>
                <c:pt idx="0">
                  <c:v>0.32379450322752379</c:v>
                </c:pt>
                <c:pt idx="1">
                  <c:v>0.36405986850243111</c:v>
                </c:pt>
                <c:pt idx="2">
                  <c:v>0.30548655435452104</c:v>
                </c:pt>
                <c:pt idx="3">
                  <c:v>0.30764339550395503</c:v>
                </c:pt>
                <c:pt idx="4">
                  <c:v>0.224</c:v>
                </c:pt>
                <c:pt idx="5">
                  <c:v>0.30793338459324537</c:v>
                </c:pt>
                <c:pt idx="6">
                  <c:v>0.30148539840623678</c:v>
                </c:pt>
                <c:pt idx="7">
                  <c:v>0.32349802430562452</c:v>
                </c:pt>
                <c:pt idx="8">
                  <c:v>0.26923186208612293</c:v>
                </c:pt>
                <c:pt idx="9">
                  <c:v>0.30743283029660662</c:v>
                </c:pt>
              </c:numCache>
            </c:numRef>
          </c:val>
          <c:extLst>
            <c:ext xmlns:c16="http://schemas.microsoft.com/office/drawing/2014/chart" uri="{C3380CC4-5D6E-409C-BE32-E72D297353CC}">
              <c16:uniqueId val="{00000000-B8AA-401F-8D90-4C321A82CB32}"/>
            </c:ext>
          </c:extLst>
        </c:ser>
        <c:ser>
          <c:idx val="1"/>
          <c:order val="1"/>
          <c:tx>
            <c:strRef>
              <c:f>'Andel indirekta kostnader Tot'!$C$40:$C$41</c:f>
              <c:strCache>
                <c:ptCount val="1"/>
                <c:pt idx="0">
                  <c:v>2021</c:v>
                </c:pt>
              </c:strCache>
            </c:strRef>
          </c:tx>
          <c:spPr>
            <a:solidFill>
              <a:schemeClr val="accent2"/>
            </a:solidFill>
            <a:ln>
              <a:noFill/>
            </a:ln>
            <a:effectLst/>
          </c:spPr>
          <c:invertIfNegative val="0"/>
          <c:cat>
            <c:strRef>
              <c:f>'Andel indirekta kostnader Tot'!$A$42:$A$52</c:f>
              <c:strCache>
                <c:ptCount val="10"/>
                <c:pt idx="0">
                  <c:v>HB</c:v>
                </c:pt>
                <c:pt idx="1">
                  <c:v>HJ</c:v>
                </c:pt>
                <c:pt idx="2">
                  <c:v>KAU</c:v>
                </c:pt>
                <c:pt idx="3">
                  <c:v>LNU</c:v>
                </c:pt>
                <c:pt idx="4">
                  <c:v>LTU</c:v>
                </c:pt>
                <c:pt idx="5">
                  <c:v>MAU</c:v>
                </c:pt>
                <c:pt idx="6">
                  <c:v>MDU</c:v>
                </c:pt>
                <c:pt idx="7">
                  <c:v>MIU</c:v>
                </c:pt>
                <c:pt idx="8">
                  <c:v>ORU</c:v>
                </c:pt>
                <c:pt idx="9">
                  <c:v>SH</c:v>
                </c:pt>
              </c:strCache>
            </c:strRef>
          </c:cat>
          <c:val>
            <c:numRef>
              <c:f>'Andel indirekta kostnader Tot'!$C$42:$C$52</c:f>
              <c:numCache>
                <c:formatCode>0.0%</c:formatCode>
                <c:ptCount val="10"/>
                <c:pt idx="0">
                  <c:v>0.32047758385802588</c:v>
                </c:pt>
                <c:pt idx="1">
                  <c:v>0.35262877283043081</c:v>
                </c:pt>
                <c:pt idx="2">
                  <c:v>0.31656545105342704</c:v>
                </c:pt>
                <c:pt idx="3">
                  <c:v>0.32426472713932675</c:v>
                </c:pt>
                <c:pt idx="4">
                  <c:v>0.26444476409666284</c:v>
                </c:pt>
                <c:pt idx="5">
                  <c:v>0.32511381286327401</c:v>
                </c:pt>
                <c:pt idx="6">
                  <c:v>0.29368895693808561</c:v>
                </c:pt>
                <c:pt idx="7">
                  <c:v>0.33847065934027237</c:v>
                </c:pt>
                <c:pt idx="8">
                  <c:v>0.27605454546584446</c:v>
                </c:pt>
                <c:pt idx="9">
                  <c:v>0.29469851112618284</c:v>
                </c:pt>
              </c:numCache>
            </c:numRef>
          </c:val>
          <c:extLst>
            <c:ext xmlns:c16="http://schemas.microsoft.com/office/drawing/2014/chart" uri="{C3380CC4-5D6E-409C-BE32-E72D297353CC}">
              <c16:uniqueId val="{00000001-B8AA-401F-8D90-4C321A82CB32}"/>
            </c:ext>
          </c:extLst>
        </c:ser>
        <c:ser>
          <c:idx val="2"/>
          <c:order val="2"/>
          <c:tx>
            <c:strRef>
              <c:f>'Andel indirekta kostnader Tot'!$D$40:$D$41</c:f>
              <c:strCache>
                <c:ptCount val="1"/>
                <c:pt idx="0">
                  <c:v>2022</c:v>
                </c:pt>
              </c:strCache>
            </c:strRef>
          </c:tx>
          <c:spPr>
            <a:solidFill>
              <a:schemeClr val="accent3"/>
            </a:solidFill>
            <a:ln>
              <a:noFill/>
            </a:ln>
            <a:effectLst/>
          </c:spPr>
          <c:invertIfNegative val="0"/>
          <c:cat>
            <c:strRef>
              <c:f>'Andel indirekta kostnader Tot'!$A$42:$A$52</c:f>
              <c:strCache>
                <c:ptCount val="10"/>
                <c:pt idx="0">
                  <c:v>HB</c:v>
                </c:pt>
                <c:pt idx="1">
                  <c:v>HJ</c:v>
                </c:pt>
                <c:pt idx="2">
                  <c:v>KAU</c:v>
                </c:pt>
                <c:pt idx="3">
                  <c:v>LNU</c:v>
                </c:pt>
                <c:pt idx="4">
                  <c:v>LTU</c:v>
                </c:pt>
                <c:pt idx="5">
                  <c:v>MAU</c:v>
                </c:pt>
                <c:pt idx="6">
                  <c:v>MDU</c:v>
                </c:pt>
                <c:pt idx="7">
                  <c:v>MIU</c:v>
                </c:pt>
                <c:pt idx="8">
                  <c:v>ORU</c:v>
                </c:pt>
                <c:pt idx="9">
                  <c:v>SH</c:v>
                </c:pt>
              </c:strCache>
            </c:strRef>
          </c:cat>
          <c:val>
            <c:numRef>
              <c:f>'Andel indirekta kostnader Tot'!$D$42:$D$52</c:f>
              <c:numCache>
                <c:formatCode>0.0%</c:formatCode>
                <c:ptCount val="10"/>
                <c:pt idx="0">
                  <c:v>0.30635682991427687</c:v>
                </c:pt>
                <c:pt idx="1">
                  <c:v>0.33979283772586788</c:v>
                </c:pt>
                <c:pt idx="2">
                  <c:v>0.30729089378261987</c:v>
                </c:pt>
                <c:pt idx="3">
                  <c:v>0.32299599758427322</c:v>
                </c:pt>
                <c:pt idx="4">
                  <c:v>0.27255534174743257</c:v>
                </c:pt>
                <c:pt idx="5">
                  <c:v>0.32141610999582232</c:v>
                </c:pt>
                <c:pt idx="6">
                  <c:v>0.29076155636847356</c:v>
                </c:pt>
                <c:pt idx="7">
                  <c:v>0.33592152535523723</c:v>
                </c:pt>
                <c:pt idx="8">
                  <c:v>0.27567647123218358</c:v>
                </c:pt>
                <c:pt idx="9">
                  <c:v>0.30816110097416438</c:v>
                </c:pt>
              </c:numCache>
            </c:numRef>
          </c:val>
          <c:extLst>
            <c:ext xmlns:c16="http://schemas.microsoft.com/office/drawing/2014/chart" uri="{C3380CC4-5D6E-409C-BE32-E72D297353CC}">
              <c16:uniqueId val="{00000002-B8AA-401F-8D90-4C321A82CB32}"/>
            </c:ext>
          </c:extLst>
        </c:ser>
        <c:ser>
          <c:idx val="3"/>
          <c:order val="3"/>
          <c:tx>
            <c:strRef>
              <c:f>'Andel indirekta kostnader Tot'!$E$40:$E$41</c:f>
              <c:strCache>
                <c:ptCount val="1"/>
                <c:pt idx="0">
                  <c:v>2023</c:v>
                </c:pt>
              </c:strCache>
            </c:strRef>
          </c:tx>
          <c:spPr>
            <a:solidFill>
              <a:schemeClr val="accent4"/>
            </a:solidFill>
            <a:ln>
              <a:noFill/>
            </a:ln>
            <a:effectLst/>
          </c:spPr>
          <c:invertIfNegative val="0"/>
          <c:cat>
            <c:strRef>
              <c:f>'Andel indirekta kostnader Tot'!$A$42:$A$52</c:f>
              <c:strCache>
                <c:ptCount val="10"/>
                <c:pt idx="0">
                  <c:v>HB</c:v>
                </c:pt>
                <c:pt idx="1">
                  <c:v>HJ</c:v>
                </c:pt>
                <c:pt idx="2">
                  <c:v>KAU</c:v>
                </c:pt>
                <c:pt idx="3">
                  <c:v>LNU</c:v>
                </c:pt>
                <c:pt idx="4">
                  <c:v>LTU</c:v>
                </c:pt>
                <c:pt idx="5">
                  <c:v>MAU</c:v>
                </c:pt>
                <c:pt idx="6">
                  <c:v>MDU</c:v>
                </c:pt>
                <c:pt idx="7">
                  <c:v>MIU</c:v>
                </c:pt>
                <c:pt idx="8">
                  <c:v>ORU</c:v>
                </c:pt>
                <c:pt idx="9">
                  <c:v>SH</c:v>
                </c:pt>
              </c:strCache>
            </c:strRef>
          </c:cat>
          <c:val>
            <c:numRef>
              <c:f>'Andel indirekta kostnader Tot'!$E$42:$E$52</c:f>
              <c:numCache>
                <c:formatCode>0.0%</c:formatCode>
                <c:ptCount val="10"/>
                <c:pt idx="0">
                  <c:v>0.29853005353968642</c:v>
                </c:pt>
                <c:pt idx="1">
                  <c:v>0.33785829275068952</c:v>
                </c:pt>
                <c:pt idx="2">
                  <c:v>0.30117557659680921</c:v>
                </c:pt>
                <c:pt idx="3">
                  <c:v>0.30757081937909231</c:v>
                </c:pt>
                <c:pt idx="4">
                  <c:v>0.27019281627410074</c:v>
                </c:pt>
                <c:pt idx="5">
                  <c:v>0.31794659977491807</c:v>
                </c:pt>
                <c:pt idx="6">
                  <c:v>0.32734998301875612</c:v>
                </c:pt>
                <c:pt idx="7">
                  <c:v>0.33806522715399873</c:v>
                </c:pt>
                <c:pt idx="8">
                  <c:v>0.27590229367276442</c:v>
                </c:pt>
                <c:pt idx="9">
                  <c:v>0.31428340519378517</c:v>
                </c:pt>
              </c:numCache>
            </c:numRef>
          </c:val>
          <c:extLst>
            <c:ext xmlns:c16="http://schemas.microsoft.com/office/drawing/2014/chart" uri="{C3380CC4-5D6E-409C-BE32-E72D297353CC}">
              <c16:uniqueId val="{00000003-B8AA-401F-8D90-4C321A82CB32}"/>
            </c:ext>
          </c:extLst>
        </c:ser>
        <c:ser>
          <c:idx val="4"/>
          <c:order val="4"/>
          <c:tx>
            <c:strRef>
              <c:f>'Andel indirekta kostnader Tot'!$F$40:$F$41</c:f>
              <c:strCache>
                <c:ptCount val="1"/>
                <c:pt idx="0">
                  <c:v>2024</c:v>
                </c:pt>
              </c:strCache>
            </c:strRef>
          </c:tx>
          <c:spPr>
            <a:solidFill>
              <a:schemeClr val="accent5"/>
            </a:solidFill>
            <a:ln>
              <a:noFill/>
            </a:ln>
            <a:effectLst/>
          </c:spPr>
          <c:invertIfNegative val="0"/>
          <c:cat>
            <c:strRef>
              <c:f>'Andel indirekta kostnader Tot'!$A$42:$A$52</c:f>
              <c:strCache>
                <c:ptCount val="10"/>
                <c:pt idx="0">
                  <c:v>HB</c:v>
                </c:pt>
                <c:pt idx="1">
                  <c:v>HJ</c:v>
                </c:pt>
                <c:pt idx="2">
                  <c:v>KAU</c:v>
                </c:pt>
                <c:pt idx="3">
                  <c:v>LNU</c:v>
                </c:pt>
                <c:pt idx="4">
                  <c:v>LTU</c:v>
                </c:pt>
                <c:pt idx="5">
                  <c:v>MAU</c:v>
                </c:pt>
                <c:pt idx="6">
                  <c:v>MDU</c:v>
                </c:pt>
                <c:pt idx="7">
                  <c:v>MIU</c:v>
                </c:pt>
                <c:pt idx="8">
                  <c:v>ORU</c:v>
                </c:pt>
                <c:pt idx="9">
                  <c:v>SH</c:v>
                </c:pt>
              </c:strCache>
            </c:strRef>
          </c:cat>
          <c:val>
            <c:numRef>
              <c:f>'Andel indirekta kostnader Tot'!$F$42:$F$52</c:f>
              <c:numCache>
                <c:formatCode>0.0%</c:formatCode>
                <c:ptCount val="10"/>
                <c:pt idx="0">
                  <c:v>0.27464359948770706</c:v>
                </c:pt>
                <c:pt idx="1">
                  <c:v>0.33051360592067452</c:v>
                </c:pt>
                <c:pt idx="2">
                  <c:v>0.29244034731271557</c:v>
                </c:pt>
                <c:pt idx="3">
                  <c:v>0.29693018874716542</c:v>
                </c:pt>
                <c:pt idx="4">
                  <c:v>0.26930432997346748</c:v>
                </c:pt>
                <c:pt idx="5">
                  <c:v>0.32232370882217626</c:v>
                </c:pt>
                <c:pt idx="6">
                  <c:v>0.3106632322593279</c:v>
                </c:pt>
                <c:pt idx="7">
                  <c:v>0.33271492531450703</c:v>
                </c:pt>
                <c:pt idx="8">
                  <c:v>0.28189930178325523</c:v>
                </c:pt>
                <c:pt idx="9">
                  <c:v>0.32031922582315075</c:v>
                </c:pt>
              </c:numCache>
            </c:numRef>
          </c:val>
          <c:extLst>
            <c:ext xmlns:c16="http://schemas.microsoft.com/office/drawing/2014/chart" uri="{C3380CC4-5D6E-409C-BE32-E72D297353CC}">
              <c16:uniqueId val="{00000004-B8AA-401F-8D90-4C321A82CB32}"/>
            </c:ext>
          </c:extLst>
        </c:ser>
        <c:dLbls>
          <c:showLegendKey val="0"/>
          <c:showVal val="0"/>
          <c:showCatName val="0"/>
          <c:showSerName val="0"/>
          <c:showPercent val="0"/>
          <c:showBubbleSize val="0"/>
        </c:dLbls>
        <c:gapWidth val="219"/>
        <c:overlap val="-27"/>
        <c:axId val="728058480"/>
        <c:axId val="728059136"/>
      </c:barChart>
      <c:catAx>
        <c:axId val="728058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28059136"/>
        <c:crosses val="autoZero"/>
        <c:auto val="1"/>
        <c:lblAlgn val="ctr"/>
        <c:lblOffset val="100"/>
        <c:noMultiLvlLbl val="0"/>
      </c:catAx>
      <c:valAx>
        <c:axId val="728059136"/>
        <c:scaling>
          <c:orientation val="minMax"/>
          <c:max val="0.4"/>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28058480"/>
        <c:crosses val="autoZero"/>
        <c:crossBetween val="between"/>
        <c:majorUnit val="5.000000000000001E-2"/>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[SUHF_Sammanställning_2024_1_241110 HM.xlsm]Andel indirekta kostnader UTB!Pivottabell4</c:name>
    <c:fmtId val="27"/>
  </c:pivotSource>
  <c:chart>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pivotFmt>
      <c:pivotFmt>
        <c:idx val="10"/>
        <c:spPr>
          <a:solidFill>
            <a:schemeClr val="accent1"/>
          </a:solidFill>
          <a:ln>
            <a:noFill/>
          </a:ln>
          <a:effectLst/>
        </c:spPr>
        <c:marker>
          <c:symbol val="none"/>
        </c:marker>
      </c:pivotFmt>
      <c:pivotFmt>
        <c:idx val="11"/>
        <c:spPr>
          <a:solidFill>
            <a:schemeClr val="accent1"/>
          </a:solidFill>
          <a:ln>
            <a:noFill/>
          </a:ln>
          <a:effectLst/>
        </c:spPr>
        <c:marker>
          <c:symbol val="none"/>
        </c:marker>
      </c:pivotFmt>
      <c:pivotFmt>
        <c:idx val="12"/>
        <c:spPr>
          <a:solidFill>
            <a:schemeClr val="accent1"/>
          </a:solidFill>
          <a:ln>
            <a:noFill/>
          </a:ln>
          <a:effectLst/>
        </c:spPr>
        <c:marker>
          <c:symbol val="none"/>
        </c:marker>
      </c:pivotFmt>
      <c:pivotFmt>
        <c:idx val="13"/>
        <c:spPr>
          <a:solidFill>
            <a:schemeClr val="accent1"/>
          </a:solidFill>
          <a:ln>
            <a:noFill/>
          </a:ln>
          <a:effectLst/>
        </c:spPr>
        <c:marker>
          <c:symbol val="none"/>
        </c:marker>
      </c:pivotFmt>
      <c:pivotFmt>
        <c:idx val="14"/>
        <c:spPr>
          <a:solidFill>
            <a:schemeClr val="accent1"/>
          </a:solidFill>
          <a:ln>
            <a:noFill/>
          </a:ln>
          <a:effectLst/>
        </c:spPr>
        <c:marker>
          <c:symbol val="none"/>
        </c:marker>
      </c:pivotFmt>
      <c:pivotFmt>
        <c:idx val="15"/>
        <c:spPr>
          <a:solidFill>
            <a:schemeClr val="accent1"/>
          </a:solidFill>
          <a:ln>
            <a:noFill/>
          </a:ln>
          <a:effectLst/>
        </c:spPr>
        <c:marker>
          <c:symbol val="none"/>
        </c:marker>
      </c:pivotFmt>
      <c:pivotFmt>
        <c:idx val="16"/>
        <c:spPr>
          <a:solidFill>
            <a:schemeClr val="accent1"/>
          </a:solidFill>
          <a:ln>
            <a:noFill/>
          </a:ln>
          <a:effectLst/>
        </c:spPr>
        <c:marker>
          <c:symbol val="none"/>
        </c:marker>
      </c:pivotFmt>
      <c:pivotFmt>
        <c:idx val="1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'Andel indirekta kostnader UTB'!$B$53:$B$54</c:f>
              <c:strCache>
                <c:ptCount val="1"/>
                <c:pt idx="0">
                  <c:v>2020</c:v>
                </c:pt>
              </c:strCache>
            </c:strRef>
          </c:tx>
          <c:spPr>
            <a:solidFill>
              <a:schemeClr val="accent1"/>
            </a:solidFill>
            <a:ln>
              <a:noFill/>
            </a:ln>
            <a:effectLst/>
          </c:spPr>
          <c:invertIfNegative val="0"/>
          <c:cat>
            <c:strRef>
              <c:f>'Andel indirekta kostnader UTB'!$A$55:$A$64</c:f>
              <c:strCache>
                <c:ptCount val="9"/>
                <c:pt idx="0">
                  <c:v>BTH</c:v>
                </c:pt>
                <c:pt idx="1">
                  <c:v>FHS</c:v>
                </c:pt>
                <c:pt idx="2">
                  <c:v>HDA</c:v>
                </c:pt>
                <c:pt idx="3">
                  <c:v>HH</c:v>
                </c:pt>
                <c:pt idx="4">
                  <c:v>HHS</c:v>
                </c:pt>
                <c:pt idx="5">
                  <c:v>HIG</c:v>
                </c:pt>
                <c:pt idx="6">
                  <c:v>HKR</c:v>
                </c:pt>
                <c:pt idx="7">
                  <c:v>HS</c:v>
                </c:pt>
                <c:pt idx="8">
                  <c:v>HV</c:v>
                </c:pt>
              </c:strCache>
            </c:strRef>
          </c:cat>
          <c:val>
            <c:numRef>
              <c:f>'Andel indirekta kostnader UTB'!$B$55:$B$64</c:f>
              <c:numCache>
                <c:formatCode>0.0%</c:formatCode>
                <c:ptCount val="9"/>
                <c:pt idx="0">
                  <c:v>0.36675335016446692</c:v>
                </c:pt>
                <c:pt idx="1">
                  <c:v>0.26103113096616321</c:v>
                </c:pt>
                <c:pt idx="2">
                  <c:v>0.29464128311779891</c:v>
                </c:pt>
                <c:pt idx="3">
                  <c:v>0.32555959992741479</c:v>
                </c:pt>
                <c:pt idx="5">
                  <c:v>0.34506794143389063</c:v>
                </c:pt>
                <c:pt idx="6">
                  <c:v>0.31459750967628253</c:v>
                </c:pt>
                <c:pt idx="7">
                  <c:v>0.40077934694970641</c:v>
                </c:pt>
                <c:pt idx="8">
                  <c:v>0.35570591146915242</c:v>
                </c:pt>
              </c:numCache>
            </c:numRef>
          </c:val>
          <c:extLst>
            <c:ext xmlns:c16="http://schemas.microsoft.com/office/drawing/2014/chart" uri="{C3380CC4-5D6E-409C-BE32-E72D297353CC}">
              <c16:uniqueId val="{00000000-1E6E-4FD0-9143-1CF9474F1979}"/>
            </c:ext>
          </c:extLst>
        </c:ser>
        <c:ser>
          <c:idx val="1"/>
          <c:order val="1"/>
          <c:tx>
            <c:strRef>
              <c:f>'Andel indirekta kostnader UTB'!$C$53:$C$54</c:f>
              <c:strCache>
                <c:ptCount val="1"/>
                <c:pt idx="0">
                  <c:v>2021</c:v>
                </c:pt>
              </c:strCache>
            </c:strRef>
          </c:tx>
          <c:spPr>
            <a:solidFill>
              <a:schemeClr val="accent2"/>
            </a:solidFill>
            <a:ln>
              <a:noFill/>
            </a:ln>
            <a:effectLst/>
          </c:spPr>
          <c:invertIfNegative val="0"/>
          <c:cat>
            <c:strRef>
              <c:f>'Andel indirekta kostnader UTB'!$A$55:$A$64</c:f>
              <c:strCache>
                <c:ptCount val="9"/>
                <c:pt idx="0">
                  <c:v>BTH</c:v>
                </c:pt>
                <c:pt idx="1">
                  <c:v>FHS</c:v>
                </c:pt>
                <c:pt idx="2">
                  <c:v>HDA</c:v>
                </c:pt>
                <c:pt idx="3">
                  <c:v>HH</c:v>
                </c:pt>
                <c:pt idx="4">
                  <c:v>HHS</c:v>
                </c:pt>
                <c:pt idx="5">
                  <c:v>HIG</c:v>
                </c:pt>
                <c:pt idx="6">
                  <c:v>HKR</c:v>
                </c:pt>
                <c:pt idx="7">
                  <c:v>HS</c:v>
                </c:pt>
                <c:pt idx="8">
                  <c:v>HV</c:v>
                </c:pt>
              </c:strCache>
            </c:strRef>
          </c:cat>
          <c:val>
            <c:numRef>
              <c:f>'Andel indirekta kostnader UTB'!$C$55:$C$64</c:f>
              <c:numCache>
                <c:formatCode>0.0%</c:formatCode>
                <c:ptCount val="9"/>
                <c:pt idx="0">
                  <c:v>0.38048983122572938</c:v>
                </c:pt>
                <c:pt idx="1">
                  <c:v>0.27183069109497737</c:v>
                </c:pt>
                <c:pt idx="2">
                  <c:v>0.30741424268830492</c:v>
                </c:pt>
                <c:pt idx="3">
                  <c:v>0.33989782393012552</c:v>
                </c:pt>
                <c:pt idx="4">
                  <c:v>0.30894017661275874</c:v>
                </c:pt>
                <c:pt idx="5">
                  <c:v>0.34158453858953025</c:v>
                </c:pt>
                <c:pt idx="6">
                  <c:v>0.3372498527936042</c:v>
                </c:pt>
                <c:pt idx="7">
                  <c:v>0.40488979059909463</c:v>
                </c:pt>
                <c:pt idx="8">
                  <c:v>0.36407099539421234</c:v>
                </c:pt>
              </c:numCache>
            </c:numRef>
          </c:val>
          <c:extLst>
            <c:ext xmlns:c16="http://schemas.microsoft.com/office/drawing/2014/chart" uri="{C3380CC4-5D6E-409C-BE32-E72D297353CC}">
              <c16:uniqueId val="{00000001-1E6E-4FD0-9143-1CF9474F1979}"/>
            </c:ext>
          </c:extLst>
        </c:ser>
        <c:ser>
          <c:idx val="2"/>
          <c:order val="2"/>
          <c:tx>
            <c:strRef>
              <c:f>'Andel indirekta kostnader UTB'!$D$53:$D$54</c:f>
              <c:strCache>
                <c:ptCount val="1"/>
                <c:pt idx="0">
                  <c:v>2022</c:v>
                </c:pt>
              </c:strCache>
            </c:strRef>
          </c:tx>
          <c:spPr>
            <a:solidFill>
              <a:schemeClr val="accent3"/>
            </a:solidFill>
            <a:ln>
              <a:noFill/>
            </a:ln>
            <a:effectLst/>
          </c:spPr>
          <c:invertIfNegative val="0"/>
          <c:cat>
            <c:strRef>
              <c:f>'Andel indirekta kostnader UTB'!$A$55:$A$64</c:f>
              <c:strCache>
                <c:ptCount val="9"/>
                <c:pt idx="0">
                  <c:v>BTH</c:v>
                </c:pt>
                <c:pt idx="1">
                  <c:v>FHS</c:v>
                </c:pt>
                <c:pt idx="2">
                  <c:v>HDA</c:v>
                </c:pt>
                <c:pt idx="3">
                  <c:v>HH</c:v>
                </c:pt>
                <c:pt idx="4">
                  <c:v>HHS</c:v>
                </c:pt>
                <c:pt idx="5">
                  <c:v>HIG</c:v>
                </c:pt>
                <c:pt idx="6">
                  <c:v>HKR</c:v>
                </c:pt>
                <c:pt idx="7">
                  <c:v>HS</c:v>
                </c:pt>
                <c:pt idx="8">
                  <c:v>HV</c:v>
                </c:pt>
              </c:strCache>
            </c:strRef>
          </c:cat>
          <c:val>
            <c:numRef>
              <c:f>'Andel indirekta kostnader UTB'!$D$55:$D$64</c:f>
              <c:numCache>
                <c:formatCode>0.0%</c:formatCode>
                <c:ptCount val="9"/>
                <c:pt idx="0">
                  <c:v>0.37580067849656373</c:v>
                </c:pt>
                <c:pt idx="1">
                  <c:v>0.28976650986968322</c:v>
                </c:pt>
                <c:pt idx="2">
                  <c:v>0.31280679336424999</c:v>
                </c:pt>
                <c:pt idx="3">
                  <c:v>0.33350389934795049</c:v>
                </c:pt>
                <c:pt idx="5">
                  <c:v>0.36143523238731279</c:v>
                </c:pt>
                <c:pt idx="6">
                  <c:v>0.37632984856861385</c:v>
                </c:pt>
                <c:pt idx="7">
                  <c:v>0.37165411234955664</c:v>
                </c:pt>
                <c:pt idx="8">
                  <c:v>0.37695209779289535</c:v>
                </c:pt>
              </c:numCache>
            </c:numRef>
          </c:val>
          <c:extLst>
            <c:ext xmlns:c16="http://schemas.microsoft.com/office/drawing/2014/chart" uri="{C3380CC4-5D6E-409C-BE32-E72D297353CC}">
              <c16:uniqueId val="{00000002-1E6E-4FD0-9143-1CF9474F1979}"/>
            </c:ext>
          </c:extLst>
        </c:ser>
        <c:ser>
          <c:idx val="3"/>
          <c:order val="3"/>
          <c:tx>
            <c:strRef>
              <c:f>'Andel indirekta kostnader UTB'!$E$53:$E$54</c:f>
              <c:strCache>
                <c:ptCount val="1"/>
                <c:pt idx="0">
                  <c:v>2023</c:v>
                </c:pt>
              </c:strCache>
            </c:strRef>
          </c:tx>
          <c:spPr>
            <a:solidFill>
              <a:schemeClr val="accent4"/>
            </a:solidFill>
            <a:ln>
              <a:noFill/>
            </a:ln>
            <a:effectLst/>
          </c:spPr>
          <c:invertIfNegative val="0"/>
          <c:cat>
            <c:strRef>
              <c:f>'Andel indirekta kostnader UTB'!$A$55:$A$64</c:f>
              <c:strCache>
                <c:ptCount val="9"/>
                <c:pt idx="0">
                  <c:v>BTH</c:v>
                </c:pt>
                <c:pt idx="1">
                  <c:v>FHS</c:v>
                </c:pt>
                <c:pt idx="2">
                  <c:v>HDA</c:v>
                </c:pt>
                <c:pt idx="3">
                  <c:v>HH</c:v>
                </c:pt>
                <c:pt idx="4">
                  <c:v>HHS</c:v>
                </c:pt>
                <c:pt idx="5">
                  <c:v>HIG</c:v>
                </c:pt>
                <c:pt idx="6">
                  <c:v>HKR</c:v>
                </c:pt>
                <c:pt idx="7">
                  <c:v>HS</c:v>
                </c:pt>
                <c:pt idx="8">
                  <c:v>HV</c:v>
                </c:pt>
              </c:strCache>
            </c:strRef>
          </c:cat>
          <c:val>
            <c:numRef>
              <c:f>'Andel indirekta kostnader UTB'!$E$55:$E$64</c:f>
              <c:numCache>
                <c:formatCode>0.0%</c:formatCode>
                <c:ptCount val="9"/>
                <c:pt idx="0">
                  <c:v>0.36848723208373035</c:v>
                </c:pt>
                <c:pt idx="1">
                  <c:v>0.27619974351474791</c:v>
                </c:pt>
                <c:pt idx="2">
                  <c:v>0.32701838370395386</c:v>
                </c:pt>
                <c:pt idx="3">
                  <c:v>0.32616387714914596</c:v>
                </c:pt>
                <c:pt idx="5">
                  <c:v>0.37940553757346013</c:v>
                </c:pt>
                <c:pt idx="6">
                  <c:v>0.35130360126271432</c:v>
                </c:pt>
                <c:pt idx="7">
                  <c:v>0.37134652198075546</c:v>
                </c:pt>
                <c:pt idx="8">
                  <c:v>0.37043452041814628</c:v>
                </c:pt>
              </c:numCache>
            </c:numRef>
          </c:val>
          <c:extLst>
            <c:ext xmlns:c16="http://schemas.microsoft.com/office/drawing/2014/chart" uri="{C3380CC4-5D6E-409C-BE32-E72D297353CC}">
              <c16:uniqueId val="{00000003-1E6E-4FD0-9143-1CF9474F1979}"/>
            </c:ext>
          </c:extLst>
        </c:ser>
        <c:ser>
          <c:idx val="4"/>
          <c:order val="4"/>
          <c:tx>
            <c:strRef>
              <c:f>'Andel indirekta kostnader UTB'!$F$53:$F$54</c:f>
              <c:strCache>
                <c:ptCount val="1"/>
                <c:pt idx="0">
                  <c:v>2024</c:v>
                </c:pt>
              </c:strCache>
            </c:strRef>
          </c:tx>
          <c:spPr>
            <a:solidFill>
              <a:schemeClr val="accent5"/>
            </a:solidFill>
            <a:ln>
              <a:noFill/>
            </a:ln>
            <a:effectLst/>
          </c:spPr>
          <c:invertIfNegative val="0"/>
          <c:cat>
            <c:strRef>
              <c:f>'Andel indirekta kostnader UTB'!$A$55:$A$64</c:f>
              <c:strCache>
                <c:ptCount val="9"/>
                <c:pt idx="0">
                  <c:v>BTH</c:v>
                </c:pt>
                <c:pt idx="1">
                  <c:v>FHS</c:v>
                </c:pt>
                <c:pt idx="2">
                  <c:v>HDA</c:v>
                </c:pt>
                <c:pt idx="3">
                  <c:v>HH</c:v>
                </c:pt>
                <c:pt idx="4">
                  <c:v>HHS</c:v>
                </c:pt>
                <c:pt idx="5">
                  <c:v>HIG</c:v>
                </c:pt>
                <c:pt idx="6">
                  <c:v>HKR</c:v>
                </c:pt>
                <c:pt idx="7">
                  <c:v>HS</c:v>
                </c:pt>
                <c:pt idx="8">
                  <c:v>HV</c:v>
                </c:pt>
              </c:strCache>
            </c:strRef>
          </c:cat>
          <c:val>
            <c:numRef>
              <c:f>'Andel indirekta kostnader UTB'!$F$55:$F$64</c:f>
              <c:numCache>
                <c:formatCode>0.0%</c:formatCode>
                <c:ptCount val="9"/>
                <c:pt idx="0">
                  <c:v>0.36167183535382008</c:v>
                </c:pt>
                <c:pt idx="1">
                  <c:v>0.26267139488068397</c:v>
                </c:pt>
                <c:pt idx="2">
                  <c:v>0.33250448002238747</c:v>
                </c:pt>
                <c:pt idx="3">
                  <c:v>0.32346446053174716</c:v>
                </c:pt>
                <c:pt idx="4">
                  <c:v>0.56310729016880534</c:v>
                </c:pt>
                <c:pt idx="5">
                  <c:v>0.3586006549063786</c:v>
                </c:pt>
                <c:pt idx="6">
                  <c:v>0.35485767573268312</c:v>
                </c:pt>
                <c:pt idx="7">
                  <c:v>0.39238383866340082</c:v>
                </c:pt>
                <c:pt idx="8">
                  <c:v>0.3491182061811246</c:v>
                </c:pt>
              </c:numCache>
            </c:numRef>
          </c:val>
          <c:extLst>
            <c:ext xmlns:c16="http://schemas.microsoft.com/office/drawing/2014/chart" uri="{C3380CC4-5D6E-409C-BE32-E72D297353CC}">
              <c16:uniqueId val="{00000004-1E6E-4FD0-9143-1CF9474F1979}"/>
            </c:ext>
          </c:extLst>
        </c:ser>
        <c:dLbls>
          <c:showLegendKey val="0"/>
          <c:showVal val="0"/>
          <c:showCatName val="0"/>
          <c:showSerName val="0"/>
          <c:showPercent val="0"/>
          <c:showBubbleSize val="0"/>
        </c:dLbls>
        <c:gapWidth val="219"/>
        <c:overlap val="-27"/>
        <c:axId val="570406032"/>
        <c:axId val="570406360"/>
      </c:barChart>
      <c:catAx>
        <c:axId val="5704060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570406360"/>
        <c:crosses val="autoZero"/>
        <c:auto val="1"/>
        <c:lblAlgn val="ctr"/>
        <c:lblOffset val="100"/>
        <c:noMultiLvlLbl val="0"/>
      </c:catAx>
      <c:valAx>
        <c:axId val="570406360"/>
        <c:scaling>
          <c:orientation val="minMax"/>
          <c:max val="0.60000000000000009"/>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570406032"/>
        <c:crosses val="autoZero"/>
        <c:crossBetween val="between"/>
        <c:majorUnit val="5.000000000000001E-2"/>
        <c:minorUnit val="1.0000000000000002E-2"/>
      </c:valAx>
      <c:spPr>
        <a:noFill/>
        <a:ln>
          <a:noFill/>
        </a:ln>
        <a:effectLst/>
      </c:spPr>
    </c:plotArea>
    <c:legend>
      <c:legendPos val="t"/>
      <c:layout>
        <c:manualLayout>
          <c:xMode val="edge"/>
          <c:yMode val="edge"/>
          <c:x val="0.2449152542372881"/>
          <c:y val="0"/>
          <c:w val="0.42945312849613509"/>
          <c:h val="0.14766210747053463"/>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sv-SE"/>
  <c:roundedCorners val="0"/>
  <c:style val="2"/>
  <c:chart>
    <c:autoTitleDeleted val="1"/>
    <c:plotArea>
      <c:layout/>
      <c:barChart>
        <c:barDir val="col"/>
        <c:grouping val="clustered"/>
        <c:varyColors val="0"/>
        <c:dLbls>
          <c:showLegendKey val="0"/>
          <c:showVal val="0"/>
          <c:showCatName val="0"/>
          <c:showSerName val="0"/>
          <c:showPercent val="0"/>
          <c:showBubbleSize val="0"/>
        </c:dLbls>
        <c:gapWidth val="150"/>
        <c:axId val="82297972"/>
        <c:axId val="41889647"/>
      </c:barChart>
      <c:catAx>
        <c:axId val="82297972"/>
        <c:scaling>
          <c:orientation val="minMax"/>
        </c:scaling>
        <c:delete val="0"/>
        <c:axPos val="b"/>
        <c:numFmt formatCode="General" sourceLinked="1"/>
        <c:majorTickMark val="cross"/>
        <c:minorTickMark val="cross"/>
        <c:tickLblPos val="none"/>
        <c:spPr>
          <a:ln w="0">
            <a:noFill/>
          </a:ln>
        </c:spPr>
        <c:txPr>
          <a:bodyPr/>
          <a:lstStyle/>
          <a:p>
            <a:pPr>
              <a:defRPr sz="1800" b="0" spc="-1"/>
            </a:pPr>
            <a:endParaRPr lang="sv-SE"/>
          </a:p>
        </c:txPr>
        <c:crossAx val="41889647"/>
        <c:crosses val="autoZero"/>
        <c:auto val="1"/>
        <c:lblAlgn val="ctr"/>
        <c:lblOffset val="100"/>
        <c:noMultiLvlLbl val="0"/>
      </c:catAx>
      <c:valAx>
        <c:axId val="41889647"/>
        <c:scaling>
          <c:orientation val="minMax"/>
        </c:scaling>
        <c:delete val="0"/>
        <c:axPos val="l"/>
        <c:numFmt formatCode="General" sourceLinked="1"/>
        <c:majorTickMark val="cross"/>
        <c:minorTickMark val="cross"/>
        <c:tickLblPos val="none"/>
        <c:spPr>
          <a:ln w="0">
            <a:noFill/>
          </a:ln>
        </c:spPr>
        <c:txPr>
          <a:bodyPr/>
          <a:lstStyle/>
          <a:p>
            <a:pPr>
              <a:defRPr sz="1800" b="0" spc="-1"/>
            </a:pPr>
            <a:endParaRPr lang="sv-SE"/>
          </a:p>
        </c:txPr>
        <c:crossAx val="82297972"/>
        <c:crosses val="autoZero"/>
        <c:crossBetween val="midCat"/>
      </c:valAx>
      <c:spPr>
        <a:noFill/>
        <a:ln w="0">
          <a:noFill/>
        </a:ln>
      </c:spPr>
    </c:plotArea>
    <c:plotVisOnly val="1"/>
    <c:dispBlanksAs val="gap"/>
    <c:showDLblsOverMax val="1"/>
  </c:chart>
  <c:spPr>
    <a:noFill/>
    <a:ln w="9360">
      <a:noFill/>
    </a:ln>
  </c:spPr>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[SUHF_Sammanställning_2024_1_241110 HM.xlsm]Andel indirekta kostnader UTB!Pivottabell5</c:name>
    <c:fmtId val="17"/>
  </c:pivotSource>
  <c:chart>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chemeClr val="accent1"/>
          </a:solidFill>
          <a:ln>
            <a:noFill/>
          </a:ln>
          <a:effectLst/>
        </c:spPr>
        <c:marker>
          <c:symbol val="none"/>
        </c:marker>
      </c:pivotFmt>
      <c:pivotFmt>
        <c:idx val="4"/>
        <c:spPr>
          <a:solidFill>
            <a:schemeClr val="accent1"/>
          </a:solidFill>
          <a:ln>
            <a:noFill/>
          </a:ln>
          <a:effectLst/>
        </c:spPr>
        <c:marker>
          <c:symbol val="none"/>
        </c:marker>
      </c:pivotFmt>
      <c:pivotFmt>
        <c:idx val="5"/>
        <c:spPr>
          <a:solidFill>
            <a:schemeClr val="accent1"/>
          </a:solidFill>
          <a:ln>
            <a:noFill/>
          </a:ln>
          <a:effectLst/>
        </c:spPr>
        <c:marker>
          <c:symbol val="none"/>
        </c:marker>
      </c:pivotFmt>
      <c:pivotFmt>
        <c:idx val="6"/>
        <c:spPr>
          <a:solidFill>
            <a:schemeClr val="accent1"/>
          </a:solidFill>
          <a:ln>
            <a:noFill/>
          </a:ln>
          <a:effectLst/>
        </c:spPr>
        <c:marker>
          <c:symbol val="none"/>
        </c:marker>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8.7623794694853707E-2"/>
          <c:y val="0.19846133322643583"/>
          <c:w val="0.79923725522387612"/>
          <c:h val="0.60967584429854105"/>
        </c:manualLayout>
      </c:layout>
      <c:barChart>
        <c:barDir val="col"/>
        <c:grouping val="clustered"/>
        <c:varyColors val="0"/>
        <c:ser>
          <c:idx val="0"/>
          <c:order val="0"/>
          <c:tx>
            <c:strRef>
              <c:f>'Andel indirekta kostnader UTB'!$B$73:$B$74</c:f>
              <c:strCache>
                <c:ptCount val="1"/>
                <c:pt idx="0">
                  <c:v>2020</c:v>
                </c:pt>
              </c:strCache>
            </c:strRef>
          </c:tx>
          <c:spPr>
            <a:solidFill>
              <a:schemeClr val="accent1"/>
            </a:solidFill>
            <a:ln>
              <a:noFill/>
            </a:ln>
            <a:effectLst/>
          </c:spPr>
          <c:invertIfNegative val="0"/>
          <c:cat>
            <c:strRef>
              <c:f>'Andel indirekta kostnader UTB'!$A$75:$A$80</c:f>
              <c:strCache>
                <c:ptCount val="5"/>
                <c:pt idx="0">
                  <c:v>GIH</c:v>
                </c:pt>
                <c:pt idx="1">
                  <c:v>KF</c:v>
                </c:pt>
                <c:pt idx="2">
                  <c:v>KKH</c:v>
                </c:pt>
                <c:pt idx="3">
                  <c:v>KMH</c:v>
                </c:pt>
                <c:pt idx="4">
                  <c:v>SKH</c:v>
                </c:pt>
              </c:strCache>
            </c:strRef>
          </c:cat>
          <c:val>
            <c:numRef>
              <c:f>'Andel indirekta kostnader UTB'!$B$75:$B$80</c:f>
              <c:numCache>
                <c:formatCode>0.0%</c:formatCode>
                <c:ptCount val="5"/>
                <c:pt idx="0">
                  <c:v>0.37636909227306825</c:v>
                </c:pt>
                <c:pt idx="1">
                  <c:v>0.37058376686782307</c:v>
                </c:pt>
                <c:pt idx="3">
                  <c:v>0.32508953431087645</c:v>
                </c:pt>
                <c:pt idx="4">
                  <c:v>0.23763164941092468</c:v>
                </c:pt>
              </c:numCache>
            </c:numRef>
          </c:val>
          <c:extLst>
            <c:ext xmlns:c16="http://schemas.microsoft.com/office/drawing/2014/chart" uri="{C3380CC4-5D6E-409C-BE32-E72D297353CC}">
              <c16:uniqueId val="{00000000-539E-427B-817F-657CB4613531}"/>
            </c:ext>
          </c:extLst>
        </c:ser>
        <c:ser>
          <c:idx val="1"/>
          <c:order val="1"/>
          <c:tx>
            <c:strRef>
              <c:f>'Andel indirekta kostnader UTB'!$C$73:$C$74</c:f>
              <c:strCache>
                <c:ptCount val="1"/>
                <c:pt idx="0">
                  <c:v>2021</c:v>
                </c:pt>
              </c:strCache>
            </c:strRef>
          </c:tx>
          <c:spPr>
            <a:solidFill>
              <a:schemeClr val="accent2"/>
            </a:solidFill>
            <a:ln>
              <a:noFill/>
            </a:ln>
            <a:effectLst/>
          </c:spPr>
          <c:invertIfNegative val="0"/>
          <c:cat>
            <c:strRef>
              <c:f>'Andel indirekta kostnader UTB'!$A$75:$A$80</c:f>
              <c:strCache>
                <c:ptCount val="5"/>
                <c:pt idx="0">
                  <c:v>GIH</c:v>
                </c:pt>
                <c:pt idx="1">
                  <c:v>KF</c:v>
                </c:pt>
                <c:pt idx="2">
                  <c:v>KKH</c:v>
                </c:pt>
                <c:pt idx="3">
                  <c:v>KMH</c:v>
                </c:pt>
                <c:pt idx="4">
                  <c:v>SKH</c:v>
                </c:pt>
              </c:strCache>
            </c:strRef>
          </c:cat>
          <c:val>
            <c:numRef>
              <c:f>'Andel indirekta kostnader UTB'!$C$75:$C$80</c:f>
              <c:numCache>
                <c:formatCode>0.0%</c:formatCode>
                <c:ptCount val="5"/>
                <c:pt idx="0">
                  <c:v>0.29078956908427389</c:v>
                </c:pt>
                <c:pt idx="1">
                  <c:v>0.38520080483383246</c:v>
                </c:pt>
                <c:pt idx="2">
                  <c:v>0.40138627152334977</c:v>
                </c:pt>
                <c:pt idx="3">
                  <c:v>0.36190540343313909</c:v>
                </c:pt>
                <c:pt idx="4">
                  <c:v>0.24960933718695116</c:v>
                </c:pt>
              </c:numCache>
            </c:numRef>
          </c:val>
          <c:extLst>
            <c:ext xmlns:c16="http://schemas.microsoft.com/office/drawing/2014/chart" uri="{C3380CC4-5D6E-409C-BE32-E72D297353CC}">
              <c16:uniqueId val="{00000001-539E-427B-817F-657CB4613531}"/>
            </c:ext>
          </c:extLst>
        </c:ser>
        <c:ser>
          <c:idx val="2"/>
          <c:order val="2"/>
          <c:tx>
            <c:strRef>
              <c:f>'Andel indirekta kostnader UTB'!$D$73:$D$74</c:f>
              <c:strCache>
                <c:ptCount val="1"/>
                <c:pt idx="0">
                  <c:v>2022</c:v>
                </c:pt>
              </c:strCache>
            </c:strRef>
          </c:tx>
          <c:spPr>
            <a:solidFill>
              <a:schemeClr val="accent3"/>
            </a:solidFill>
            <a:ln>
              <a:noFill/>
            </a:ln>
            <a:effectLst/>
          </c:spPr>
          <c:invertIfNegative val="0"/>
          <c:cat>
            <c:strRef>
              <c:f>'Andel indirekta kostnader UTB'!$A$75:$A$80</c:f>
              <c:strCache>
                <c:ptCount val="5"/>
                <c:pt idx="0">
                  <c:v>GIH</c:v>
                </c:pt>
                <c:pt idx="1">
                  <c:v>KF</c:v>
                </c:pt>
                <c:pt idx="2">
                  <c:v>KKH</c:v>
                </c:pt>
                <c:pt idx="3">
                  <c:v>KMH</c:v>
                </c:pt>
                <c:pt idx="4">
                  <c:v>SKH</c:v>
                </c:pt>
              </c:strCache>
            </c:strRef>
          </c:cat>
          <c:val>
            <c:numRef>
              <c:f>'Andel indirekta kostnader UTB'!$D$75:$D$80</c:f>
              <c:numCache>
                <c:formatCode>0.0%</c:formatCode>
                <c:ptCount val="5"/>
                <c:pt idx="0">
                  <c:v>0.32137661887410068</c:v>
                </c:pt>
                <c:pt idx="1">
                  <c:v>0.37622194109590473</c:v>
                </c:pt>
                <c:pt idx="2">
                  <c:v>0.27548692187770657</c:v>
                </c:pt>
                <c:pt idx="3">
                  <c:v>0.39202793665825481</c:v>
                </c:pt>
                <c:pt idx="4">
                  <c:v>0.25266043360683726</c:v>
                </c:pt>
              </c:numCache>
            </c:numRef>
          </c:val>
          <c:extLst>
            <c:ext xmlns:c16="http://schemas.microsoft.com/office/drawing/2014/chart" uri="{C3380CC4-5D6E-409C-BE32-E72D297353CC}">
              <c16:uniqueId val="{00000002-539E-427B-817F-657CB4613531}"/>
            </c:ext>
          </c:extLst>
        </c:ser>
        <c:ser>
          <c:idx val="3"/>
          <c:order val="3"/>
          <c:tx>
            <c:strRef>
              <c:f>'Andel indirekta kostnader UTB'!$E$73:$E$74</c:f>
              <c:strCache>
                <c:ptCount val="1"/>
                <c:pt idx="0">
                  <c:v>2023</c:v>
                </c:pt>
              </c:strCache>
            </c:strRef>
          </c:tx>
          <c:spPr>
            <a:solidFill>
              <a:schemeClr val="accent4"/>
            </a:solidFill>
            <a:ln>
              <a:noFill/>
            </a:ln>
            <a:effectLst/>
          </c:spPr>
          <c:invertIfNegative val="0"/>
          <c:cat>
            <c:strRef>
              <c:f>'Andel indirekta kostnader UTB'!$A$75:$A$80</c:f>
              <c:strCache>
                <c:ptCount val="5"/>
                <c:pt idx="0">
                  <c:v>GIH</c:v>
                </c:pt>
                <c:pt idx="1">
                  <c:v>KF</c:v>
                </c:pt>
                <c:pt idx="2">
                  <c:v>KKH</c:v>
                </c:pt>
                <c:pt idx="3">
                  <c:v>KMH</c:v>
                </c:pt>
                <c:pt idx="4">
                  <c:v>SKH</c:v>
                </c:pt>
              </c:strCache>
            </c:strRef>
          </c:cat>
          <c:val>
            <c:numRef>
              <c:f>'Andel indirekta kostnader UTB'!$E$75:$E$80</c:f>
              <c:numCache>
                <c:formatCode>0.0%</c:formatCode>
                <c:ptCount val="5"/>
                <c:pt idx="0">
                  <c:v>0.30968388342747616</c:v>
                </c:pt>
                <c:pt idx="1">
                  <c:v>0.39030502348355101</c:v>
                </c:pt>
                <c:pt idx="2">
                  <c:v>0.63207379972565159</c:v>
                </c:pt>
                <c:pt idx="3">
                  <c:v>0.38379587123877368</c:v>
                </c:pt>
                <c:pt idx="4">
                  <c:v>0.27600700007029672</c:v>
                </c:pt>
              </c:numCache>
            </c:numRef>
          </c:val>
          <c:extLst>
            <c:ext xmlns:c16="http://schemas.microsoft.com/office/drawing/2014/chart" uri="{C3380CC4-5D6E-409C-BE32-E72D297353CC}">
              <c16:uniqueId val="{00000003-539E-427B-817F-657CB4613531}"/>
            </c:ext>
          </c:extLst>
        </c:ser>
        <c:ser>
          <c:idx val="4"/>
          <c:order val="4"/>
          <c:tx>
            <c:strRef>
              <c:f>'Andel indirekta kostnader UTB'!$F$73:$F$74</c:f>
              <c:strCache>
                <c:ptCount val="1"/>
                <c:pt idx="0">
                  <c:v>2024</c:v>
                </c:pt>
              </c:strCache>
            </c:strRef>
          </c:tx>
          <c:spPr>
            <a:solidFill>
              <a:schemeClr val="accent5"/>
            </a:solidFill>
            <a:ln>
              <a:noFill/>
            </a:ln>
            <a:effectLst/>
          </c:spPr>
          <c:invertIfNegative val="0"/>
          <c:cat>
            <c:strRef>
              <c:f>'Andel indirekta kostnader UTB'!$A$75:$A$80</c:f>
              <c:strCache>
                <c:ptCount val="5"/>
                <c:pt idx="0">
                  <c:v>GIH</c:v>
                </c:pt>
                <c:pt idx="1">
                  <c:v>KF</c:v>
                </c:pt>
                <c:pt idx="2">
                  <c:v>KKH</c:v>
                </c:pt>
                <c:pt idx="3">
                  <c:v>KMH</c:v>
                </c:pt>
                <c:pt idx="4">
                  <c:v>SKH</c:v>
                </c:pt>
              </c:strCache>
            </c:strRef>
          </c:cat>
          <c:val>
            <c:numRef>
              <c:f>'Andel indirekta kostnader UTB'!$F$75:$F$80</c:f>
              <c:numCache>
                <c:formatCode>0.0%</c:formatCode>
                <c:ptCount val="5"/>
                <c:pt idx="0">
                  <c:v>0.33743072834200405</c:v>
                </c:pt>
                <c:pt idx="1">
                  <c:v>0.37093216233210669</c:v>
                </c:pt>
                <c:pt idx="2">
                  <c:v>0.38874320073595164</c:v>
                </c:pt>
                <c:pt idx="3">
                  <c:v>0.40188486096899773</c:v>
                </c:pt>
                <c:pt idx="4">
                  <c:v>0.25265649522731365</c:v>
                </c:pt>
              </c:numCache>
            </c:numRef>
          </c:val>
          <c:extLst>
            <c:ext xmlns:c16="http://schemas.microsoft.com/office/drawing/2014/chart" uri="{C3380CC4-5D6E-409C-BE32-E72D297353CC}">
              <c16:uniqueId val="{00000004-539E-427B-817F-657CB4613531}"/>
            </c:ext>
          </c:extLst>
        </c:ser>
        <c:dLbls>
          <c:showLegendKey val="0"/>
          <c:showVal val="0"/>
          <c:showCatName val="0"/>
          <c:showSerName val="0"/>
          <c:showPercent val="0"/>
          <c:showBubbleSize val="0"/>
        </c:dLbls>
        <c:gapWidth val="219"/>
        <c:overlap val="-27"/>
        <c:axId val="1389208944"/>
        <c:axId val="1389211568"/>
      </c:barChart>
      <c:catAx>
        <c:axId val="1389208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1389211568"/>
        <c:crosses val="autoZero"/>
        <c:auto val="1"/>
        <c:lblAlgn val="ctr"/>
        <c:lblOffset val="100"/>
        <c:noMultiLvlLbl val="0"/>
      </c:catAx>
      <c:valAx>
        <c:axId val="1389211568"/>
        <c:scaling>
          <c:orientation val="minMax"/>
          <c:max val="0.65000000000000013"/>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1389208944"/>
        <c:crosses val="autoZero"/>
        <c:crossBetween val="between"/>
        <c:majorUnit val="5.000000000000001E-2"/>
      </c:valAx>
      <c:spPr>
        <a:noFill/>
        <a:ln>
          <a:noFill/>
        </a:ln>
        <a:effectLst/>
      </c:spPr>
    </c:plotArea>
    <c:legend>
      <c:legendPos val="r"/>
      <c:layout>
        <c:manualLayout>
          <c:xMode val="edge"/>
          <c:yMode val="edge"/>
          <c:x val="0.25249022523967529"/>
          <c:y val="2.0542432195975471E-2"/>
          <c:w val="0.33403020875982936"/>
          <c:h val="0.1723831184571430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[SUHF_Sammanställning_2024_1_241110 HM.xlsm]Andel indirekta kostnader Uppdr!Pivottabell3</c:name>
    <c:fmtId val="14"/>
  </c:pivotSource>
  <c:chart>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4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4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4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4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'Andel indirekta kostnader Uppdr'!$B$36:$B$37</c:f>
              <c:strCache>
                <c:ptCount val="1"/>
                <c:pt idx="0">
                  <c:v>2020</c:v>
                </c:pt>
              </c:strCache>
            </c:strRef>
          </c:tx>
          <c:spPr>
            <a:solidFill>
              <a:schemeClr val="accent1"/>
            </a:solidFill>
            <a:ln>
              <a:noFill/>
            </a:ln>
            <a:effectLst/>
          </c:spPr>
          <c:invertIfNegative val="0"/>
          <c:cat>
            <c:strRef>
              <c:f>'Andel indirekta kostnader Uppdr'!$A$38:$A$48</c:f>
              <c:strCache>
                <c:ptCount val="10"/>
                <c:pt idx="0">
                  <c:v>BTH</c:v>
                </c:pt>
                <c:pt idx="1">
                  <c:v>HH</c:v>
                </c:pt>
                <c:pt idx="2">
                  <c:v>HJ</c:v>
                </c:pt>
                <c:pt idx="3">
                  <c:v>HKR</c:v>
                </c:pt>
                <c:pt idx="4">
                  <c:v>HS</c:v>
                </c:pt>
                <c:pt idx="5">
                  <c:v>HV</c:v>
                </c:pt>
                <c:pt idx="6">
                  <c:v>LU</c:v>
                </c:pt>
                <c:pt idx="7">
                  <c:v>MAU</c:v>
                </c:pt>
                <c:pt idx="8">
                  <c:v>SH</c:v>
                </c:pt>
                <c:pt idx="9">
                  <c:v>UU</c:v>
                </c:pt>
              </c:strCache>
            </c:strRef>
          </c:cat>
          <c:val>
            <c:numRef>
              <c:f>'Andel indirekta kostnader Uppdr'!$B$38:$B$48</c:f>
              <c:numCache>
                <c:formatCode>General</c:formatCode>
                <c:ptCount val="10"/>
                <c:pt idx="0" formatCode="0.0%">
                  <c:v>0.22703229398663696</c:v>
                </c:pt>
                <c:pt idx="4" formatCode="0.0%">
                  <c:v>0.20491228070175438</c:v>
                </c:pt>
                <c:pt idx="5" formatCode="0.0%">
                  <c:v>0.25040270781132168</c:v>
                </c:pt>
                <c:pt idx="6" formatCode="0.0%">
                  <c:v>0.226445006678032</c:v>
                </c:pt>
                <c:pt idx="7" formatCode="0.0%">
                  <c:v>0.1879153378823781</c:v>
                </c:pt>
                <c:pt idx="8" formatCode="0.0%">
                  <c:v>0.19486788617886178</c:v>
                </c:pt>
                <c:pt idx="9" formatCode="0.0%">
                  <c:v>0.20344435716398779</c:v>
                </c:pt>
              </c:numCache>
            </c:numRef>
          </c:val>
          <c:extLst>
            <c:ext xmlns:c16="http://schemas.microsoft.com/office/drawing/2014/chart" uri="{C3380CC4-5D6E-409C-BE32-E72D297353CC}">
              <c16:uniqueId val="{00000000-FA85-4398-8A99-9F307D1CCE74}"/>
            </c:ext>
          </c:extLst>
        </c:ser>
        <c:ser>
          <c:idx val="1"/>
          <c:order val="1"/>
          <c:tx>
            <c:strRef>
              <c:f>'Andel indirekta kostnader Uppdr'!$C$36:$C$37</c:f>
              <c:strCache>
                <c:ptCount val="1"/>
                <c:pt idx="0">
                  <c:v>2021</c:v>
                </c:pt>
              </c:strCache>
            </c:strRef>
          </c:tx>
          <c:spPr>
            <a:solidFill>
              <a:schemeClr val="accent2"/>
            </a:solidFill>
            <a:ln>
              <a:noFill/>
            </a:ln>
            <a:effectLst/>
          </c:spPr>
          <c:invertIfNegative val="0"/>
          <c:cat>
            <c:strRef>
              <c:f>'Andel indirekta kostnader Uppdr'!$A$38:$A$48</c:f>
              <c:strCache>
                <c:ptCount val="10"/>
                <c:pt idx="0">
                  <c:v>BTH</c:v>
                </c:pt>
                <c:pt idx="1">
                  <c:v>HH</c:v>
                </c:pt>
                <c:pt idx="2">
                  <c:v>HJ</c:v>
                </c:pt>
                <c:pt idx="3">
                  <c:v>HKR</c:v>
                </c:pt>
                <c:pt idx="4">
                  <c:v>HS</c:v>
                </c:pt>
                <c:pt idx="5">
                  <c:v>HV</c:v>
                </c:pt>
                <c:pt idx="6">
                  <c:v>LU</c:v>
                </c:pt>
                <c:pt idx="7">
                  <c:v>MAU</c:v>
                </c:pt>
                <c:pt idx="8">
                  <c:v>SH</c:v>
                </c:pt>
                <c:pt idx="9">
                  <c:v>UU</c:v>
                </c:pt>
              </c:strCache>
            </c:strRef>
          </c:cat>
          <c:val>
            <c:numRef>
              <c:f>'Andel indirekta kostnader Uppdr'!$C$38:$C$48</c:f>
              <c:numCache>
                <c:formatCode>General</c:formatCode>
                <c:ptCount val="10"/>
                <c:pt idx="0" formatCode="0.0%">
                  <c:v>0.26456456456456456</c:v>
                </c:pt>
                <c:pt idx="2" formatCode="0.0%">
                  <c:v>0.24360136211347283</c:v>
                </c:pt>
                <c:pt idx="3" formatCode="0.0%">
                  <c:v>0.34971251478204135</c:v>
                </c:pt>
                <c:pt idx="4" formatCode="0.0%">
                  <c:v>0.35920666531192846</c:v>
                </c:pt>
                <c:pt idx="5" formatCode="0.0%">
                  <c:v>0.28971323605147564</c:v>
                </c:pt>
                <c:pt idx="6" formatCode="0.0%">
                  <c:v>0.17746142143012389</c:v>
                </c:pt>
                <c:pt idx="7" formatCode="0.0%">
                  <c:v>0.18739419159050771</c:v>
                </c:pt>
                <c:pt idx="8" formatCode="0.0%">
                  <c:v>0.20733675086747297</c:v>
                </c:pt>
                <c:pt idx="9" formatCode="0.0%">
                  <c:v>0.22614705387685291</c:v>
                </c:pt>
              </c:numCache>
            </c:numRef>
          </c:val>
          <c:extLst>
            <c:ext xmlns:c16="http://schemas.microsoft.com/office/drawing/2014/chart" uri="{C3380CC4-5D6E-409C-BE32-E72D297353CC}">
              <c16:uniqueId val="{00000001-FA85-4398-8A99-9F307D1CCE74}"/>
            </c:ext>
          </c:extLst>
        </c:ser>
        <c:ser>
          <c:idx val="2"/>
          <c:order val="2"/>
          <c:tx>
            <c:strRef>
              <c:f>'Andel indirekta kostnader Uppdr'!$D$36:$D$37</c:f>
              <c:strCache>
                <c:ptCount val="1"/>
                <c:pt idx="0">
                  <c:v>2022</c:v>
                </c:pt>
              </c:strCache>
            </c:strRef>
          </c:tx>
          <c:spPr>
            <a:solidFill>
              <a:schemeClr val="accent3"/>
            </a:solidFill>
            <a:ln>
              <a:noFill/>
            </a:ln>
            <a:effectLst/>
          </c:spPr>
          <c:invertIfNegative val="0"/>
          <c:cat>
            <c:strRef>
              <c:f>'Andel indirekta kostnader Uppdr'!$A$38:$A$48</c:f>
              <c:strCache>
                <c:ptCount val="10"/>
                <c:pt idx="0">
                  <c:v>BTH</c:v>
                </c:pt>
                <c:pt idx="1">
                  <c:v>HH</c:v>
                </c:pt>
                <c:pt idx="2">
                  <c:v>HJ</c:v>
                </c:pt>
                <c:pt idx="3">
                  <c:v>HKR</c:v>
                </c:pt>
                <c:pt idx="4">
                  <c:v>HS</c:v>
                </c:pt>
                <c:pt idx="5">
                  <c:v>HV</c:v>
                </c:pt>
                <c:pt idx="6">
                  <c:v>LU</c:v>
                </c:pt>
                <c:pt idx="7">
                  <c:v>MAU</c:v>
                </c:pt>
                <c:pt idx="8">
                  <c:v>SH</c:v>
                </c:pt>
                <c:pt idx="9">
                  <c:v>UU</c:v>
                </c:pt>
              </c:strCache>
            </c:strRef>
          </c:cat>
          <c:val>
            <c:numRef>
              <c:f>'Andel indirekta kostnader Uppdr'!$D$38:$D$48</c:f>
              <c:numCache>
                <c:formatCode>0.0%</c:formatCode>
                <c:ptCount val="10"/>
                <c:pt idx="0">
                  <c:v>0.2872608055667068</c:v>
                </c:pt>
                <c:pt idx="1">
                  <c:v>0.29632371083148284</c:v>
                </c:pt>
                <c:pt idx="2">
                  <c:v>0.21821334608945228</c:v>
                </c:pt>
                <c:pt idx="3">
                  <c:v>0.36890980625931441</c:v>
                </c:pt>
                <c:pt idx="4">
                  <c:v>0.20029290144727774</c:v>
                </c:pt>
                <c:pt idx="5">
                  <c:v>0.30098321949629869</c:v>
                </c:pt>
                <c:pt idx="6">
                  <c:v>0.21985892333999724</c:v>
                </c:pt>
                <c:pt idx="7">
                  <c:v>0.1735535746985139</c:v>
                </c:pt>
                <c:pt idx="8">
                  <c:v>0.23969771805502718</c:v>
                </c:pt>
                <c:pt idx="9">
                  <c:v>0.21619771569625407</c:v>
                </c:pt>
              </c:numCache>
            </c:numRef>
          </c:val>
          <c:extLst>
            <c:ext xmlns:c16="http://schemas.microsoft.com/office/drawing/2014/chart" uri="{C3380CC4-5D6E-409C-BE32-E72D297353CC}">
              <c16:uniqueId val="{00000002-FA85-4398-8A99-9F307D1CCE74}"/>
            </c:ext>
          </c:extLst>
        </c:ser>
        <c:ser>
          <c:idx val="3"/>
          <c:order val="3"/>
          <c:tx>
            <c:strRef>
              <c:f>'Andel indirekta kostnader Uppdr'!$E$36:$E$37</c:f>
              <c:strCache>
                <c:ptCount val="1"/>
                <c:pt idx="0">
                  <c:v>2023</c:v>
                </c:pt>
              </c:strCache>
            </c:strRef>
          </c:tx>
          <c:spPr>
            <a:solidFill>
              <a:schemeClr val="accent4"/>
            </a:solidFill>
            <a:ln>
              <a:noFill/>
            </a:ln>
            <a:effectLst/>
          </c:spPr>
          <c:invertIfNegative val="0"/>
          <c:cat>
            <c:strRef>
              <c:f>'Andel indirekta kostnader Uppdr'!$A$38:$A$48</c:f>
              <c:strCache>
                <c:ptCount val="10"/>
                <c:pt idx="0">
                  <c:v>BTH</c:v>
                </c:pt>
                <c:pt idx="1">
                  <c:v>HH</c:v>
                </c:pt>
                <c:pt idx="2">
                  <c:v>HJ</c:v>
                </c:pt>
                <c:pt idx="3">
                  <c:v>HKR</c:v>
                </c:pt>
                <c:pt idx="4">
                  <c:v>HS</c:v>
                </c:pt>
                <c:pt idx="5">
                  <c:v>HV</c:v>
                </c:pt>
                <c:pt idx="6">
                  <c:v>LU</c:v>
                </c:pt>
                <c:pt idx="7">
                  <c:v>MAU</c:v>
                </c:pt>
                <c:pt idx="8">
                  <c:v>SH</c:v>
                </c:pt>
                <c:pt idx="9">
                  <c:v>UU</c:v>
                </c:pt>
              </c:strCache>
            </c:strRef>
          </c:cat>
          <c:val>
            <c:numRef>
              <c:f>'Andel indirekta kostnader Uppdr'!$E$38:$E$48</c:f>
              <c:numCache>
                <c:formatCode>0.0%</c:formatCode>
                <c:ptCount val="10"/>
                <c:pt idx="0">
                  <c:v>0.24335817060637205</c:v>
                </c:pt>
                <c:pt idx="1">
                  <c:v>0.28311820652173914</c:v>
                </c:pt>
                <c:pt idx="2">
                  <c:v>0.2009163298745017</c:v>
                </c:pt>
                <c:pt idx="3">
                  <c:v>0.29546080641121963</c:v>
                </c:pt>
                <c:pt idx="4">
                  <c:v>0.17841318194405981</c:v>
                </c:pt>
                <c:pt idx="5">
                  <c:v>0.27981402073219847</c:v>
                </c:pt>
                <c:pt idx="6">
                  <c:v>0.2032702572993618</c:v>
                </c:pt>
                <c:pt idx="7">
                  <c:v>0.17037631880712908</c:v>
                </c:pt>
                <c:pt idx="8">
                  <c:v>0.23935934593041652</c:v>
                </c:pt>
                <c:pt idx="9">
                  <c:v>0.20148916189505861</c:v>
                </c:pt>
              </c:numCache>
            </c:numRef>
          </c:val>
          <c:extLst>
            <c:ext xmlns:c16="http://schemas.microsoft.com/office/drawing/2014/chart" uri="{C3380CC4-5D6E-409C-BE32-E72D297353CC}">
              <c16:uniqueId val="{00000003-FA85-4398-8A99-9F307D1CCE74}"/>
            </c:ext>
          </c:extLst>
        </c:ser>
        <c:ser>
          <c:idx val="4"/>
          <c:order val="4"/>
          <c:tx>
            <c:strRef>
              <c:f>'Andel indirekta kostnader Uppdr'!$F$36:$F$37</c:f>
              <c:strCache>
                <c:ptCount val="1"/>
                <c:pt idx="0">
                  <c:v>2024</c:v>
                </c:pt>
              </c:strCache>
            </c:strRef>
          </c:tx>
          <c:spPr>
            <a:solidFill>
              <a:schemeClr val="accent5"/>
            </a:solidFill>
            <a:ln>
              <a:noFill/>
            </a:ln>
            <a:effectLst/>
          </c:spPr>
          <c:invertIfNegative val="0"/>
          <c:cat>
            <c:strRef>
              <c:f>'Andel indirekta kostnader Uppdr'!$A$38:$A$48</c:f>
              <c:strCache>
                <c:ptCount val="10"/>
                <c:pt idx="0">
                  <c:v>BTH</c:v>
                </c:pt>
                <c:pt idx="1">
                  <c:v>HH</c:v>
                </c:pt>
                <c:pt idx="2">
                  <c:v>HJ</c:v>
                </c:pt>
                <c:pt idx="3">
                  <c:v>HKR</c:v>
                </c:pt>
                <c:pt idx="4">
                  <c:v>HS</c:v>
                </c:pt>
                <c:pt idx="5">
                  <c:v>HV</c:v>
                </c:pt>
                <c:pt idx="6">
                  <c:v>LU</c:v>
                </c:pt>
                <c:pt idx="7">
                  <c:v>MAU</c:v>
                </c:pt>
                <c:pt idx="8">
                  <c:v>SH</c:v>
                </c:pt>
                <c:pt idx="9">
                  <c:v>UU</c:v>
                </c:pt>
              </c:strCache>
            </c:strRef>
          </c:cat>
          <c:val>
            <c:numRef>
              <c:f>'Andel indirekta kostnader Uppdr'!$F$38:$F$48</c:f>
              <c:numCache>
                <c:formatCode>0.0%</c:formatCode>
                <c:ptCount val="10"/>
                <c:pt idx="0">
                  <c:v>0.21532033426183847</c:v>
                </c:pt>
                <c:pt idx="1">
                  <c:v>0.28423907920788072</c:v>
                </c:pt>
                <c:pt idx="2">
                  <c:v>0.22118051448668405</c:v>
                </c:pt>
                <c:pt idx="3">
                  <c:v>0.23039837256937626</c:v>
                </c:pt>
                <c:pt idx="4">
                  <c:v>0.2746562176548869</c:v>
                </c:pt>
                <c:pt idx="5">
                  <c:v>0.25938118910693464</c:v>
                </c:pt>
                <c:pt idx="6">
                  <c:v>0.17541426521442519</c:v>
                </c:pt>
                <c:pt idx="7">
                  <c:v>0.17055286084823626</c:v>
                </c:pt>
                <c:pt idx="8">
                  <c:v>0.22118863318115803</c:v>
                </c:pt>
                <c:pt idx="9">
                  <c:v>0.24697796208380809</c:v>
                </c:pt>
              </c:numCache>
            </c:numRef>
          </c:val>
          <c:extLst>
            <c:ext xmlns:c16="http://schemas.microsoft.com/office/drawing/2014/chart" uri="{C3380CC4-5D6E-409C-BE32-E72D297353CC}">
              <c16:uniqueId val="{00000004-FA85-4398-8A99-9F307D1CCE74}"/>
            </c:ext>
          </c:extLst>
        </c:ser>
        <c:dLbls>
          <c:showLegendKey val="0"/>
          <c:showVal val="0"/>
          <c:showCatName val="0"/>
          <c:showSerName val="0"/>
          <c:showPercent val="0"/>
          <c:showBubbleSize val="0"/>
        </c:dLbls>
        <c:gapWidth val="219"/>
        <c:overlap val="-27"/>
        <c:axId val="728058480"/>
        <c:axId val="728059136"/>
      </c:barChart>
      <c:catAx>
        <c:axId val="728058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28059136"/>
        <c:crosses val="autoZero"/>
        <c:auto val="1"/>
        <c:lblAlgn val="ctr"/>
        <c:lblOffset val="100"/>
        <c:noMultiLvlLbl val="0"/>
      </c:catAx>
      <c:valAx>
        <c:axId val="728059136"/>
        <c:scaling>
          <c:orientation val="minMax"/>
          <c:max val="0.4"/>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28058480"/>
        <c:crosses val="autoZero"/>
        <c:crossBetween val="between"/>
        <c:majorUnit val="5.000000000000001E-2"/>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sv-SE"/>
  <c:roundedCorners val="0"/>
  <c:style val="2"/>
  <c:chart>
    <c:autoTitleDeleted val="1"/>
    <c:plotArea>
      <c:layout/>
      <c:barChart>
        <c:barDir val="col"/>
        <c:grouping val="clustered"/>
        <c:varyColors val="0"/>
        <c:dLbls>
          <c:showLegendKey val="0"/>
          <c:showVal val="0"/>
          <c:showCatName val="0"/>
          <c:showSerName val="0"/>
          <c:showPercent val="0"/>
          <c:showBubbleSize val="0"/>
        </c:dLbls>
        <c:gapWidth val="150"/>
        <c:axId val="78223521"/>
        <c:axId val="93765522"/>
      </c:barChart>
      <c:catAx>
        <c:axId val="78223521"/>
        <c:scaling>
          <c:orientation val="minMax"/>
        </c:scaling>
        <c:delete val="0"/>
        <c:axPos val="b"/>
        <c:numFmt formatCode="General" sourceLinked="1"/>
        <c:majorTickMark val="cross"/>
        <c:minorTickMark val="cross"/>
        <c:tickLblPos val="none"/>
        <c:spPr>
          <a:ln w="0">
            <a:noFill/>
          </a:ln>
        </c:spPr>
        <c:txPr>
          <a:bodyPr/>
          <a:lstStyle/>
          <a:p>
            <a:pPr>
              <a:defRPr sz="1800" b="0" spc="-1"/>
            </a:pPr>
            <a:endParaRPr lang="sv-SE"/>
          </a:p>
        </c:txPr>
        <c:crossAx val="93765522"/>
        <c:crosses val="autoZero"/>
        <c:auto val="1"/>
        <c:lblAlgn val="ctr"/>
        <c:lblOffset val="100"/>
        <c:noMultiLvlLbl val="0"/>
      </c:catAx>
      <c:valAx>
        <c:axId val="93765522"/>
        <c:scaling>
          <c:orientation val="minMax"/>
        </c:scaling>
        <c:delete val="0"/>
        <c:axPos val="l"/>
        <c:numFmt formatCode="General" sourceLinked="1"/>
        <c:majorTickMark val="cross"/>
        <c:minorTickMark val="cross"/>
        <c:tickLblPos val="none"/>
        <c:spPr>
          <a:ln w="0">
            <a:noFill/>
          </a:ln>
        </c:spPr>
        <c:txPr>
          <a:bodyPr/>
          <a:lstStyle/>
          <a:p>
            <a:pPr>
              <a:defRPr sz="1800" b="0" spc="-1"/>
            </a:pPr>
            <a:endParaRPr lang="sv-SE"/>
          </a:p>
        </c:txPr>
        <c:crossAx val="78223521"/>
        <c:crosses val="autoZero"/>
        <c:crossBetween val="midCat"/>
      </c:valAx>
      <c:spPr>
        <a:noFill/>
        <a:ln w="0">
          <a:noFill/>
        </a:ln>
      </c:spPr>
    </c:plotArea>
    <c:plotVisOnly val="1"/>
    <c:dispBlanksAs val="gap"/>
    <c:showDLblsOverMax val="1"/>
  </c:chart>
  <c:spPr>
    <a:noFill/>
    <a:ln w="9360">
      <a:noFill/>
    </a:ln>
  </c:spPr>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sv-SE"/>
  <c:roundedCorners val="0"/>
  <c:style val="2"/>
  <c:chart>
    <c:title>
      <c:tx>
        <c:rich>
          <a:bodyPr rot="0"/>
          <a:lstStyle/>
          <a:p>
            <a:pPr>
              <a:defRPr lang="en-US" sz="2000" b="0" strike="noStrike" spc="-1">
                <a:solidFill>
                  <a:srgbClr val="C00000"/>
                </a:solidFill>
                <a:latin typeface="Calibri"/>
              </a:defRPr>
            </a:pPr>
            <a:r>
              <a:rPr lang="en-US" sz="2000" b="0" strike="noStrike" spc="-1">
                <a:solidFill>
                  <a:srgbClr val="C00000"/>
                </a:solidFill>
                <a:latin typeface="Calibri"/>
              </a:rPr>
              <a:t>Totalt</a:t>
            </a:r>
          </a:p>
        </c:rich>
      </c:tx>
      <c:overlay val="0"/>
      <c:spPr>
        <a:noFill/>
        <a:ln w="0">
          <a:noFill/>
        </a:ln>
      </c:spPr>
    </c:title>
    <c:autoTitleDeleted val="0"/>
    <c:plotArea>
      <c:layout/>
      <c:barChart>
        <c:barDir val="col"/>
        <c:grouping val="clustered"/>
        <c:varyColors val="0"/>
        <c:dLbls>
          <c:showLegendKey val="0"/>
          <c:showVal val="0"/>
          <c:showCatName val="0"/>
          <c:showSerName val="0"/>
          <c:showPercent val="0"/>
          <c:showBubbleSize val="0"/>
        </c:dLbls>
        <c:gapWidth val="150"/>
        <c:axId val="40702292"/>
        <c:axId val="24399604"/>
      </c:barChart>
      <c:catAx>
        <c:axId val="40702292"/>
        <c:scaling>
          <c:orientation val="minMax"/>
        </c:scaling>
        <c:delete val="0"/>
        <c:axPos val="b"/>
        <c:numFmt formatCode="General" sourceLinked="1"/>
        <c:majorTickMark val="cross"/>
        <c:minorTickMark val="cross"/>
        <c:tickLblPos val="none"/>
        <c:spPr>
          <a:ln w="0">
            <a:noFill/>
          </a:ln>
        </c:spPr>
        <c:txPr>
          <a:bodyPr/>
          <a:lstStyle/>
          <a:p>
            <a:pPr>
              <a:defRPr sz="1800" b="0" spc="-1"/>
            </a:pPr>
            <a:endParaRPr lang="sv-SE"/>
          </a:p>
        </c:txPr>
        <c:crossAx val="24399604"/>
        <c:crosses val="autoZero"/>
        <c:auto val="1"/>
        <c:lblAlgn val="ctr"/>
        <c:lblOffset val="100"/>
        <c:noMultiLvlLbl val="0"/>
      </c:catAx>
      <c:valAx>
        <c:axId val="24399604"/>
        <c:scaling>
          <c:orientation val="minMax"/>
        </c:scaling>
        <c:delete val="0"/>
        <c:axPos val="l"/>
        <c:numFmt formatCode="General" sourceLinked="1"/>
        <c:majorTickMark val="cross"/>
        <c:minorTickMark val="cross"/>
        <c:tickLblPos val="none"/>
        <c:spPr>
          <a:ln w="0">
            <a:noFill/>
          </a:ln>
        </c:spPr>
        <c:txPr>
          <a:bodyPr/>
          <a:lstStyle/>
          <a:p>
            <a:pPr>
              <a:defRPr sz="1800" b="0" spc="-1"/>
            </a:pPr>
            <a:endParaRPr lang="sv-SE"/>
          </a:p>
        </c:txPr>
        <c:crossAx val="40702292"/>
        <c:crosses val="autoZero"/>
        <c:crossBetween val="midCat"/>
      </c:valAx>
      <c:spPr>
        <a:noFill/>
        <a:ln w="0">
          <a:noFill/>
        </a:ln>
      </c:spPr>
    </c:plotArea>
    <c:plotVisOnly val="1"/>
    <c:dispBlanksAs val="gap"/>
    <c:showDLblsOverMax val="1"/>
  </c:chart>
  <c:spPr>
    <a:noFill/>
    <a:ln w="9360">
      <a:noFill/>
    </a:ln>
  </c:spPr>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[SUHF_Sammanställning_2024_1_241110 HM.xlsm]Indirekta 2022 fo!Pivottabell6</c:name>
    <c:fmtId val="29"/>
  </c:pivotSource>
  <c:chart>
    <c:autoTitleDeleted val="1"/>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pivotFmt>
      <c:pivotFmt>
        <c:idx val="5"/>
        <c:spPr>
          <a:solidFill>
            <a:schemeClr val="accent1"/>
          </a:solidFill>
          <a:ln>
            <a:noFill/>
          </a:ln>
          <a:effectLst/>
        </c:spPr>
        <c:marker>
          <c:symbol val="none"/>
        </c:marker>
      </c:pivotFmt>
      <c:pivotFmt>
        <c:idx val="6"/>
        <c:spPr>
          <a:solidFill>
            <a:schemeClr val="accent1"/>
          </a:solidFill>
          <a:ln>
            <a:noFill/>
          </a:ln>
          <a:effectLst/>
        </c:spPr>
        <c:marker>
          <c:symbol val="none"/>
        </c:marker>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'Indirekta 2022 fo'!$B$3:$B$4</c:f>
              <c:strCache>
                <c:ptCount val="1"/>
                <c:pt idx="0">
                  <c:v>2024</c:v>
                </c:pt>
              </c:strCache>
            </c:strRef>
          </c:tx>
          <c:spPr>
            <a:solidFill>
              <a:schemeClr val="accent1"/>
            </a:solidFill>
            <a:ln>
              <a:noFill/>
            </a:ln>
            <a:effectLst/>
          </c:spPr>
          <c:invertIfNegative val="0"/>
          <c:cat>
            <c:strRef>
              <c:f>'Indirekta 2022 fo'!$A$5:$A$37</c:f>
              <c:strCache>
                <c:ptCount val="32"/>
                <c:pt idx="0">
                  <c:v>GIH</c:v>
                </c:pt>
                <c:pt idx="1">
                  <c:v>KI</c:v>
                </c:pt>
                <c:pt idx="2">
                  <c:v>UMU</c:v>
                </c:pt>
                <c:pt idx="3">
                  <c:v>LIU</c:v>
                </c:pt>
                <c:pt idx="4">
                  <c:v>LU</c:v>
                </c:pt>
                <c:pt idx="5">
                  <c:v>UU</c:v>
                </c:pt>
                <c:pt idx="6">
                  <c:v>CTH</c:v>
                </c:pt>
                <c:pt idx="7">
                  <c:v>SLU</c:v>
                </c:pt>
                <c:pt idx="8">
                  <c:v>KTH</c:v>
                </c:pt>
                <c:pt idx="9">
                  <c:v>SU</c:v>
                </c:pt>
                <c:pt idx="10">
                  <c:v>GU</c:v>
                </c:pt>
                <c:pt idx="11">
                  <c:v>SKH</c:v>
                </c:pt>
                <c:pt idx="12">
                  <c:v>LTU</c:v>
                </c:pt>
                <c:pt idx="13">
                  <c:v>BTH</c:v>
                </c:pt>
                <c:pt idx="14">
                  <c:v>HH</c:v>
                </c:pt>
                <c:pt idx="15">
                  <c:v>MAU</c:v>
                </c:pt>
                <c:pt idx="16">
                  <c:v>FHS</c:v>
                </c:pt>
                <c:pt idx="17">
                  <c:v>ORU</c:v>
                </c:pt>
                <c:pt idx="18">
                  <c:v>HDA</c:v>
                </c:pt>
                <c:pt idx="19">
                  <c:v>LNU</c:v>
                </c:pt>
                <c:pt idx="20">
                  <c:v>HB</c:v>
                </c:pt>
                <c:pt idx="21">
                  <c:v>HJ</c:v>
                </c:pt>
                <c:pt idx="22">
                  <c:v>KAU</c:v>
                </c:pt>
                <c:pt idx="23">
                  <c:v>HS</c:v>
                </c:pt>
                <c:pt idx="24">
                  <c:v>MIU</c:v>
                </c:pt>
                <c:pt idx="25">
                  <c:v>HHS</c:v>
                </c:pt>
                <c:pt idx="26">
                  <c:v>HV</c:v>
                </c:pt>
                <c:pt idx="27">
                  <c:v>HKR</c:v>
                </c:pt>
                <c:pt idx="28">
                  <c:v>HIG</c:v>
                </c:pt>
                <c:pt idx="29">
                  <c:v>SH</c:v>
                </c:pt>
                <c:pt idx="30">
                  <c:v>KMH</c:v>
                </c:pt>
                <c:pt idx="31">
                  <c:v>KF</c:v>
                </c:pt>
              </c:strCache>
            </c:strRef>
          </c:cat>
          <c:val>
            <c:numRef>
              <c:f>'Indirekta 2022 fo'!$B$5:$B$37</c:f>
              <c:numCache>
                <c:formatCode>0.0%</c:formatCode>
                <c:ptCount val="32"/>
                <c:pt idx="0">
                  <c:v>0.11498407253124235</c:v>
                </c:pt>
                <c:pt idx="1">
                  <c:v>0.1494243824727399</c:v>
                </c:pt>
                <c:pt idx="2">
                  <c:v>0.15817625553182943</c:v>
                </c:pt>
                <c:pt idx="3">
                  <c:v>0.17319778024952495</c:v>
                </c:pt>
                <c:pt idx="4">
                  <c:v>0.17882409896247767</c:v>
                </c:pt>
                <c:pt idx="5">
                  <c:v>0.18068270365530648</c:v>
                </c:pt>
                <c:pt idx="6">
                  <c:v>0.183479226867547</c:v>
                </c:pt>
                <c:pt idx="7">
                  <c:v>0.19127115630801267</c:v>
                </c:pt>
                <c:pt idx="8">
                  <c:v>0.1990036893693149</c:v>
                </c:pt>
                <c:pt idx="9">
                  <c:v>0.20523921603127895</c:v>
                </c:pt>
                <c:pt idx="10">
                  <c:v>0.21474156132247602</c:v>
                </c:pt>
                <c:pt idx="11">
                  <c:v>0.22461116193961572</c:v>
                </c:pt>
                <c:pt idx="12">
                  <c:v>0.23029557063276196</c:v>
                </c:pt>
                <c:pt idx="13">
                  <c:v>0.2311809074304231</c:v>
                </c:pt>
                <c:pt idx="14">
                  <c:v>0.23416181088630836</c:v>
                </c:pt>
                <c:pt idx="15">
                  <c:v>0.23666441041136094</c:v>
                </c:pt>
                <c:pt idx="16">
                  <c:v>0.24056686038334524</c:v>
                </c:pt>
                <c:pt idx="17">
                  <c:v>0.2411652546963361</c:v>
                </c:pt>
                <c:pt idx="18">
                  <c:v>0.2420089875759979</c:v>
                </c:pt>
                <c:pt idx="19">
                  <c:v>0.24705879342937331</c:v>
                </c:pt>
                <c:pt idx="20">
                  <c:v>0.25855098634987139</c:v>
                </c:pt>
                <c:pt idx="21">
                  <c:v>0.26538196762553212</c:v>
                </c:pt>
                <c:pt idx="22">
                  <c:v>0.27391686922279429</c:v>
                </c:pt>
                <c:pt idx="23">
                  <c:v>0.27663520117828211</c:v>
                </c:pt>
                <c:pt idx="24">
                  <c:v>0.27708291880806685</c:v>
                </c:pt>
                <c:pt idx="25">
                  <c:v>0.27897960376716635</c:v>
                </c:pt>
                <c:pt idx="26">
                  <c:v>0.28092395375057033</c:v>
                </c:pt>
                <c:pt idx="27">
                  <c:v>0.29429402937077931</c:v>
                </c:pt>
                <c:pt idx="28">
                  <c:v>0.29935952127721743</c:v>
                </c:pt>
                <c:pt idx="29">
                  <c:v>0.30037009661441827</c:v>
                </c:pt>
                <c:pt idx="30">
                  <c:v>0.31873003475513428</c:v>
                </c:pt>
                <c:pt idx="31">
                  <c:v>0.52677496991576411</c:v>
                </c:pt>
              </c:numCache>
            </c:numRef>
          </c:val>
          <c:extLst>
            <c:ext xmlns:c16="http://schemas.microsoft.com/office/drawing/2014/chart" uri="{C3380CC4-5D6E-409C-BE32-E72D297353CC}">
              <c16:uniqueId val="{00000000-C863-4EEE-8AC6-D99376386AC1}"/>
            </c:ext>
          </c:extLst>
        </c:ser>
        <c:dLbls>
          <c:showLegendKey val="0"/>
          <c:showVal val="0"/>
          <c:showCatName val="0"/>
          <c:showSerName val="0"/>
          <c:showPercent val="0"/>
          <c:showBubbleSize val="0"/>
        </c:dLbls>
        <c:gapWidth val="219"/>
        <c:overlap val="-27"/>
        <c:axId val="728032040"/>
        <c:axId val="472170872"/>
      </c:barChart>
      <c:catAx>
        <c:axId val="728032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72170872"/>
        <c:crosses val="autoZero"/>
        <c:auto val="1"/>
        <c:lblAlgn val="ctr"/>
        <c:lblOffset val="100"/>
        <c:noMultiLvlLbl val="0"/>
      </c:catAx>
      <c:valAx>
        <c:axId val="47217087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280320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Visible val="1"/>
      </c14:pivotOptions>
    </c:ext>
    <c:ext xmlns:c16="http://schemas.microsoft.com/office/drawing/2014/chart" uri="{E28EC0CA-F0BB-4C9C-879D-F8772B89E7AC}">
      <c16:pivotOptions16>
        <c16:showExpandCollapseFieldButtons val="1"/>
      </c16:pivotOptions16>
    </c:ext>
  </c:extLst>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1523876187615413E-2"/>
          <c:y val="0.10669539704618899"/>
          <c:w val="0.88437314040824622"/>
          <c:h val="0.72013452812209011"/>
        </c:manualLayout>
      </c:layout>
      <c:scatterChart>
        <c:scatterStyle val="lineMarker"/>
        <c:varyColors val="0"/>
        <c:ser>
          <c:idx val="0"/>
          <c:order val="0"/>
          <c:tx>
            <c:strRef>
              <c:f>'Indirekta punkter2024 fo'!$H$5</c:f>
              <c:strCache>
                <c:ptCount val="1"/>
                <c:pt idx="0">
                  <c:v>Summa av Andel indirekta kostnader</c:v>
                </c:pt>
              </c:strCache>
            </c:strRef>
          </c:tx>
          <c:spPr>
            <a:ln w="25400" cap="rnd">
              <a:noFill/>
              <a:round/>
            </a:ln>
            <a:effectLst/>
          </c:spPr>
          <c:marker>
            <c:symbol val="circle"/>
            <c:size val="5"/>
            <c:spPr>
              <a:solidFill>
                <a:schemeClr val="accent1"/>
              </a:solidFill>
              <a:ln w="9525">
                <a:solidFill>
                  <a:schemeClr val="accent1"/>
                </a:solidFill>
              </a:ln>
              <a:effectLst/>
            </c:spPr>
          </c:marker>
          <c:xVal>
            <c:numRef>
              <c:f>'Indirekta punkter2024 fo'!$G$6:$G$37</c:f>
              <c:numCache>
                <c:formatCode>General</c:formatCode>
                <c:ptCount val="32"/>
                <c:pt idx="0">
                  <c:v>81620</c:v>
                </c:pt>
                <c:pt idx="1">
                  <c:v>6841868</c:v>
                </c:pt>
                <c:pt idx="2">
                  <c:v>3055145</c:v>
                </c:pt>
                <c:pt idx="3">
                  <c:v>2850765.7401699992</c:v>
                </c:pt>
                <c:pt idx="4">
                  <c:v>7233772</c:v>
                </c:pt>
                <c:pt idx="5">
                  <c:v>5986721</c:v>
                </c:pt>
                <c:pt idx="6">
                  <c:v>3003397</c:v>
                </c:pt>
                <c:pt idx="7">
                  <c:v>3665148</c:v>
                </c:pt>
                <c:pt idx="8">
                  <c:v>3968700</c:v>
                </c:pt>
                <c:pt idx="9">
                  <c:v>3699867</c:v>
                </c:pt>
                <c:pt idx="10">
                  <c:v>4861366</c:v>
                </c:pt>
                <c:pt idx="11">
                  <c:v>65580</c:v>
                </c:pt>
                <c:pt idx="12">
                  <c:v>1192676</c:v>
                </c:pt>
                <c:pt idx="13">
                  <c:v>198737</c:v>
                </c:pt>
                <c:pt idx="14">
                  <c:v>244866</c:v>
                </c:pt>
                <c:pt idx="15">
                  <c:v>524078</c:v>
                </c:pt>
                <c:pt idx="16">
                  <c:v>177751</c:v>
                </c:pt>
                <c:pt idx="17">
                  <c:v>692295</c:v>
                </c:pt>
                <c:pt idx="18">
                  <c:v>189150</c:v>
                </c:pt>
                <c:pt idx="19">
                  <c:v>673195</c:v>
                </c:pt>
                <c:pt idx="20">
                  <c:v>197141</c:v>
                </c:pt>
                <c:pt idx="21">
                  <c:v>307662.2</c:v>
                </c:pt>
                <c:pt idx="22">
                  <c:v>459132</c:v>
                </c:pt>
                <c:pt idx="23">
                  <c:v>149370</c:v>
                </c:pt>
                <c:pt idx="24">
                  <c:v>489865.49</c:v>
                </c:pt>
                <c:pt idx="25">
                  <c:v>305446.79533740005</c:v>
                </c:pt>
                <c:pt idx="26">
                  <c:v>188478</c:v>
                </c:pt>
                <c:pt idx="27">
                  <c:v>130606</c:v>
                </c:pt>
                <c:pt idx="28">
                  <c:v>171122</c:v>
                </c:pt>
                <c:pt idx="29">
                  <c:v>380171</c:v>
                </c:pt>
                <c:pt idx="30">
                  <c:v>29751</c:v>
                </c:pt>
                <c:pt idx="31">
                  <c:v>26592</c:v>
                </c:pt>
              </c:numCache>
            </c:numRef>
          </c:xVal>
          <c:yVal>
            <c:numRef>
              <c:f>'Indirekta punkter2024 fo'!$H$6:$H$37</c:f>
              <c:numCache>
                <c:formatCode>0.0%</c:formatCode>
                <c:ptCount val="32"/>
                <c:pt idx="0">
                  <c:v>0.11498407253124235</c:v>
                </c:pt>
                <c:pt idx="1">
                  <c:v>0.1494243824727399</c:v>
                </c:pt>
                <c:pt idx="2">
                  <c:v>0.15817625553182943</c:v>
                </c:pt>
                <c:pt idx="3">
                  <c:v>0.17319778024952495</c:v>
                </c:pt>
                <c:pt idx="4">
                  <c:v>0.17882409896247767</c:v>
                </c:pt>
                <c:pt idx="5">
                  <c:v>0.18068270365530648</c:v>
                </c:pt>
                <c:pt idx="6">
                  <c:v>0.183479226867547</c:v>
                </c:pt>
                <c:pt idx="7">
                  <c:v>0.19127115630801267</c:v>
                </c:pt>
                <c:pt idx="8">
                  <c:v>0.1990036893693149</c:v>
                </c:pt>
                <c:pt idx="9">
                  <c:v>0.20523921603127895</c:v>
                </c:pt>
                <c:pt idx="10">
                  <c:v>0.21474156132247602</c:v>
                </c:pt>
                <c:pt idx="11">
                  <c:v>0.22461116193961572</c:v>
                </c:pt>
                <c:pt idx="12">
                  <c:v>0.23029557063276196</c:v>
                </c:pt>
                <c:pt idx="13">
                  <c:v>0.2311809074304231</c:v>
                </c:pt>
                <c:pt idx="14">
                  <c:v>0.23416181088630836</c:v>
                </c:pt>
                <c:pt idx="15">
                  <c:v>0.23666441041136094</c:v>
                </c:pt>
                <c:pt idx="16">
                  <c:v>0.24056686038334524</c:v>
                </c:pt>
                <c:pt idx="17">
                  <c:v>0.2411652546963361</c:v>
                </c:pt>
                <c:pt idx="18">
                  <c:v>0.2420089875759979</c:v>
                </c:pt>
                <c:pt idx="19">
                  <c:v>0.24705879342937331</c:v>
                </c:pt>
                <c:pt idx="20">
                  <c:v>0.25855098634987139</c:v>
                </c:pt>
                <c:pt idx="21">
                  <c:v>0.26538196762553212</c:v>
                </c:pt>
                <c:pt idx="22">
                  <c:v>0.27391686922279429</c:v>
                </c:pt>
                <c:pt idx="23">
                  <c:v>0.27663520117828211</c:v>
                </c:pt>
                <c:pt idx="24">
                  <c:v>0.27708291880806685</c:v>
                </c:pt>
                <c:pt idx="25">
                  <c:v>0.27897960376716635</c:v>
                </c:pt>
                <c:pt idx="26">
                  <c:v>0.28092395375057033</c:v>
                </c:pt>
                <c:pt idx="27">
                  <c:v>0.29429402937077931</c:v>
                </c:pt>
                <c:pt idx="28">
                  <c:v>0.29935952127721743</c:v>
                </c:pt>
                <c:pt idx="29">
                  <c:v>0.30037009661441827</c:v>
                </c:pt>
                <c:pt idx="30">
                  <c:v>0.31873003475513428</c:v>
                </c:pt>
                <c:pt idx="31">
                  <c:v>0.52677496991576411</c:v>
                </c:pt>
              </c:numCache>
            </c:numRef>
          </c:yVal>
          <c:smooth val="0"/>
          <c:extLst>
            <c:ext xmlns:c16="http://schemas.microsoft.com/office/drawing/2014/chart" uri="{C3380CC4-5D6E-409C-BE32-E72D297353CC}">
              <c16:uniqueId val="{00000000-2882-49DD-AD32-01CCEADD2AC6}"/>
            </c:ext>
          </c:extLst>
        </c:ser>
        <c:dLbls>
          <c:showLegendKey val="0"/>
          <c:showVal val="0"/>
          <c:showCatName val="0"/>
          <c:showSerName val="0"/>
          <c:showPercent val="0"/>
          <c:showBubbleSize val="0"/>
        </c:dLbls>
        <c:axId val="566482568"/>
        <c:axId val="566484536"/>
      </c:scatterChart>
      <c:valAx>
        <c:axId val="566482568"/>
        <c:scaling>
          <c:orientation val="minMax"/>
          <c:max val="7500000"/>
        </c:scaling>
        <c:delete val="0"/>
        <c:axPos val="b"/>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w="9525" cap="flat" cmpd="sng" algn="ctr">
            <a:solidFill>
              <a:schemeClr val="tx1">
                <a:lumMod val="25000"/>
                <a:lumOff val="75000"/>
              </a:schemeClr>
            </a:solidFill>
            <a:round/>
          </a:ln>
          <a:effectLst/>
        </c:spPr>
        <c:txPr>
          <a:bodyPr rot="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566484536"/>
        <c:crosses val="autoZero"/>
        <c:crossBetween val="midCat"/>
        <c:majorUnit val="500000"/>
        <c:minorUnit val="50000"/>
        <c:dispUnits>
          <c:builtInUnit val="millions"/>
        </c:dispUnits>
      </c:valAx>
      <c:valAx>
        <c:axId val="566484536"/>
        <c:scaling>
          <c:orientation val="minMax"/>
          <c:max val="0.4"/>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566482568"/>
        <c:crosses val="autoZero"/>
        <c:crossBetween val="midCat"/>
        <c:majorUnit val="5.000000000000001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accent1">
          <a:alpha val="97000"/>
        </a:schemeClr>
      </a:solidFill>
      <a:round/>
    </a:ln>
    <a:effectLst/>
  </c:spPr>
  <c:txPr>
    <a:bodyPr/>
    <a:lstStyle/>
    <a:p>
      <a:pPr>
        <a:defRPr/>
      </a:pPr>
      <a:endParaRPr lang="sv-SE"/>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[SUHF_Sammanställning_2024_1_241110 HM.xlsm]Andel indirekta kostnader For!Pivottabell2</c:name>
    <c:fmtId val="18"/>
  </c:pivotSource>
  <c:chart>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pivotFmt>
      <c:pivotFmt>
        <c:idx val="10"/>
        <c:spPr>
          <a:solidFill>
            <a:schemeClr val="accent1"/>
          </a:solidFill>
          <a:ln>
            <a:noFill/>
          </a:ln>
          <a:effectLst/>
        </c:spPr>
        <c:marker>
          <c:symbol val="none"/>
        </c:marker>
      </c:pivotFmt>
      <c:pivotFmt>
        <c:idx val="11"/>
        <c:spPr>
          <a:solidFill>
            <a:schemeClr val="accent1"/>
          </a:solidFill>
          <a:ln>
            <a:noFill/>
          </a:ln>
          <a:effectLst/>
        </c:spPr>
        <c:marker>
          <c:symbol val="none"/>
        </c:marker>
      </c:pivotFmt>
      <c:pivotFmt>
        <c:idx val="12"/>
        <c:spPr>
          <a:solidFill>
            <a:schemeClr val="accent1"/>
          </a:solidFill>
          <a:ln>
            <a:noFill/>
          </a:ln>
          <a:effectLst/>
        </c:spPr>
        <c:marker>
          <c:symbol val="none"/>
        </c:marker>
      </c:pivotFmt>
      <c:pivotFmt>
        <c:idx val="13"/>
        <c:spPr>
          <a:solidFill>
            <a:schemeClr val="accent1"/>
          </a:solidFill>
          <a:ln>
            <a:noFill/>
          </a:ln>
          <a:effectLst/>
        </c:spPr>
        <c:marker>
          <c:symbol val="none"/>
        </c:marker>
      </c:pivotFmt>
      <c:pivotFmt>
        <c:idx val="14"/>
        <c:spPr>
          <a:solidFill>
            <a:schemeClr val="accent1"/>
          </a:solidFill>
          <a:ln>
            <a:noFill/>
          </a:ln>
          <a:effectLst/>
        </c:spPr>
        <c:marker>
          <c:symbol val="none"/>
        </c:marker>
      </c:pivotFmt>
      <c:pivotFmt>
        <c:idx val="15"/>
        <c:spPr>
          <a:solidFill>
            <a:schemeClr val="accent1"/>
          </a:solidFill>
          <a:ln>
            <a:noFill/>
          </a:ln>
          <a:effectLst/>
        </c:spPr>
        <c:marker>
          <c:symbol val="none"/>
        </c:marker>
      </c:pivotFmt>
      <c:pivotFmt>
        <c:idx val="16"/>
        <c:spPr>
          <a:solidFill>
            <a:schemeClr val="accent1"/>
          </a:solidFill>
          <a:ln>
            <a:noFill/>
          </a:ln>
          <a:effectLst/>
        </c:spPr>
        <c:marker>
          <c:symbol val="none"/>
        </c:marker>
      </c:pivotFmt>
      <c:pivotFmt>
        <c:idx val="1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'Andel indirekta kostnader For'!$B$19:$B$20</c:f>
              <c:strCache>
                <c:ptCount val="1"/>
                <c:pt idx="0">
                  <c:v>2020</c:v>
                </c:pt>
              </c:strCache>
            </c:strRef>
          </c:tx>
          <c:spPr>
            <a:solidFill>
              <a:schemeClr val="accent1"/>
            </a:solidFill>
            <a:ln>
              <a:noFill/>
            </a:ln>
            <a:effectLst/>
          </c:spPr>
          <c:invertIfNegative val="0"/>
          <c:cat>
            <c:strRef>
              <c:f>'Andel indirekta kostnader For'!$A$21:$A$31</c:f>
              <c:strCache>
                <c:ptCount val="10"/>
                <c:pt idx="0">
                  <c:v>CTH</c:v>
                </c:pt>
                <c:pt idx="1">
                  <c:v>GU</c:v>
                </c:pt>
                <c:pt idx="2">
                  <c:v>KI</c:v>
                </c:pt>
                <c:pt idx="3">
                  <c:v>KTH</c:v>
                </c:pt>
                <c:pt idx="4">
                  <c:v>LIU</c:v>
                </c:pt>
                <c:pt idx="5">
                  <c:v>LU</c:v>
                </c:pt>
                <c:pt idx="6">
                  <c:v>SLU</c:v>
                </c:pt>
                <c:pt idx="7">
                  <c:v>SU</c:v>
                </c:pt>
                <c:pt idx="8">
                  <c:v>UMU</c:v>
                </c:pt>
                <c:pt idx="9">
                  <c:v>UU</c:v>
                </c:pt>
              </c:strCache>
            </c:strRef>
          </c:cat>
          <c:val>
            <c:numRef>
              <c:f>'Andel indirekta kostnader For'!$B$21:$B$31</c:f>
              <c:numCache>
                <c:formatCode>0.0%</c:formatCode>
                <c:ptCount val="10"/>
                <c:pt idx="0">
                  <c:v>0.19057765222434073</c:v>
                </c:pt>
                <c:pt idx="1">
                  <c:v>0.19752099859822192</c:v>
                </c:pt>
                <c:pt idx="2">
                  <c:v>0.15557213376485712</c:v>
                </c:pt>
                <c:pt idx="3">
                  <c:v>0.21164443799670757</c:v>
                </c:pt>
                <c:pt idx="4">
                  <c:v>0.19415978670795866</c:v>
                </c:pt>
                <c:pt idx="5">
                  <c:v>0.16939104336506927</c:v>
                </c:pt>
                <c:pt idx="6">
                  <c:v>0.19734846234260911</c:v>
                </c:pt>
                <c:pt idx="7">
                  <c:v>0.23815329979283811</c:v>
                </c:pt>
                <c:pt idx="8">
                  <c:v>0.16158251163614551</c:v>
                </c:pt>
                <c:pt idx="9">
                  <c:v>0.18174836276249298</c:v>
                </c:pt>
              </c:numCache>
            </c:numRef>
          </c:val>
          <c:extLst>
            <c:ext xmlns:c16="http://schemas.microsoft.com/office/drawing/2014/chart" uri="{C3380CC4-5D6E-409C-BE32-E72D297353CC}">
              <c16:uniqueId val="{00000000-847A-4E42-A1E7-A4B7E296751D}"/>
            </c:ext>
          </c:extLst>
        </c:ser>
        <c:ser>
          <c:idx val="1"/>
          <c:order val="1"/>
          <c:tx>
            <c:strRef>
              <c:f>'Andel indirekta kostnader For'!$C$19:$C$20</c:f>
              <c:strCache>
                <c:ptCount val="1"/>
                <c:pt idx="0">
                  <c:v>2021</c:v>
                </c:pt>
              </c:strCache>
            </c:strRef>
          </c:tx>
          <c:spPr>
            <a:solidFill>
              <a:schemeClr val="accent2"/>
            </a:solidFill>
            <a:ln>
              <a:noFill/>
            </a:ln>
            <a:effectLst/>
          </c:spPr>
          <c:invertIfNegative val="0"/>
          <c:cat>
            <c:strRef>
              <c:f>'Andel indirekta kostnader For'!$A$21:$A$31</c:f>
              <c:strCache>
                <c:ptCount val="10"/>
                <c:pt idx="0">
                  <c:v>CTH</c:v>
                </c:pt>
                <c:pt idx="1">
                  <c:v>GU</c:v>
                </c:pt>
                <c:pt idx="2">
                  <c:v>KI</c:v>
                </c:pt>
                <c:pt idx="3">
                  <c:v>KTH</c:v>
                </c:pt>
                <c:pt idx="4">
                  <c:v>LIU</c:v>
                </c:pt>
                <c:pt idx="5">
                  <c:v>LU</c:v>
                </c:pt>
                <c:pt idx="6">
                  <c:v>SLU</c:v>
                </c:pt>
                <c:pt idx="7">
                  <c:v>SU</c:v>
                </c:pt>
                <c:pt idx="8">
                  <c:v>UMU</c:v>
                </c:pt>
                <c:pt idx="9">
                  <c:v>UU</c:v>
                </c:pt>
              </c:strCache>
            </c:strRef>
          </c:cat>
          <c:val>
            <c:numRef>
              <c:f>'Andel indirekta kostnader For'!$C$21:$C$31</c:f>
              <c:numCache>
                <c:formatCode>0.0%</c:formatCode>
                <c:ptCount val="10"/>
                <c:pt idx="0">
                  <c:v>0.18344181667915008</c:v>
                </c:pt>
                <c:pt idx="1">
                  <c:v>0.21199804706989586</c:v>
                </c:pt>
                <c:pt idx="2">
                  <c:v>0.1534807332427128</c:v>
                </c:pt>
                <c:pt idx="3">
                  <c:v>0.22425665106274162</c:v>
                </c:pt>
                <c:pt idx="4">
                  <c:v>0.19756822752376044</c:v>
                </c:pt>
                <c:pt idx="5">
                  <c:v>0.17233494286146603</c:v>
                </c:pt>
                <c:pt idx="6">
                  <c:v>0.20419493289299301</c:v>
                </c:pt>
                <c:pt idx="7">
                  <c:v>0.25146311008131711</c:v>
                </c:pt>
                <c:pt idx="8">
                  <c:v>0.16825178381631106</c:v>
                </c:pt>
                <c:pt idx="9">
                  <c:v>0.18771510841687</c:v>
                </c:pt>
              </c:numCache>
            </c:numRef>
          </c:val>
          <c:extLst>
            <c:ext xmlns:c16="http://schemas.microsoft.com/office/drawing/2014/chart" uri="{C3380CC4-5D6E-409C-BE32-E72D297353CC}">
              <c16:uniqueId val="{00000001-847A-4E42-A1E7-A4B7E296751D}"/>
            </c:ext>
          </c:extLst>
        </c:ser>
        <c:ser>
          <c:idx val="2"/>
          <c:order val="2"/>
          <c:tx>
            <c:strRef>
              <c:f>'Andel indirekta kostnader For'!$D$19:$D$20</c:f>
              <c:strCache>
                <c:ptCount val="1"/>
                <c:pt idx="0">
                  <c:v>2022</c:v>
                </c:pt>
              </c:strCache>
            </c:strRef>
          </c:tx>
          <c:spPr>
            <a:solidFill>
              <a:schemeClr val="accent3"/>
            </a:solidFill>
            <a:ln>
              <a:noFill/>
            </a:ln>
            <a:effectLst/>
          </c:spPr>
          <c:invertIfNegative val="0"/>
          <c:cat>
            <c:strRef>
              <c:f>'Andel indirekta kostnader For'!$A$21:$A$31</c:f>
              <c:strCache>
                <c:ptCount val="10"/>
                <c:pt idx="0">
                  <c:v>CTH</c:v>
                </c:pt>
                <c:pt idx="1">
                  <c:v>GU</c:v>
                </c:pt>
                <c:pt idx="2">
                  <c:v>KI</c:v>
                </c:pt>
                <c:pt idx="3">
                  <c:v>KTH</c:v>
                </c:pt>
                <c:pt idx="4">
                  <c:v>LIU</c:v>
                </c:pt>
                <c:pt idx="5">
                  <c:v>LU</c:v>
                </c:pt>
                <c:pt idx="6">
                  <c:v>SLU</c:v>
                </c:pt>
                <c:pt idx="7">
                  <c:v>SU</c:v>
                </c:pt>
                <c:pt idx="8">
                  <c:v>UMU</c:v>
                </c:pt>
                <c:pt idx="9">
                  <c:v>UU</c:v>
                </c:pt>
              </c:strCache>
            </c:strRef>
          </c:cat>
          <c:val>
            <c:numRef>
              <c:f>'Andel indirekta kostnader For'!$D$21:$D$31</c:f>
              <c:numCache>
                <c:formatCode>0.0%</c:formatCode>
                <c:ptCount val="10"/>
                <c:pt idx="0">
                  <c:v>0.1914986010955658</c:v>
                </c:pt>
                <c:pt idx="1">
                  <c:v>0.21474412541984583</c:v>
                </c:pt>
                <c:pt idx="2">
                  <c:v>0.14976633373189513</c:v>
                </c:pt>
                <c:pt idx="3">
                  <c:v>0.21496145105421485</c:v>
                </c:pt>
                <c:pt idx="4">
                  <c:v>0.18265139200247502</c:v>
                </c:pt>
                <c:pt idx="5">
                  <c:v>0.1732108457095429</c:v>
                </c:pt>
                <c:pt idx="6">
                  <c:v>0.20109847777273357</c:v>
                </c:pt>
                <c:pt idx="7">
                  <c:v>0.1976831829645154</c:v>
                </c:pt>
                <c:pt idx="8">
                  <c:v>0.17131291919600269</c:v>
                </c:pt>
                <c:pt idx="9">
                  <c:v>0.18834213699187843</c:v>
                </c:pt>
              </c:numCache>
            </c:numRef>
          </c:val>
          <c:extLst>
            <c:ext xmlns:c16="http://schemas.microsoft.com/office/drawing/2014/chart" uri="{C3380CC4-5D6E-409C-BE32-E72D297353CC}">
              <c16:uniqueId val="{00000002-847A-4E42-A1E7-A4B7E296751D}"/>
            </c:ext>
          </c:extLst>
        </c:ser>
        <c:ser>
          <c:idx val="3"/>
          <c:order val="3"/>
          <c:tx>
            <c:strRef>
              <c:f>'Andel indirekta kostnader For'!$E$19:$E$20</c:f>
              <c:strCache>
                <c:ptCount val="1"/>
                <c:pt idx="0">
                  <c:v>2023</c:v>
                </c:pt>
              </c:strCache>
            </c:strRef>
          </c:tx>
          <c:spPr>
            <a:solidFill>
              <a:schemeClr val="accent4"/>
            </a:solidFill>
            <a:ln>
              <a:noFill/>
            </a:ln>
            <a:effectLst/>
          </c:spPr>
          <c:invertIfNegative val="0"/>
          <c:cat>
            <c:strRef>
              <c:f>'Andel indirekta kostnader For'!$A$21:$A$31</c:f>
              <c:strCache>
                <c:ptCount val="10"/>
                <c:pt idx="0">
                  <c:v>CTH</c:v>
                </c:pt>
                <c:pt idx="1">
                  <c:v>GU</c:v>
                </c:pt>
                <c:pt idx="2">
                  <c:v>KI</c:v>
                </c:pt>
                <c:pt idx="3">
                  <c:v>KTH</c:v>
                </c:pt>
                <c:pt idx="4">
                  <c:v>LIU</c:v>
                </c:pt>
                <c:pt idx="5">
                  <c:v>LU</c:v>
                </c:pt>
                <c:pt idx="6">
                  <c:v>SLU</c:v>
                </c:pt>
                <c:pt idx="7">
                  <c:v>SU</c:v>
                </c:pt>
                <c:pt idx="8">
                  <c:v>UMU</c:v>
                </c:pt>
                <c:pt idx="9">
                  <c:v>UU</c:v>
                </c:pt>
              </c:strCache>
            </c:strRef>
          </c:cat>
          <c:val>
            <c:numRef>
              <c:f>'Andel indirekta kostnader For'!$E$21:$E$31</c:f>
              <c:numCache>
                <c:formatCode>0.0%</c:formatCode>
                <c:ptCount val="10"/>
                <c:pt idx="0">
                  <c:v>0.18547715853213678</c:v>
                </c:pt>
                <c:pt idx="1">
                  <c:v>0.21131852582527436</c:v>
                </c:pt>
                <c:pt idx="2">
                  <c:v>0.14750541198875977</c:v>
                </c:pt>
                <c:pt idx="3">
                  <c:v>0.20715342341288556</c:v>
                </c:pt>
                <c:pt idx="4">
                  <c:v>0.17937184178357601</c:v>
                </c:pt>
                <c:pt idx="5">
                  <c:v>0.17353267378699111</c:v>
                </c:pt>
                <c:pt idx="6">
                  <c:v>0.19131594666046206</c:v>
                </c:pt>
                <c:pt idx="7">
                  <c:v>0.19906673993622725</c:v>
                </c:pt>
                <c:pt idx="8">
                  <c:v>0.16354189230829708</c:v>
                </c:pt>
                <c:pt idx="9">
                  <c:v>0.18132180680698923</c:v>
                </c:pt>
              </c:numCache>
            </c:numRef>
          </c:val>
          <c:extLst>
            <c:ext xmlns:c16="http://schemas.microsoft.com/office/drawing/2014/chart" uri="{C3380CC4-5D6E-409C-BE32-E72D297353CC}">
              <c16:uniqueId val="{00000003-847A-4E42-A1E7-A4B7E296751D}"/>
            </c:ext>
          </c:extLst>
        </c:ser>
        <c:ser>
          <c:idx val="4"/>
          <c:order val="4"/>
          <c:tx>
            <c:strRef>
              <c:f>'Andel indirekta kostnader For'!$F$19:$F$20</c:f>
              <c:strCache>
                <c:ptCount val="1"/>
                <c:pt idx="0">
                  <c:v>2024</c:v>
                </c:pt>
              </c:strCache>
            </c:strRef>
          </c:tx>
          <c:spPr>
            <a:solidFill>
              <a:schemeClr val="accent5"/>
            </a:solidFill>
            <a:ln>
              <a:noFill/>
            </a:ln>
            <a:effectLst/>
          </c:spPr>
          <c:invertIfNegative val="0"/>
          <c:cat>
            <c:strRef>
              <c:f>'Andel indirekta kostnader For'!$A$21:$A$31</c:f>
              <c:strCache>
                <c:ptCount val="10"/>
                <c:pt idx="0">
                  <c:v>CTH</c:v>
                </c:pt>
                <c:pt idx="1">
                  <c:v>GU</c:v>
                </c:pt>
                <c:pt idx="2">
                  <c:v>KI</c:v>
                </c:pt>
                <c:pt idx="3">
                  <c:v>KTH</c:v>
                </c:pt>
                <c:pt idx="4">
                  <c:v>LIU</c:v>
                </c:pt>
                <c:pt idx="5">
                  <c:v>LU</c:v>
                </c:pt>
                <c:pt idx="6">
                  <c:v>SLU</c:v>
                </c:pt>
                <c:pt idx="7">
                  <c:v>SU</c:v>
                </c:pt>
                <c:pt idx="8">
                  <c:v>UMU</c:v>
                </c:pt>
                <c:pt idx="9">
                  <c:v>UU</c:v>
                </c:pt>
              </c:strCache>
            </c:strRef>
          </c:cat>
          <c:val>
            <c:numRef>
              <c:f>'Andel indirekta kostnader For'!$F$21:$F$31</c:f>
              <c:numCache>
                <c:formatCode>0.0%</c:formatCode>
                <c:ptCount val="10"/>
                <c:pt idx="0">
                  <c:v>0.183479226867547</c:v>
                </c:pt>
                <c:pt idx="1">
                  <c:v>0.21474156132247602</c:v>
                </c:pt>
                <c:pt idx="2">
                  <c:v>0.1494243824727399</c:v>
                </c:pt>
                <c:pt idx="3">
                  <c:v>0.1990036893693149</c:v>
                </c:pt>
                <c:pt idx="4">
                  <c:v>0.17319778024952495</c:v>
                </c:pt>
                <c:pt idx="5">
                  <c:v>0.17882409896247767</c:v>
                </c:pt>
                <c:pt idx="6">
                  <c:v>0.19127115630801267</c:v>
                </c:pt>
                <c:pt idx="7">
                  <c:v>0.20523921603127895</c:v>
                </c:pt>
                <c:pt idx="8">
                  <c:v>0.15817625553182943</c:v>
                </c:pt>
                <c:pt idx="9">
                  <c:v>0.18068270365530648</c:v>
                </c:pt>
              </c:numCache>
            </c:numRef>
          </c:val>
          <c:extLst>
            <c:ext xmlns:c16="http://schemas.microsoft.com/office/drawing/2014/chart" uri="{C3380CC4-5D6E-409C-BE32-E72D297353CC}">
              <c16:uniqueId val="{00000004-847A-4E42-A1E7-A4B7E296751D}"/>
            </c:ext>
          </c:extLst>
        </c:ser>
        <c:dLbls>
          <c:showLegendKey val="0"/>
          <c:showVal val="0"/>
          <c:showCatName val="0"/>
          <c:showSerName val="0"/>
          <c:showPercent val="0"/>
          <c:showBubbleSize val="0"/>
        </c:dLbls>
        <c:gapWidth val="219"/>
        <c:overlap val="-27"/>
        <c:axId val="715636000"/>
        <c:axId val="715636656"/>
      </c:barChart>
      <c:catAx>
        <c:axId val="7156360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15636656"/>
        <c:crosses val="autoZero"/>
        <c:auto val="1"/>
        <c:lblAlgn val="ctr"/>
        <c:lblOffset val="100"/>
        <c:noMultiLvlLbl val="0"/>
      </c:catAx>
      <c:valAx>
        <c:axId val="715636656"/>
        <c:scaling>
          <c:orientation val="minMax"/>
          <c:max val="0.4"/>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15636000"/>
        <c:crosses val="autoZero"/>
        <c:crossBetween val="between"/>
        <c:majorUnit val="5.000000000000001E-2"/>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[SUHF_Sammanställning_2023_231116.xlsm]Andel indirekta kostnader For!Pivottabell3</c:name>
    <c:fmtId val="13"/>
  </c:pivotSource>
  <c:chart>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pivotFmt>
      <c:pivotFmt>
        <c:idx val="10"/>
        <c:spPr>
          <a:solidFill>
            <a:schemeClr val="accent1"/>
          </a:solidFill>
          <a:ln>
            <a:noFill/>
          </a:ln>
          <a:effectLst/>
        </c:spPr>
        <c:marker>
          <c:symbol val="none"/>
        </c:marker>
      </c:pivotFmt>
      <c:pivotFmt>
        <c:idx val="11"/>
        <c:spPr>
          <a:solidFill>
            <a:schemeClr val="accent1"/>
          </a:solidFill>
          <a:ln>
            <a:noFill/>
          </a:ln>
          <a:effectLst/>
        </c:spPr>
        <c:marker>
          <c:symbol val="none"/>
        </c:marker>
      </c:pivotFmt>
      <c:pivotFmt>
        <c:idx val="12"/>
        <c:spPr>
          <a:solidFill>
            <a:schemeClr val="accent1"/>
          </a:solidFill>
          <a:ln>
            <a:noFill/>
          </a:ln>
          <a:effectLst/>
        </c:spPr>
        <c:marker>
          <c:symbol val="none"/>
        </c:marker>
      </c:pivotFmt>
      <c:pivotFmt>
        <c:idx val="13"/>
        <c:spPr>
          <a:solidFill>
            <a:schemeClr val="accent1"/>
          </a:solidFill>
          <a:ln>
            <a:noFill/>
          </a:ln>
          <a:effectLst/>
        </c:spPr>
        <c:marker>
          <c:symbol val="none"/>
        </c:marker>
      </c:pivotFmt>
      <c:pivotFmt>
        <c:idx val="14"/>
        <c:spPr>
          <a:solidFill>
            <a:schemeClr val="accent1"/>
          </a:solidFill>
          <a:ln>
            <a:noFill/>
          </a:ln>
          <a:effectLst/>
        </c:spPr>
        <c:marker>
          <c:symbol val="none"/>
        </c:marker>
      </c:pivotFmt>
      <c:pivotFmt>
        <c:idx val="15"/>
        <c:spPr>
          <a:solidFill>
            <a:schemeClr val="accent1"/>
          </a:solidFill>
          <a:ln>
            <a:noFill/>
          </a:ln>
          <a:effectLst/>
        </c:spPr>
        <c:marker>
          <c:symbol val="none"/>
        </c:marker>
      </c:pivotFmt>
      <c:pivotFmt>
        <c:idx val="16"/>
        <c:spPr>
          <a:solidFill>
            <a:schemeClr val="accent1"/>
          </a:solidFill>
          <a:ln>
            <a:noFill/>
          </a:ln>
          <a:effectLst/>
        </c:spPr>
        <c:marker>
          <c:symbol val="none"/>
        </c:marker>
      </c:pivotFmt>
      <c:pivotFmt>
        <c:idx val="17"/>
        <c:spPr>
          <a:solidFill>
            <a:schemeClr val="accent1"/>
          </a:solidFill>
          <a:ln>
            <a:noFill/>
          </a:ln>
          <a:effectLst/>
        </c:spPr>
        <c:marker>
          <c:symbol val="none"/>
        </c:marker>
      </c:pivotFmt>
      <c:pivotFmt>
        <c:idx val="18"/>
        <c:spPr>
          <a:solidFill>
            <a:schemeClr val="accent1"/>
          </a:solidFill>
          <a:ln>
            <a:noFill/>
          </a:ln>
          <a:effectLst/>
        </c:spPr>
        <c:marker>
          <c:symbol val="none"/>
        </c:marker>
      </c:pivotFmt>
      <c:pivotFmt>
        <c:idx val="19"/>
        <c:spPr>
          <a:solidFill>
            <a:schemeClr val="accent1"/>
          </a:solidFill>
          <a:ln>
            <a:noFill/>
          </a:ln>
          <a:effectLst/>
        </c:spPr>
        <c:marker>
          <c:symbol val="none"/>
        </c:marker>
      </c:pivotFmt>
      <c:pivotFmt>
        <c:idx val="20"/>
        <c:spPr>
          <a:solidFill>
            <a:schemeClr val="accent1"/>
          </a:solidFill>
          <a:ln>
            <a:noFill/>
          </a:ln>
          <a:effectLst/>
        </c:spPr>
        <c:marker>
          <c:symbol val="none"/>
        </c:marker>
      </c:pivotFmt>
      <c:pivotFmt>
        <c:idx val="21"/>
        <c:spPr>
          <a:solidFill>
            <a:schemeClr val="accent1"/>
          </a:solidFill>
          <a:ln>
            <a:noFill/>
          </a:ln>
          <a:effectLst/>
        </c:spPr>
        <c:marker>
          <c:symbol val="none"/>
        </c:marker>
      </c:pivotFmt>
      <c:pivotFmt>
        <c:idx val="22"/>
        <c:spPr>
          <a:solidFill>
            <a:schemeClr val="accent1"/>
          </a:solidFill>
          <a:ln>
            <a:noFill/>
          </a:ln>
          <a:effectLst/>
        </c:spPr>
        <c:marker>
          <c:symbol val="none"/>
        </c:marker>
      </c:pivotFmt>
      <c:pivotFmt>
        <c:idx val="23"/>
        <c:spPr>
          <a:solidFill>
            <a:schemeClr val="accent1"/>
          </a:solidFill>
          <a:ln>
            <a:noFill/>
          </a:ln>
          <a:effectLst/>
        </c:spPr>
        <c:marker>
          <c:symbol val="none"/>
        </c:marker>
      </c:pivotFmt>
      <c:pivotFmt>
        <c:idx val="24"/>
        <c:spPr>
          <a:solidFill>
            <a:schemeClr val="accent1"/>
          </a:solidFill>
          <a:ln>
            <a:noFill/>
          </a:ln>
          <a:effectLst/>
        </c:spPr>
        <c:marker>
          <c:symbol val="none"/>
        </c:marker>
      </c:pivotFmt>
      <c:pivotFmt>
        <c:idx val="25"/>
        <c:spPr>
          <a:solidFill>
            <a:schemeClr val="accent1"/>
          </a:solidFill>
          <a:ln>
            <a:noFill/>
          </a:ln>
          <a:effectLst/>
        </c:spPr>
        <c:marker>
          <c:symbol val="none"/>
        </c:marker>
      </c:pivotFmt>
      <c:pivotFmt>
        <c:idx val="26"/>
        <c:spPr>
          <a:solidFill>
            <a:schemeClr val="accent1"/>
          </a:solidFill>
          <a:ln>
            <a:noFill/>
          </a:ln>
          <a:effectLst/>
        </c:spPr>
        <c:marker>
          <c:symbol val="none"/>
        </c:marker>
      </c:pivotFmt>
      <c:pivotFmt>
        <c:idx val="27"/>
        <c:spPr>
          <a:solidFill>
            <a:schemeClr val="accent1"/>
          </a:solidFill>
          <a:ln>
            <a:noFill/>
          </a:ln>
          <a:effectLst/>
        </c:spPr>
        <c:marker>
          <c:symbol val="none"/>
        </c:marker>
      </c:pivotFmt>
      <c:pivotFmt>
        <c:idx val="28"/>
        <c:spPr>
          <a:solidFill>
            <a:schemeClr val="accent1"/>
          </a:solidFill>
          <a:ln>
            <a:noFill/>
          </a:ln>
          <a:effectLst/>
        </c:spPr>
        <c:marker>
          <c:symbol val="none"/>
        </c:marker>
      </c:pivotFmt>
      <c:pivotFmt>
        <c:idx val="29"/>
        <c:spPr>
          <a:solidFill>
            <a:schemeClr val="accent1"/>
          </a:solidFill>
          <a:ln>
            <a:noFill/>
          </a:ln>
          <a:effectLst/>
        </c:spPr>
        <c:marker>
          <c:symbol val="none"/>
        </c:marker>
      </c:pivotFmt>
      <c:pivotFmt>
        <c:idx val="30"/>
        <c:spPr>
          <a:solidFill>
            <a:schemeClr val="accent1"/>
          </a:solidFill>
          <a:ln>
            <a:noFill/>
          </a:ln>
          <a:effectLst/>
        </c:spPr>
        <c:marker>
          <c:symbol val="none"/>
        </c:marker>
      </c:pivotFmt>
      <c:pivotFmt>
        <c:idx val="31"/>
        <c:spPr>
          <a:solidFill>
            <a:schemeClr val="accent1"/>
          </a:solidFill>
          <a:ln>
            <a:noFill/>
          </a:ln>
          <a:effectLst/>
        </c:spPr>
        <c:marker>
          <c:symbol val="none"/>
        </c:marker>
      </c:pivotFmt>
    </c:pivotFmts>
    <c:plotArea>
      <c:layout/>
      <c:barChart>
        <c:barDir val="col"/>
        <c:grouping val="clustered"/>
        <c:varyColors val="0"/>
        <c:dLbls>
          <c:showLegendKey val="0"/>
          <c:showVal val="0"/>
          <c:showCatName val="0"/>
          <c:showSerName val="0"/>
          <c:showPercent val="0"/>
          <c:showBubbleSize val="0"/>
        </c:dLbls>
        <c:gapWidth val="219"/>
        <c:overlap val="-27"/>
        <c:axId val="728058480"/>
        <c:axId val="728059136"/>
      </c:barChart>
      <c:catAx>
        <c:axId val="728058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28059136"/>
        <c:crosses val="autoZero"/>
        <c:auto val="1"/>
        <c:lblAlgn val="ctr"/>
        <c:lblOffset val="100"/>
        <c:noMultiLvlLbl val="0"/>
      </c:catAx>
      <c:valAx>
        <c:axId val="728059136"/>
        <c:scaling>
          <c:orientation val="minMax"/>
          <c:max val="0.4"/>
        </c:scaling>
        <c:delete val="1"/>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crossAx val="72805848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[SUHF_Sammanställning_2024_1_241110 HM.xlsm]Andel indirekta kostnader For!Pivottabell3</c:name>
    <c:fmtId val="16"/>
  </c:pivotSource>
  <c:chart>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pivotFmt>
      <c:pivotFmt>
        <c:idx val="10"/>
        <c:spPr>
          <a:solidFill>
            <a:schemeClr val="accent1"/>
          </a:solidFill>
          <a:ln>
            <a:noFill/>
          </a:ln>
          <a:effectLst/>
        </c:spPr>
        <c:marker>
          <c:symbol val="none"/>
        </c:marker>
      </c:pivotFmt>
      <c:pivotFmt>
        <c:idx val="11"/>
        <c:spPr>
          <a:solidFill>
            <a:schemeClr val="accent1"/>
          </a:solidFill>
          <a:ln>
            <a:noFill/>
          </a:ln>
          <a:effectLst/>
        </c:spPr>
        <c:marker>
          <c:symbol val="none"/>
        </c:marker>
      </c:pivotFmt>
      <c:pivotFmt>
        <c:idx val="12"/>
        <c:spPr>
          <a:solidFill>
            <a:schemeClr val="accent1"/>
          </a:solidFill>
          <a:ln>
            <a:noFill/>
          </a:ln>
          <a:effectLst/>
        </c:spPr>
        <c:marker>
          <c:symbol val="none"/>
        </c:marker>
      </c:pivotFmt>
      <c:pivotFmt>
        <c:idx val="13"/>
        <c:spPr>
          <a:solidFill>
            <a:schemeClr val="accent1"/>
          </a:solidFill>
          <a:ln>
            <a:noFill/>
          </a:ln>
          <a:effectLst/>
        </c:spPr>
        <c:marker>
          <c:symbol val="none"/>
        </c:marker>
      </c:pivotFmt>
      <c:pivotFmt>
        <c:idx val="14"/>
        <c:spPr>
          <a:solidFill>
            <a:schemeClr val="accent1"/>
          </a:solidFill>
          <a:ln>
            <a:noFill/>
          </a:ln>
          <a:effectLst/>
        </c:spPr>
        <c:marker>
          <c:symbol val="none"/>
        </c:marker>
      </c:pivotFmt>
      <c:pivotFmt>
        <c:idx val="15"/>
        <c:spPr>
          <a:solidFill>
            <a:schemeClr val="accent1"/>
          </a:solidFill>
          <a:ln>
            <a:noFill/>
          </a:ln>
          <a:effectLst/>
        </c:spPr>
        <c:marker>
          <c:symbol val="none"/>
        </c:marker>
      </c:pivotFmt>
      <c:pivotFmt>
        <c:idx val="16"/>
        <c:spPr>
          <a:solidFill>
            <a:schemeClr val="accent1"/>
          </a:solidFill>
          <a:ln>
            <a:noFill/>
          </a:ln>
          <a:effectLst/>
        </c:spPr>
        <c:marker>
          <c:symbol val="none"/>
        </c:marker>
      </c:pivotFmt>
      <c:pivotFmt>
        <c:idx val="1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'Andel indirekta kostnader For'!$B$36:$B$37</c:f>
              <c:strCache>
                <c:ptCount val="1"/>
                <c:pt idx="0">
                  <c:v>2020</c:v>
                </c:pt>
              </c:strCache>
            </c:strRef>
          </c:tx>
          <c:spPr>
            <a:solidFill>
              <a:schemeClr val="accent1"/>
            </a:solidFill>
            <a:ln>
              <a:noFill/>
            </a:ln>
            <a:effectLst/>
          </c:spPr>
          <c:invertIfNegative val="0"/>
          <c:cat>
            <c:strRef>
              <c:f>'Andel indirekta kostnader For'!$A$38:$A$48</c:f>
              <c:strCache>
                <c:ptCount val="10"/>
                <c:pt idx="0">
                  <c:v>HB</c:v>
                </c:pt>
                <c:pt idx="1">
                  <c:v>HJ</c:v>
                </c:pt>
                <c:pt idx="2">
                  <c:v>KAU</c:v>
                </c:pt>
                <c:pt idx="3">
                  <c:v>LNU</c:v>
                </c:pt>
                <c:pt idx="4">
                  <c:v>LTU</c:v>
                </c:pt>
                <c:pt idx="5">
                  <c:v>MAU</c:v>
                </c:pt>
                <c:pt idx="6">
                  <c:v>MDU</c:v>
                </c:pt>
                <c:pt idx="7">
                  <c:v>MIU</c:v>
                </c:pt>
                <c:pt idx="8">
                  <c:v>ORU</c:v>
                </c:pt>
                <c:pt idx="9">
                  <c:v>SH</c:v>
                </c:pt>
              </c:strCache>
            </c:strRef>
          </c:cat>
          <c:val>
            <c:numRef>
              <c:f>'Andel indirekta kostnader For'!$B$38:$B$48</c:f>
              <c:numCache>
                <c:formatCode>0.0%</c:formatCode>
                <c:ptCount val="10"/>
                <c:pt idx="0">
                  <c:v>0.29869264263197864</c:v>
                </c:pt>
                <c:pt idx="1">
                  <c:v>0.27841905020721519</c:v>
                </c:pt>
                <c:pt idx="2">
                  <c:v>0.28679517424307244</c:v>
                </c:pt>
                <c:pt idx="3">
                  <c:v>0.23425670165469709</c:v>
                </c:pt>
                <c:pt idx="4">
                  <c:v>0.18002018163471242</c:v>
                </c:pt>
                <c:pt idx="5">
                  <c:v>0.20193477825531062</c:v>
                </c:pt>
                <c:pt idx="6">
                  <c:v>0.23539529146644989</c:v>
                </c:pt>
                <c:pt idx="7">
                  <c:v>0.28568679635382377</c:v>
                </c:pt>
                <c:pt idx="8">
                  <c:v>0.22907327752650153</c:v>
                </c:pt>
                <c:pt idx="9">
                  <c:v>0.26746438821281038</c:v>
                </c:pt>
              </c:numCache>
            </c:numRef>
          </c:val>
          <c:extLst>
            <c:ext xmlns:c16="http://schemas.microsoft.com/office/drawing/2014/chart" uri="{C3380CC4-5D6E-409C-BE32-E72D297353CC}">
              <c16:uniqueId val="{00000000-6BCC-4300-A147-CD072749391D}"/>
            </c:ext>
          </c:extLst>
        </c:ser>
        <c:ser>
          <c:idx val="1"/>
          <c:order val="1"/>
          <c:tx>
            <c:strRef>
              <c:f>'Andel indirekta kostnader For'!$C$36:$C$37</c:f>
              <c:strCache>
                <c:ptCount val="1"/>
                <c:pt idx="0">
                  <c:v>2021</c:v>
                </c:pt>
              </c:strCache>
            </c:strRef>
          </c:tx>
          <c:spPr>
            <a:solidFill>
              <a:schemeClr val="accent2"/>
            </a:solidFill>
            <a:ln>
              <a:noFill/>
            </a:ln>
            <a:effectLst/>
          </c:spPr>
          <c:invertIfNegative val="0"/>
          <c:cat>
            <c:strRef>
              <c:f>'Andel indirekta kostnader For'!$A$38:$A$48</c:f>
              <c:strCache>
                <c:ptCount val="10"/>
                <c:pt idx="0">
                  <c:v>HB</c:v>
                </c:pt>
                <c:pt idx="1">
                  <c:v>HJ</c:v>
                </c:pt>
                <c:pt idx="2">
                  <c:v>KAU</c:v>
                </c:pt>
                <c:pt idx="3">
                  <c:v>LNU</c:v>
                </c:pt>
                <c:pt idx="4">
                  <c:v>LTU</c:v>
                </c:pt>
                <c:pt idx="5">
                  <c:v>MAU</c:v>
                </c:pt>
                <c:pt idx="6">
                  <c:v>MDU</c:v>
                </c:pt>
                <c:pt idx="7">
                  <c:v>MIU</c:v>
                </c:pt>
                <c:pt idx="8">
                  <c:v>ORU</c:v>
                </c:pt>
                <c:pt idx="9">
                  <c:v>SH</c:v>
                </c:pt>
              </c:strCache>
            </c:strRef>
          </c:cat>
          <c:val>
            <c:numRef>
              <c:f>'Andel indirekta kostnader For'!$C$38:$C$48</c:f>
              <c:numCache>
                <c:formatCode>0.0%</c:formatCode>
                <c:ptCount val="10"/>
                <c:pt idx="0">
                  <c:v>0.29707815796662579</c:v>
                </c:pt>
                <c:pt idx="1">
                  <c:v>0.27536201564172569</c:v>
                </c:pt>
                <c:pt idx="2">
                  <c:v>0.29391046505008406</c:v>
                </c:pt>
                <c:pt idx="3">
                  <c:v>0.24495505146281793</c:v>
                </c:pt>
                <c:pt idx="4">
                  <c:v>0.22226551373346898</c:v>
                </c:pt>
                <c:pt idx="5">
                  <c:v>0.24489030007172005</c:v>
                </c:pt>
                <c:pt idx="6">
                  <c:v>0.23815193949150998</c:v>
                </c:pt>
                <c:pt idx="7">
                  <c:v>0.31151207756266774</c:v>
                </c:pt>
                <c:pt idx="8">
                  <c:v>0.24433914691613487</c:v>
                </c:pt>
                <c:pt idx="9">
                  <c:v>0.26880863735644545</c:v>
                </c:pt>
              </c:numCache>
            </c:numRef>
          </c:val>
          <c:extLst>
            <c:ext xmlns:c16="http://schemas.microsoft.com/office/drawing/2014/chart" uri="{C3380CC4-5D6E-409C-BE32-E72D297353CC}">
              <c16:uniqueId val="{00000001-6BCC-4300-A147-CD072749391D}"/>
            </c:ext>
          </c:extLst>
        </c:ser>
        <c:ser>
          <c:idx val="2"/>
          <c:order val="2"/>
          <c:tx>
            <c:strRef>
              <c:f>'Andel indirekta kostnader For'!$D$36:$D$37</c:f>
              <c:strCache>
                <c:ptCount val="1"/>
                <c:pt idx="0">
                  <c:v>2022</c:v>
                </c:pt>
              </c:strCache>
            </c:strRef>
          </c:tx>
          <c:spPr>
            <a:solidFill>
              <a:schemeClr val="accent3"/>
            </a:solidFill>
            <a:ln>
              <a:noFill/>
            </a:ln>
            <a:effectLst/>
          </c:spPr>
          <c:invertIfNegative val="0"/>
          <c:cat>
            <c:strRef>
              <c:f>'Andel indirekta kostnader For'!$A$38:$A$48</c:f>
              <c:strCache>
                <c:ptCount val="10"/>
                <c:pt idx="0">
                  <c:v>HB</c:v>
                </c:pt>
                <c:pt idx="1">
                  <c:v>HJ</c:v>
                </c:pt>
                <c:pt idx="2">
                  <c:v>KAU</c:v>
                </c:pt>
                <c:pt idx="3">
                  <c:v>LNU</c:v>
                </c:pt>
                <c:pt idx="4">
                  <c:v>LTU</c:v>
                </c:pt>
                <c:pt idx="5">
                  <c:v>MAU</c:v>
                </c:pt>
                <c:pt idx="6">
                  <c:v>MDU</c:v>
                </c:pt>
                <c:pt idx="7">
                  <c:v>MIU</c:v>
                </c:pt>
                <c:pt idx="8">
                  <c:v>ORU</c:v>
                </c:pt>
                <c:pt idx="9">
                  <c:v>SH</c:v>
                </c:pt>
              </c:strCache>
            </c:strRef>
          </c:cat>
          <c:val>
            <c:numRef>
              <c:f>'Andel indirekta kostnader For'!$D$38:$D$48</c:f>
              <c:numCache>
                <c:formatCode>0.0%</c:formatCode>
                <c:ptCount val="10"/>
                <c:pt idx="0">
                  <c:v>0.28730804642122371</c:v>
                </c:pt>
                <c:pt idx="1">
                  <c:v>0.28744328814335141</c:v>
                </c:pt>
                <c:pt idx="2">
                  <c:v>0.27230096583286933</c:v>
                </c:pt>
                <c:pt idx="3">
                  <c:v>0.24522018610511948</c:v>
                </c:pt>
                <c:pt idx="4">
                  <c:v>0.2318521134359397</c:v>
                </c:pt>
                <c:pt idx="5">
                  <c:v>0.25790345148537019</c:v>
                </c:pt>
                <c:pt idx="6">
                  <c:v>0.26637568015140761</c:v>
                </c:pt>
                <c:pt idx="7">
                  <c:v>0.28782281859592401</c:v>
                </c:pt>
                <c:pt idx="8">
                  <c:v>0.24357916047554487</c:v>
                </c:pt>
                <c:pt idx="9">
                  <c:v>0.27292682158014037</c:v>
                </c:pt>
              </c:numCache>
            </c:numRef>
          </c:val>
          <c:extLst>
            <c:ext xmlns:c16="http://schemas.microsoft.com/office/drawing/2014/chart" uri="{C3380CC4-5D6E-409C-BE32-E72D297353CC}">
              <c16:uniqueId val="{00000002-6BCC-4300-A147-CD072749391D}"/>
            </c:ext>
          </c:extLst>
        </c:ser>
        <c:ser>
          <c:idx val="3"/>
          <c:order val="3"/>
          <c:tx>
            <c:strRef>
              <c:f>'Andel indirekta kostnader For'!$E$36:$E$37</c:f>
              <c:strCache>
                <c:ptCount val="1"/>
                <c:pt idx="0">
                  <c:v>2023</c:v>
                </c:pt>
              </c:strCache>
            </c:strRef>
          </c:tx>
          <c:spPr>
            <a:solidFill>
              <a:schemeClr val="accent4"/>
            </a:solidFill>
            <a:ln>
              <a:noFill/>
            </a:ln>
            <a:effectLst/>
          </c:spPr>
          <c:invertIfNegative val="0"/>
          <c:cat>
            <c:strRef>
              <c:f>'Andel indirekta kostnader For'!$A$38:$A$48</c:f>
              <c:strCache>
                <c:ptCount val="10"/>
                <c:pt idx="0">
                  <c:v>HB</c:v>
                </c:pt>
                <c:pt idx="1">
                  <c:v>HJ</c:v>
                </c:pt>
                <c:pt idx="2">
                  <c:v>KAU</c:v>
                </c:pt>
                <c:pt idx="3">
                  <c:v>LNU</c:v>
                </c:pt>
                <c:pt idx="4">
                  <c:v>LTU</c:v>
                </c:pt>
                <c:pt idx="5">
                  <c:v>MAU</c:v>
                </c:pt>
                <c:pt idx="6">
                  <c:v>MDU</c:v>
                </c:pt>
                <c:pt idx="7">
                  <c:v>MIU</c:v>
                </c:pt>
                <c:pt idx="8">
                  <c:v>ORU</c:v>
                </c:pt>
                <c:pt idx="9">
                  <c:v>SH</c:v>
                </c:pt>
              </c:strCache>
            </c:strRef>
          </c:cat>
          <c:val>
            <c:numRef>
              <c:f>'Andel indirekta kostnader For'!$E$38:$E$48</c:f>
              <c:numCache>
                <c:formatCode>0.0%</c:formatCode>
                <c:ptCount val="10"/>
                <c:pt idx="0">
                  <c:v>0.27968787464945843</c:v>
                </c:pt>
                <c:pt idx="1">
                  <c:v>0.26560946093291316</c:v>
                </c:pt>
                <c:pt idx="2">
                  <c:v>0.27235052744339744</c:v>
                </c:pt>
                <c:pt idx="3">
                  <c:v>0.24654759965777537</c:v>
                </c:pt>
                <c:pt idx="4">
                  <c:v>0.22903828551589181</c:v>
                </c:pt>
                <c:pt idx="5">
                  <c:v>0.24156846201600773</c:v>
                </c:pt>
                <c:pt idx="6">
                  <c:v>0.31129818718113372</c:v>
                </c:pt>
                <c:pt idx="7">
                  <c:v>0.28597801127431305</c:v>
                </c:pt>
                <c:pt idx="8">
                  <c:v>0.23963433682953761</c:v>
                </c:pt>
                <c:pt idx="9">
                  <c:v>0.29967353359844545</c:v>
                </c:pt>
              </c:numCache>
            </c:numRef>
          </c:val>
          <c:extLst>
            <c:ext xmlns:c16="http://schemas.microsoft.com/office/drawing/2014/chart" uri="{C3380CC4-5D6E-409C-BE32-E72D297353CC}">
              <c16:uniqueId val="{00000003-6BCC-4300-A147-CD072749391D}"/>
            </c:ext>
          </c:extLst>
        </c:ser>
        <c:ser>
          <c:idx val="4"/>
          <c:order val="4"/>
          <c:tx>
            <c:strRef>
              <c:f>'Andel indirekta kostnader For'!$F$36:$F$37</c:f>
              <c:strCache>
                <c:ptCount val="1"/>
                <c:pt idx="0">
                  <c:v>2024</c:v>
                </c:pt>
              </c:strCache>
            </c:strRef>
          </c:tx>
          <c:spPr>
            <a:solidFill>
              <a:schemeClr val="accent5"/>
            </a:solidFill>
            <a:ln>
              <a:noFill/>
            </a:ln>
            <a:effectLst/>
          </c:spPr>
          <c:invertIfNegative val="0"/>
          <c:cat>
            <c:strRef>
              <c:f>'Andel indirekta kostnader For'!$A$38:$A$48</c:f>
              <c:strCache>
                <c:ptCount val="10"/>
                <c:pt idx="0">
                  <c:v>HB</c:v>
                </c:pt>
                <c:pt idx="1">
                  <c:v>HJ</c:v>
                </c:pt>
                <c:pt idx="2">
                  <c:v>KAU</c:v>
                </c:pt>
                <c:pt idx="3">
                  <c:v>LNU</c:v>
                </c:pt>
                <c:pt idx="4">
                  <c:v>LTU</c:v>
                </c:pt>
                <c:pt idx="5">
                  <c:v>MAU</c:v>
                </c:pt>
                <c:pt idx="6">
                  <c:v>MDU</c:v>
                </c:pt>
                <c:pt idx="7">
                  <c:v>MIU</c:v>
                </c:pt>
                <c:pt idx="8">
                  <c:v>ORU</c:v>
                </c:pt>
                <c:pt idx="9">
                  <c:v>SH</c:v>
                </c:pt>
              </c:strCache>
            </c:strRef>
          </c:cat>
          <c:val>
            <c:numRef>
              <c:f>'Andel indirekta kostnader For'!$F$38:$F$48</c:f>
              <c:numCache>
                <c:formatCode>0.0%</c:formatCode>
                <c:ptCount val="10"/>
                <c:pt idx="0">
                  <c:v>0.25855098634987139</c:v>
                </c:pt>
                <c:pt idx="1">
                  <c:v>0.26538196762553212</c:v>
                </c:pt>
                <c:pt idx="2">
                  <c:v>0.27391686922279429</c:v>
                </c:pt>
                <c:pt idx="3">
                  <c:v>0.24705879342937331</c:v>
                </c:pt>
                <c:pt idx="4">
                  <c:v>0.23029557063276196</c:v>
                </c:pt>
                <c:pt idx="5">
                  <c:v>0.23666441041136094</c:v>
                </c:pt>
                <c:pt idx="6">
                  <c:v>0.29732395913011811</c:v>
                </c:pt>
                <c:pt idx="7">
                  <c:v>0.27708291880806685</c:v>
                </c:pt>
                <c:pt idx="8">
                  <c:v>0.2411652546963361</c:v>
                </c:pt>
                <c:pt idx="9">
                  <c:v>0.30037009661441827</c:v>
                </c:pt>
              </c:numCache>
            </c:numRef>
          </c:val>
          <c:extLst>
            <c:ext xmlns:c16="http://schemas.microsoft.com/office/drawing/2014/chart" uri="{C3380CC4-5D6E-409C-BE32-E72D297353CC}">
              <c16:uniqueId val="{00000004-6BCC-4300-A147-CD072749391D}"/>
            </c:ext>
          </c:extLst>
        </c:ser>
        <c:dLbls>
          <c:showLegendKey val="0"/>
          <c:showVal val="0"/>
          <c:showCatName val="0"/>
          <c:showSerName val="0"/>
          <c:showPercent val="0"/>
          <c:showBubbleSize val="0"/>
        </c:dLbls>
        <c:gapWidth val="219"/>
        <c:overlap val="-27"/>
        <c:axId val="728058480"/>
        <c:axId val="728059136"/>
      </c:barChart>
      <c:catAx>
        <c:axId val="728058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28059136"/>
        <c:crosses val="autoZero"/>
        <c:auto val="1"/>
        <c:lblAlgn val="ctr"/>
        <c:lblOffset val="100"/>
        <c:noMultiLvlLbl val="0"/>
      </c:catAx>
      <c:valAx>
        <c:axId val="728059136"/>
        <c:scaling>
          <c:orientation val="minMax"/>
          <c:max val="0.4"/>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2805848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[SUHF_Sammanställning_2024_1_241110 HM.xlsm]Andel indirekta kostnader For!Pivottabell4</c:name>
    <c:fmtId val="16"/>
  </c:pivotSource>
  <c:chart>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pivotFmt>
      <c:pivotFmt>
        <c:idx val="10"/>
        <c:spPr>
          <a:solidFill>
            <a:schemeClr val="accent1"/>
          </a:solidFill>
          <a:ln>
            <a:noFill/>
          </a:ln>
          <a:effectLst/>
        </c:spPr>
        <c:marker>
          <c:symbol val="none"/>
        </c:marker>
      </c:pivotFmt>
      <c:pivotFmt>
        <c:idx val="11"/>
        <c:spPr>
          <a:solidFill>
            <a:schemeClr val="accent1"/>
          </a:solidFill>
          <a:ln>
            <a:noFill/>
          </a:ln>
          <a:effectLst/>
        </c:spPr>
        <c:marker>
          <c:symbol val="none"/>
        </c:marker>
      </c:pivotFmt>
      <c:pivotFmt>
        <c:idx val="12"/>
        <c:spPr>
          <a:solidFill>
            <a:schemeClr val="accent1"/>
          </a:solidFill>
          <a:ln>
            <a:noFill/>
          </a:ln>
          <a:effectLst/>
        </c:spPr>
        <c:marker>
          <c:symbol val="none"/>
        </c:marker>
      </c:pivotFmt>
      <c:pivotFmt>
        <c:idx val="13"/>
        <c:spPr>
          <a:solidFill>
            <a:schemeClr val="accent1"/>
          </a:solidFill>
          <a:ln>
            <a:noFill/>
          </a:ln>
          <a:effectLst/>
        </c:spPr>
        <c:marker>
          <c:symbol val="none"/>
        </c:marker>
      </c:pivotFmt>
      <c:pivotFmt>
        <c:idx val="14"/>
        <c:spPr>
          <a:solidFill>
            <a:schemeClr val="accent1"/>
          </a:solidFill>
          <a:ln>
            <a:noFill/>
          </a:ln>
          <a:effectLst/>
        </c:spPr>
        <c:marker>
          <c:symbol val="none"/>
        </c:marker>
      </c:pivotFmt>
      <c:pivotFmt>
        <c:idx val="15"/>
        <c:spPr>
          <a:solidFill>
            <a:schemeClr val="accent1"/>
          </a:solidFill>
          <a:ln>
            <a:noFill/>
          </a:ln>
          <a:effectLst/>
        </c:spPr>
        <c:marker>
          <c:symbol val="none"/>
        </c:marker>
      </c:pivotFmt>
      <c:pivotFmt>
        <c:idx val="16"/>
        <c:spPr>
          <a:solidFill>
            <a:schemeClr val="accent1"/>
          </a:solidFill>
          <a:ln>
            <a:noFill/>
          </a:ln>
          <a:effectLst/>
        </c:spPr>
        <c:marker>
          <c:symbol val="none"/>
        </c:marker>
      </c:pivotFmt>
      <c:pivotFmt>
        <c:idx val="1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'Andel indirekta kostnader For'!$B$53:$B$54</c:f>
              <c:strCache>
                <c:ptCount val="1"/>
                <c:pt idx="0">
                  <c:v>2020</c:v>
                </c:pt>
              </c:strCache>
            </c:strRef>
          </c:tx>
          <c:spPr>
            <a:solidFill>
              <a:schemeClr val="accent1"/>
            </a:solidFill>
            <a:ln>
              <a:noFill/>
            </a:ln>
            <a:effectLst/>
          </c:spPr>
          <c:invertIfNegative val="0"/>
          <c:cat>
            <c:strRef>
              <c:f>'Andel indirekta kostnader For'!$A$55:$A$64</c:f>
              <c:strCache>
                <c:ptCount val="9"/>
                <c:pt idx="0">
                  <c:v>BTH</c:v>
                </c:pt>
                <c:pt idx="1">
                  <c:v>FHS</c:v>
                </c:pt>
                <c:pt idx="2">
                  <c:v>HDA</c:v>
                </c:pt>
                <c:pt idx="3">
                  <c:v>HH</c:v>
                </c:pt>
                <c:pt idx="4">
                  <c:v>HHS</c:v>
                </c:pt>
                <c:pt idx="5">
                  <c:v>HIG</c:v>
                </c:pt>
                <c:pt idx="6">
                  <c:v>HKR</c:v>
                </c:pt>
                <c:pt idx="7">
                  <c:v>HS</c:v>
                </c:pt>
                <c:pt idx="8">
                  <c:v>HV</c:v>
                </c:pt>
              </c:strCache>
            </c:strRef>
          </c:cat>
          <c:val>
            <c:numRef>
              <c:f>'Andel indirekta kostnader For'!$B$55:$B$64</c:f>
              <c:numCache>
                <c:formatCode>0.0%</c:formatCode>
                <c:ptCount val="9"/>
                <c:pt idx="0">
                  <c:v>0.22052878286438404</c:v>
                </c:pt>
                <c:pt idx="1">
                  <c:v>0.26614833403443622</c:v>
                </c:pt>
                <c:pt idx="2">
                  <c:v>0.28670201745029278</c:v>
                </c:pt>
                <c:pt idx="3">
                  <c:v>0.26688933475904991</c:v>
                </c:pt>
                <c:pt idx="5">
                  <c:v>0.29597141550810291</c:v>
                </c:pt>
                <c:pt idx="6">
                  <c:v>0.38205904718705391</c:v>
                </c:pt>
                <c:pt idx="7">
                  <c:v>0.24104263835136119</c:v>
                </c:pt>
                <c:pt idx="8">
                  <c:v>0.26255882812174708</c:v>
                </c:pt>
              </c:numCache>
            </c:numRef>
          </c:val>
          <c:extLst>
            <c:ext xmlns:c16="http://schemas.microsoft.com/office/drawing/2014/chart" uri="{C3380CC4-5D6E-409C-BE32-E72D297353CC}">
              <c16:uniqueId val="{00000000-5670-4E09-B7B2-28604DAAD772}"/>
            </c:ext>
          </c:extLst>
        </c:ser>
        <c:ser>
          <c:idx val="1"/>
          <c:order val="1"/>
          <c:tx>
            <c:strRef>
              <c:f>'Andel indirekta kostnader For'!$C$53:$C$54</c:f>
              <c:strCache>
                <c:ptCount val="1"/>
                <c:pt idx="0">
                  <c:v>2021</c:v>
                </c:pt>
              </c:strCache>
            </c:strRef>
          </c:tx>
          <c:spPr>
            <a:solidFill>
              <a:schemeClr val="accent2"/>
            </a:solidFill>
            <a:ln>
              <a:noFill/>
            </a:ln>
            <a:effectLst/>
          </c:spPr>
          <c:invertIfNegative val="0"/>
          <c:cat>
            <c:strRef>
              <c:f>'Andel indirekta kostnader For'!$A$55:$A$64</c:f>
              <c:strCache>
                <c:ptCount val="9"/>
                <c:pt idx="0">
                  <c:v>BTH</c:v>
                </c:pt>
                <c:pt idx="1">
                  <c:v>FHS</c:v>
                </c:pt>
                <c:pt idx="2">
                  <c:v>HDA</c:v>
                </c:pt>
                <c:pt idx="3">
                  <c:v>HH</c:v>
                </c:pt>
                <c:pt idx="4">
                  <c:v>HHS</c:v>
                </c:pt>
                <c:pt idx="5">
                  <c:v>HIG</c:v>
                </c:pt>
                <c:pt idx="6">
                  <c:v>HKR</c:v>
                </c:pt>
                <c:pt idx="7">
                  <c:v>HS</c:v>
                </c:pt>
                <c:pt idx="8">
                  <c:v>HV</c:v>
                </c:pt>
              </c:strCache>
            </c:strRef>
          </c:cat>
          <c:val>
            <c:numRef>
              <c:f>'Andel indirekta kostnader For'!$C$55:$C$64</c:f>
              <c:numCache>
                <c:formatCode>0.0%</c:formatCode>
                <c:ptCount val="9"/>
                <c:pt idx="0">
                  <c:v>0.23414064224909845</c:v>
                </c:pt>
                <c:pt idx="1">
                  <c:v>0.29111557523681048</c:v>
                </c:pt>
                <c:pt idx="2">
                  <c:v>0.28025631401147516</c:v>
                </c:pt>
                <c:pt idx="3">
                  <c:v>0.28166286184885886</c:v>
                </c:pt>
                <c:pt idx="4">
                  <c:v>0.19813527621918878</c:v>
                </c:pt>
                <c:pt idx="5">
                  <c:v>0.28814298663041016</c:v>
                </c:pt>
                <c:pt idx="6">
                  <c:v>0.30738420697203267</c:v>
                </c:pt>
                <c:pt idx="7">
                  <c:v>0.21011012322777264</c:v>
                </c:pt>
                <c:pt idx="8">
                  <c:v>0.28470093915168387</c:v>
                </c:pt>
              </c:numCache>
            </c:numRef>
          </c:val>
          <c:extLst>
            <c:ext xmlns:c16="http://schemas.microsoft.com/office/drawing/2014/chart" uri="{C3380CC4-5D6E-409C-BE32-E72D297353CC}">
              <c16:uniqueId val="{00000001-5670-4E09-B7B2-28604DAAD772}"/>
            </c:ext>
          </c:extLst>
        </c:ser>
        <c:ser>
          <c:idx val="2"/>
          <c:order val="2"/>
          <c:tx>
            <c:strRef>
              <c:f>'Andel indirekta kostnader For'!$D$53:$D$54</c:f>
              <c:strCache>
                <c:ptCount val="1"/>
                <c:pt idx="0">
                  <c:v>2022</c:v>
                </c:pt>
              </c:strCache>
            </c:strRef>
          </c:tx>
          <c:spPr>
            <a:solidFill>
              <a:schemeClr val="accent3"/>
            </a:solidFill>
            <a:ln>
              <a:noFill/>
            </a:ln>
            <a:effectLst/>
          </c:spPr>
          <c:invertIfNegative val="0"/>
          <c:cat>
            <c:strRef>
              <c:f>'Andel indirekta kostnader For'!$A$55:$A$64</c:f>
              <c:strCache>
                <c:ptCount val="9"/>
                <c:pt idx="0">
                  <c:v>BTH</c:v>
                </c:pt>
                <c:pt idx="1">
                  <c:v>FHS</c:v>
                </c:pt>
                <c:pt idx="2">
                  <c:v>HDA</c:v>
                </c:pt>
                <c:pt idx="3">
                  <c:v>HH</c:v>
                </c:pt>
                <c:pt idx="4">
                  <c:v>HHS</c:v>
                </c:pt>
                <c:pt idx="5">
                  <c:v>HIG</c:v>
                </c:pt>
                <c:pt idx="6">
                  <c:v>HKR</c:v>
                </c:pt>
                <c:pt idx="7">
                  <c:v>HS</c:v>
                </c:pt>
                <c:pt idx="8">
                  <c:v>HV</c:v>
                </c:pt>
              </c:strCache>
            </c:strRef>
          </c:cat>
          <c:val>
            <c:numRef>
              <c:f>'Andel indirekta kostnader For'!$D$55:$D$64</c:f>
              <c:numCache>
                <c:formatCode>0.0%</c:formatCode>
                <c:ptCount val="9"/>
                <c:pt idx="0">
                  <c:v>0.24498130771136112</c:v>
                </c:pt>
                <c:pt idx="1">
                  <c:v>0.31439103692505227</c:v>
                </c:pt>
                <c:pt idx="2">
                  <c:v>0.28779536357910562</c:v>
                </c:pt>
                <c:pt idx="3">
                  <c:v>0.27497046413502108</c:v>
                </c:pt>
                <c:pt idx="5">
                  <c:v>0.27265117025790397</c:v>
                </c:pt>
                <c:pt idx="6">
                  <c:v>0.34186929777098779</c:v>
                </c:pt>
                <c:pt idx="7">
                  <c:v>0.25245764558274414</c:v>
                </c:pt>
                <c:pt idx="8">
                  <c:v>0.27331031920942195</c:v>
                </c:pt>
              </c:numCache>
            </c:numRef>
          </c:val>
          <c:extLst>
            <c:ext xmlns:c16="http://schemas.microsoft.com/office/drawing/2014/chart" uri="{C3380CC4-5D6E-409C-BE32-E72D297353CC}">
              <c16:uniqueId val="{00000002-5670-4E09-B7B2-28604DAAD772}"/>
            </c:ext>
          </c:extLst>
        </c:ser>
        <c:ser>
          <c:idx val="3"/>
          <c:order val="3"/>
          <c:tx>
            <c:strRef>
              <c:f>'Andel indirekta kostnader For'!$E$53:$E$54</c:f>
              <c:strCache>
                <c:ptCount val="1"/>
                <c:pt idx="0">
                  <c:v>2023</c:v>
                </c:pt>
              </c:strCache>
            </c:strRef>
          </c:tx>
          <c:spPr>
            <a:solidFill>
              <a:schemeClr val="accent4"/>
            </a:solidFill>
            <a:ln>
              <a:noFill/>
            </a:ln>
            <a:effectLst/>
          </c:spPr>
          <c:invertIfNegative val="0"/>
          <c:cat>
            <c:strRef>
              <c:f>'Andel indirekta kostnader For'!$A$55:$A$64</c:f>
              <c:strCache>
                <c:ptCount val="9"/>
                <c:pt idx="0">
                  <c:v>BTH</c:v>
                </c:pt>
                <c:pt idx="1">
                  <c:v>FHS</c:v>
                </c:pt>
                <c:pt idx="2">
                  <c:v>HDA</c:v>
                </c:pt>
                <c:pt idx="3">
                  <c:v>HH</c:v>
                </c:pt>
                <c:pt idx="4">
                  <c:v>HHS</c:v>
                </c:pt>
                <c:pt idx="5">
                  <c:v>HIG</c:v>
                </c:pt>
                <c:pt idx="6">
                  <c:v>HKR</c:v>
                </c:pt>
                <c:pt idx="7">
                  <c:v>HS</c:v>
                </c:pt>
                <c:pt idx="8">
                  <c:v>HV</c:v>
                </c:pt>
              </c:strCache>
            </c:strRef>
          </c:cat>
          <c:val>
            <c:numRef>
              <c:f>'Andel indirekta kostnader For'!$E$55:$E$64</c:f>
              <c:numCache>
                <c:formatCode>0.0%</c:formatCode>
                <c:ptCount val="9"/>
                <c:pt idx="0">
                  <c:v>0.24043059658668253</c:v>
                </c:pt>
                <c:pt idx="1">
                  <c:v>0.33921692089993838</c:v>
                </c:pt>
                <c:pt idx="2">
                  <c:v>0.28494804740872548</c:v>
                </c:pt>
                <c:pt idx="3">
                  <c:v>0.26823551705738324</c:v>
                </c:pt>
                <c:pt idx="5">
                  <c:v>0.28512143889260594</c:v>
                </c:pt>
                <c:pt idx="6">
                  <c:v>0.28431950980863929</c:v>
                </c:pt>
                <c:pt idx="7">
                  <c:v>0.2101971420475246</c:v>
                </c:pt>
                <c:pt idx="8">
                  <c:v>0.28641450734660934</c:v>
                </c:pt>
              </c:numCache>
            </c:numRef>
          </c:val>
          <c:extLst>
            <c:ext xmlns:c16="http://schemas.microsoft.com/office/drawing/2014/chart" uri="{C3380CC4-5D6E-409C-BE32-E72D297353CC}">
              <c16:uniqueId val="{00000003-5670-4E09-B7B2-28604DAAD772}"/>
            </c:ext>
          </c:extLst>
        </c:ser>
        <c:ser>
          <c:idx val="4"/>
          <c:order val="4"/>
          <c:tx>
            <c:strRef>
              <c:f>'Andel indirekta kostnader For'!$F$53:$F$54</c:f>
              <c:strCache>
                <c:ptCount val="1"/>
                <c:pt idx="0">
                  <c:v>2024</c:v>
                </c:pt>
              </c:strCache>
            </c:strRef>
          </c:tx>
          <c:spPr>
            <a:solidFill>
              <a:schemeClr val="accent5"/>
            </a:solidFill>
            <a:ln>
              <a:noFill/>
            </a:ln>
            <a:effectLst/>
          </c:spPr>
          <c:invertIfNegative val="0"/>
          <c:cat>
            <c:strRef>
              <c:f>'Andel indirekta kostnader For'!$A$55:$A$64</c:f>
              <c:strCache>
                <c:ptCount val="9"/>
                <c:pt idx="0">
                  <c:v>BTH</c:v>
                </c:pt>
                <c:pt idx="1">
                  <c:v>FHS</c:v>
                </c:pt>
                <c:pt idx="2">
                  <c:v>HDA</c:v>
                </c:pt>
                <c:pt idx="3">
                  <c:v>HH</c:v>
                </c:pt>
                <c:pt idx="4">
                  <c:v>HHS</c:v>
                </c:pt>
                <c:pt idx="5">
                  <c:v>HIG</c:v>
                </c:pt>
                <c:pt idx="6">
                  <c:v>HKR</c:v>
                </c:pt>
                <c:pt idx="7">
                  <c:v>HS</c:v>
                </c:pt>
                <c:pt idx="8">
                  <c:v>HV</c:v>
                </c:pt>
              </c:strCache>
            </c:strRef>
          </c:cat>
          <c:val>
            <c:numRef>
              <c:f>'Andel indirekta kostnader For'!$F$55:$F$64</c:f>
              <c:numCache>
                <c:formatCode>0.0%</c:formatCode>
                <c:ptCount val="9"/>
                <c:pt idx="0">
                  <c:v>0.2311809074304231</c:v>
                </c:pt>
                <c:pt idx="1">
                  <c:v>0.24056686038334524</c:v>
                </c:pt>
                <c:pt idx="2">
                  <c:v>0.2420089875759979</c:v>
                </c:pt>
                <c:pt idx="3">
                  <c:v>0.23416181088630836</c:v>
                </c:pt>
                <c:pt idx="4">
                  <c:v>0.27897960376716635</c:v>
                </c:pt>
                <c:pt idx="5">
                  <c:v>0.29935952127721743</c:v>
                </c:pt>
                <c:pt idx="6">
                  <c:v>0.29429402937077931</c:v>
                </c:pt>
                <c:pt idx="7">
                  <c:v>0.27663520117828211</c:v>
                </c:pt>
                <c:pt idx="8">
                  <c:v>0.28092395375057033</c:v>
                </c:pt>
              </c:numCache>
            </c:numRef>
          </c:val>
          <c:extLst>
            <c:ext xmlns:c16="http://schemas.microsoft.com/office/drawing/2014/chart" uri="{C3380CC4-5D6E-409C-BE32-E72D297353CC}">
              <c16:uniqueId val="{00000004-5670-4E09-B7B2-28604DAAD772}"/>
            </c:ext>
          </c:extLst>
        </c:ser>
        <c:dLbls>
          <c:showLegendKey val="0"/>
          <c:showVal val="0"/>
          <c:showCatName val="0"/>
          <c:showSerName val="0"/>
          <c:showPercent val="0"/>
          <c:showBubbleSize val="0"/>
        </c:dLbls>
        <c:gapWidth val="219"/>
        <c:overlap val="-27"/>
        <c:axId val="570406032"/>
        <c:axId val="570406360"/>
      </c:barChart>
      <c:catAx>
        <c:axId val="5704060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570406360"/>
        <c:crosses val="autoZero"/>
        <c:auto val="1"/>
        <c:lblAlgn val="ctr"/>
        <c:lblOffset val="100"/>
        <c:noMultiLvlLbl val="0"/>
      </c:catAx>
      <c:valAx>
        <c:axId val="570406360"/>
        <c:scaling>
          <c:orientation val="minMax"/>
          <c:max val="0.4"/>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570406032"/>
        <c:crosses val="autoZero"/>
        <c:crossBetween val="between"/>
        <c:majorUnit val="5.000000000000001E-2"/>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sv-SE"/>
  <c:roundedCorners val="0"/>
  <c:style val="2"/>
  <c:chart>
    <c:autoTitleDeleted val="1"/>
    <c:plotArea>
      <c:layout/>
      <c:barChart>
        <c:barDir val="col"/>
        <c:grouping val="clustered"/>
        <c:varyColors val="0"/>
        <c:dLbls>
          <c:showLegendKey val="0"/>
          <c:showVal val="0"/>
          <c:showCatName val="0"/>
          <c:showSerName val="0"/>
          <c:showPercent val="0"/>
          <c:showBubbleSize val="0"/>
        </c:dLbls>
        <c:gapWidth val="150"/>
        <c:axId val="82297972"/>
        <c:axId val="41889647"/>
      </c:barChart>
      <c:catAx>
        <c:axId val="82297972"/>
        <c:scaling>
          <c:orientation val="minMax"/>
        </c:scaling>
        <c:delete val="0"/>
        <c:axPos val="b"/>
        <c:numFmt formatCode="General" sourceLinked="1"/>
        <c:majorTickMark val="cross"/>
        <c:minorTickMark val="cross"/>
        <c:tickLblPos val="none"/>
        <c:spPr>
          <a:ln w="0">
            <a:noFill/>
          </a:ln>
        </c:spPr>
        <c:txPr>
          <a:bodyPr/>
          <a:lstStyle/>
          <a:p>
            <a:pPr>
              <a:defRPr sz="1800" b="0" spc="-1"/>
            </a:pPr>
            <a:endParaRPr lang="sv-SE"/>
          </a:p>
        </c:txPr>
        <c:crossAx val="41889647"/>
        <c:crosses val="autoZero"/>
        <c:auto val="1"/>
        <c:lblAlgn val="ctr"/>
        <c:lblOffset val="100"/>
        <c:noMultiLvlLbl val="0"/>
      </c:catAx>
      <c:valAx>
        <c:axId val="41889647"/>
        <c:scaling>
          <c:orientation val="minMax"/>
        </c:scaling>
        <c:delete val="0"/>
        <c:axPos val="l"/>
        <c:numFmt formatCode="General" sourceLinked="1"/>
        <c:majorTickMark val="cross"/>
        <c:minorTickMark val="cross"/>
        <c:tickLblPos val="none"/>
        <c:spPr>
          <a:ln w="0">
            <a:noFill/>
          </a:ln>
        </c:spPr>
        <c:txPr>
          <a:bodyPr/>
          <a:lstStyle/>
          <a:p>
            <a:pPr>
              <a:defRPr sz="1800" b="0" spc="-1"/>
            </a:pPr>
            <a:endParaRPr lang="sv-SE"/>
          </a:p>
        </c:txPr>
        <c:crossAx val="82297972"/>
        <c:crosses val="autoZero"/>
        <c:crossBetween val="midCat"/>
      </c:valAx>
      <c:spPr>
        <a:noFill/>
        <a:ln w="0">
          <a:noFill/>
        </a:ln>
      </c:spPr>
    </c:plotArea>
    <c:plotVisOnly val="1"/>
    <c:dispBlanksAs val="gap"/>
    <c:showDLblsOverMax val="1"/>
  </c:chart>
  <c:spPr>
    <a:noFill/>
    <a:ln w="9360">
      <a:noFill/>
    </a:ln>
  </c:spPr>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[SUHF_Sammanställning_2024_1_241110 HM.xlsm]Andel indirekta kostnader For!Pivottabell6</c:name>
    <c:fmtId val="20"/>
  </c:pivotSource>
  <c:chart>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chemeClr val="accent1"/>
          </a:solidFill>
          <a:ln>
            <a:noFill/>
          </a:ln>
          <a:effectLst/>
        </c:spPr>
        <c:marker>
          <c:symbol val="none"/>
        </c:marker>
      </c:pivotFmt>
      <c:pivotFmt>
        <c:idx val="4"/>
        <c:spPr>
          <a:solidFill>
            <a:schemeClr val="accent1"/>
          </a:solidFill>
          <a:ln>
            <a:noFill/>
          </a:ln>
          <a:effectLst/>
        </c:spPr>
        <c:marker>
          <c:symbol val="none"/>
        </c:marker>
      </c:pivotFmt>
      <c:pivotFmt>
        <c:idx val="5"/>
        <c:spPr>
          <a:solidFill>
            <a:schemeClr val="accent1"/>
          </a:solidFill>
          <a:ln>
            <a:noFill/>
          </a:ln>
          <a:effectLst/>
        </c:spPr>
        <c:marker>
          <c:symbol val="none"/>
        </c:marker>
      </c:pivotFmt>
      <c:pivotFmt>
        <c:idx val="6"/>
        <c:spPr>
          <a:solidFill>
            <a:schemeClr val="accent1"/>
          </a:solidFill>
          <a:ln>
            <a:noFill/>
          </a:ln>
          <a:effectLst/>
        </c:spPr>
        <c:marker>
          <c:symbol val="none"/>
        </c:marker>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pivotFmt>
      <c:pivotFmt>
        <c:idx val="11"/>
        <c:spPr>
          <a:solidFill>
            <a:schemeClr val="accent1"/>
          </a:solidFill>
          <a:ln>
            <a:noFill/>
          </a:ln>
          <a:effectLst/>
        </c:spPr>
        <c:marker>
          <c:symbol val="none"/>
        </c:marker>
      </c:pivotFmt>
      <c:pivotFmt>
        <c:idx val="12"/>
        <c:spPr>
          <a:solidFill>
            <a:schemeClr val="accent1"/>
          </a:solidFill>
          <a:ln>
            <a:noFill/>
          </a:ln>
          <a:effectLst/>
        </c:spPr>
        <c:marker>
          <c:symbol val="none"/>
        </c:marker>
      </c:pivotFmt>
      <c:pivotFmt>
        <c:idx val="13"/>
        <c:spPr>
          <a:solidFill>
            <a:schemeClr val="accent1"/>
          </a:solidFill>
          <a:ln>
            <a:noFill/>
          </a:ln>
          <a:effectLst/>
        </c:spPr>
        <c:marker>
          <c:symbol val="none"/>
        </c:marker>
      </c:pivotFmt>
      <c:pivotFmt>
        <c:idx val="1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'Andel indirekta kostnader For'!$B$73:$B$74</c:f>
              <c:strCache>
                <c:ptCount val="1"/>
                <c:pt idx="0">
                  <c:v>2020</c:v>
                </c:pt>
              </c:strCache>
            </c:strRef>
          </c:tx>
          <c:spPr>
            <a:solidFill>
              <a:schemeClr val="accent1"/>
            </a:solidFill>
            <a:ln>
              <a:noFill/>
            </a:ln>
            <a:effectLst/>
          </c:spPr>
          <c:invertIfNegative val="0"/>
          <c:cat>
            <c:strRef>
              <c:f>'Andel indirekta kostnader For'!$A$75:$A$80</c:f>
              <c:strCache>
                <c:ptCount val="5"/>
                <c:pt idx="0">
                  <c:v>GIH</c:v>
                </c:pt>
                <c:pt idx="1">
                  <c:v>KF</c:v>
                </c:pt>
                <c:pt idx="2">
                  <c:v>KKH</c:v>
                </c:pt>
                <c:pt idx="3">
                  <c:v>KMH</c:v>
                </c:pt>
                <c:pt idx="4">
                  <c:v>SKH</c:v>
                </c:pt>
              </c:strCache>
            </c:strRef>
          </c:cat>
          <c:val>
            <c:numRef>
              <c:f>'Andel indirekta kostnader For'!$B$75:$B$80</c:f>
              <c:numCache>
                <c:formatCode>0.0%</c:formatCode>
                <c:ptCount val="5"/>
                <c:pt idx="0">
                  <c:v>0.18309859154929578</c:v>
                </c:pt>
                <c:pt idx="1">
                  <c:v>0.29185421230830511</c:v>
                </c:pt>
                <c:pt idx="3">
                  <c:v>0.24187049677664013</c:v>
                </c:pt>
                <c:pt idx="4">
                  <c:v>0.30522071088335939</c:v>
                </c:pt>
              </c:numCache>
            </c:numRef>
          </c:val>
          <c:extLst>
            <c:ext xmlns:c16="http://schemas.microsoft.com/office/drawing/2014/chart" uri="{C3380CC4-5D6E-409C-BE32-E72D297353CC}">
              <c16:uniqueId val="{00000000-B2AF-43C8-923D-C3B5EC8D2D06}"/>
            </c:ext>
          </c:extLst>
        </c:ser>
        <c:ser>
          <c:idx val="1"/>
          <c:order val="1"/>
          <c:tx>
            <c:strRef>
              <c:f>'Andel indirekta kostnader For'!$C$73:$C$74</c:f>
              <c:strCache>
                <c:ptCount val="1"/>
                <c:pt idx="0">
                  <c:v>2021</c:v>
                </c:pt>
              </c:strCache>
            </c:strRef>
          </c:tx>
          <c:spPr>
            <a:solidFill>
              <a:schemeClr val="accent2"/>
            </a:solidFill>
            <a:ln>
              <a:noFill/>
            </a:ln>
            <a:effectLst/>
          </c:spPr>
          <c:invertIfNegative val="0"/>
          <c:cat>
            <c:strRef>
              <c:f>'Andel indirekta kostnader For'!$A$75:$A$80</c:f>
              <c:strCache>
                <c:ptCount val="5"/>
                <c:pt idx="0">
                  <c:v>GIH</c:v>
                </c:pt>
                <c:pt idx="1">
                  <c:v>KF</c:v>
                </c:pt>
                <c:pt idx="2">
                  <c:v>KKH</c:v>
                </c:pt>
                <c:pt idx="3">
                  <c:v>KMH</c:v>
                </c:pt>
                <c:pt idx="4">
                  <c:v>SKH</c:v>
                </c:pt>
              </c:strCache>
            </c:strRef>
          </c:cat>
          <c:val>
            <c:numRef>
              <c:f>'Andel indirekta kostnader For'!$C$75:$C$80</c:f>
              <c:numCache>
                <c:formatCode>0.0%</c:formatCode>
                <c:ptCount val="5"/>
                <c:pt idx="0">
                  <c:v>0.11848341232227488</c:v>
                </c:pt>
                <c:pt idx="1">
                  <c:v>0.30461600504642083</c:v>
                </c:pt>
                <c:pt idx="2">
                  <c:v>0.10269151138716356</c:v>
                </c:pt>
                <c:pt idx="3">
                  <c:v>0.21990350292237085</c:v>
                </c:pt>
                <c:pt idx="4">
                  <c:v>0.35301480510844691</c:v>
                </c:pt>
              </c:numCache>
            </c:numRef>
          </c:val>
          <c:extLst>
            <c:ext xmlns:c16="http://schemas.microsoft.com/office/drawing/2014/chart" uri="{C3380CC4-5D6E-409C-BE32-E72D297353CC}">
              <c16:uniqueId val="{00000001-B2AF-43C8-923D-C3B5EC8D2D06}"/>
            </c:ext>
          </c:extLst>
        </c:ser>
        <c:ser>
          <c:idx val="2"/>
          <c:order val="2"/>
          <c:tx>
            <c:strRef>
              <c:f>'Andel indirekta kostnader For'!$D$73:$D$74</c:f>
              <c:strCache>
                <c:ptCount val="1"/>
                <c:pt idx="0">
                  <c:v>2022</c:v>
                </c:pt>
              </c:strCache>
            </c:strRef>
          </c:tx>
          <c:spPr>
            <a:solidFill>
              <a:schemeClr val="accent3"/>
            </a:solidFill>
            <a:ln>
              <a:noFill/>
            </a:ln>
            <a:effectLst/>
          </c:spPr>
          <c:invertIfNegative val="0"/>
          <c:cat>
            <c:strRef>
              <c:f>'Andel indirekta kostnader For'!$A$75:$A$80</c:f>
              <c:strCache>
                <c:ptCount val="5"/>
                <c:pt idx="0">
                  <c:v>GIH</c:v>
                </c:pt>
                <c:pt idx="1">
                  <c:v>KF</c:v>
                </c:pt>
                <c:pt idx="2">
                  <c:v>KKH</c:v>
                </c:pt>
                <c:pt idx="3">
                  <c:v>KMH</c:v>
                </c:pt>
                <c:pt idx="4">
                  <c:v>SKH</c:v>
                </c:pt>
              </c:strCache>
            </c:strRef>
          </c:cat>
          <c:val>
            <c:numRef>
              <c:f>'Andel indirekta kostnader For'!$D$75:$D$80</c:f>
              <c:numCache>
                <c:formatCode>0.0%</c:formatCode>
                <c:ptCount val="5"/>
                <c:pt idx="0">
                  <c:v>0.17931467154589803</c:v>
                </c:pt>
                <c:pt idx="1">
                  <c:v>0.29580629056415375</c:v>
                </c:pt>
                <c:pt idx="2">
                  <c:v>0.50055092198581552</c:v>
                </c:pt>
                <c:pt idx="3">
                  <c:v>0.25</c:v>
                </c:pt>
                <c:pt idx="4">
                  <c:v>0.316763286701149</c:v>
                </c:pt>
              </c:numCache>
            </c:numRef>
          </c:val>
          <c:extLst>
            <c:ext xmlns:c16="http://schemas.microsoft.com/office/drawing/2014/chart" uri="{C3380CC4-5D6E-409C-BE32-E72D297353CC}">
              <c16:uniqueId val="{00000002-B2AF-43C8-923D-C3B5EC8D2D06}"/>
            </c:ext>
          </c:extLst>
        </c:ser>
        <c:ser>
          <c:idx val="3"/>
          <c:order val="3"/>
          <c:tx>
            <c:strRef>
              <c:f>'Andel indirekta kostnader For'!$E$73:$E$74</c:f>
              <c:strCache>
                <c:ptCount val="1"/>
                <c:pt idx="0">
                  <c:v>2023</c:v>
                </c:pt>
              </c:strCache>
            </c:strRef>
          </c:tx>
          <c:spPr>
            <a:solidFill>
              <a:schemeClr val="accent4"/>
            </a:solidFill>
            <a:ln>
              <a:noFill/>
            </a:ln>
            <a:effectLst/>
          </c:spPr>
          <c:invertIfNegative val="0"/>
          <c:cat>
            <c:strRef>
              <c:f>'Andel indirekta kostnader For'!$A$75:$A$80</c:f>
              <c:strCache>
                <c:ptCount val="5"/>
                <c:pt idx="0">
                  <c:v>GIH</c:v>
                </c:pt>
                <c:pt idx="1">
                  <c:v>KF</c:v>
                </c:pt>
                <c:pt idx="2">
                  <c:v>KKH</c:v>
                </c:pt>
                <c:pt idx="3">
                  <c:v>KMH</c:v>
                </c:pt>
                <c:pt idx="4">
                  <c:v>SKH</c:v>
                </c:pt>
              </c:strCache>
            </c:strRef>
          </c:cat>
          <c:val>
            <c:numRef>
              <c:f>'Andel indirekta kostnader For'!$E$75:$E$80</c:f>
              <c:numCache>
                <c:formatCode>0.0%</c:formatCode>
                <c:ptCount val="5"/>
                <c:pt idx="0">
                  <c:v>0.17906790233469969</c:v>
                </c:pt>
                <c:pt idx="1">
                  <c:v>0.29608872864085278</c:v>
                </c:pt>
                <c:pt idx="2">
                  <c:v>0.43322988933409656</c:v>
                </c:pt>
                <c:pt idx="3">
                  <c:v>0.315855709159507</c:v>
                </c:pt>
                <c:pt idx="4">
                  <c:v>0.26292509454377561</c:v>
                </c:pt>
              </c:numCache>
            </c:numRef>
          </c:val>
          <c:extLst>
            <c:ext xmlns:c16="http://schemas.microsoft.com/office/drawing/2014/chart" uri="{C3380CC4-5D6E-409C-BE32-E72D297353CC}">
              <c16:uniqueId val="{00000003-B2AF-43C8-923D-C3B5EC8D2D06}"/>
            </c:ext>
          </c:extLst>
        </c:ser>
        <c:ser>
          <c:idx val="4"/>
          <c:order val="4"/>
          <c:tx>
            <c:strRef>
              <c:f>'Andel indirekta kostnader For'!$F$73:$F$74</c:f>
              <c:strCache>
                <c:ptCount val="1"/>
                <c:pt idx="0">
                  <c:v>2024</c:v>
                </c:pt>
              </c:strCache>
            </c:strRef>
          </c:tx>
          <c:spPr>
            <a:solidFill>
              <a:schemeClr val="accent5"/>
            </a:solidFill>
            <a:ln>
              <a:noFill/>
            </a:ln>
            <a:effectLst/>
          </c:spPr>
          <c:invertIfNegative val="0"/>
          <c:cat>
            <c:strRef>
              <c:f>'Andel indirekta kostnader For'!$A$75:$A$80</c:f>
              <c:strCache>
                <c:ptCount val="5"/>
                <c:pt idx="0">
                  <c:v>GIH</c:v>
                </c:pt>
                <c:pt idx="1">
                  <c:v>KF</c:v>
                </c:pt>
                <c:pt idx="2">
                  <c:v>KKH</c:v>
                </c:pt>
                <c:pt idx="3">
                  <c:v>KMH</c:v>
                </c:pt>
                <c:pt idx="4">
                  <c:v>SKH</c:v>
                </c:pt>
              </c:strCache>
            </c:strRef>
          </c:cat>
          <c:val>
            <c:numRef>
              <c:f>'Andel indirekta kostnader For'!$F$75:$F$80</c:f>
              <c:numCache>
                <c:formatCode>0.0%</c:formatCode>
                <c:ptCount val="5"/>
                <c:pt idx="0">
                  <c:v>0.11498407253124235</c:v>
                </c:pt>
                <c:pt idx="1">
                  <c:v>0.52677496991576411</c:v>
                </c:pt>
                <c:pt idx="2">
                  <c:v>0.36494791100984803</c:v>
                </c:pt>
                <c:pt idx="3">
                  <c:v>0.31873003475513428</c:v>
                </c:pt>
                <c:pt idx="4">
                  <c:v>0.22461116193961572</c:v>
                </c:pt>
              </c:numCache>
            </c:numRef>
          </c:val>
          <c:extLst>
            <c:ext xmlns:c16="http://schemas.microsoft.com/office/drawing/2014/chart" uri="{C3380CC4-5D6E-409C-BE32-E72D297353CC}">
              <c16:uniqueId val="{00000004-B2AF-43C8-923D-C3B5EC8D2D06}"/>
            </c:ext>
          </c:extLst>
        </c:ser>
        <c:dLbls>
          <c:showLegendKey val="0"/>
          <c:showVal val="0"/>
          <c:showCatName val="0"/>
          <c:showSerName val="0"/>
          <c:showPercent val="0"/>
          <c:showBubbleSize val="0"/>
        </c:dLbls>
        <c:gapWidth val="219"/>
        <c:overlap val="-27"/>
        <c:axId val="1410786576"/>
        <c:axId val="1410784608"/>
      </c:barChart>
      <c:catAx>
        <c:axId val="1410786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1410784608"/>
        <c:crosses val="autoZero"/>
        <c:auto val="1"/>
        <c:lblAlgn val="ctr"/>
        <c:lblOffset val="100"/>
        <c:noMultiLvlLbl val="0"/>
      </c:catAx>
      <c:valAx>
        <c:axId val="1410784608"/>
        <c:scaling>
          <c:orientation val="minMax"/>
          <c:max val="0.55000000000000004"/>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1410786576"/>
        <c:crosses val="autoZero"/>
        <c:crossBetween val="between"/>
        <c:majorUnit val="5.000000000000001E-2"/>
      </c:valAx>
      <c:spPr>
        <a:noFill/>
        <a:ln>
          <a:noFill/>
        </a:ln>
        <a:effectLst/>
      </c:spPr>
    </c:plotArea>
    <c:legend>
      <c:legendPos val="r"/>
      <c:layout>
        <c:manualLayout>
          <c:xMode val="edge"/>
          <c:yMode val="edge"/>
          <c:x val="0.25531032513926827"/>
          <c:y val="0"/>
          <c:w val="0.53934398613232926"/>
          <c:h val="5.4015808212854684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'funktion rel total kostn'!$A$32</c:f>
              <c:strCache>
                <c:ptCount val="1"/>
                <c:pt idx="0">
                  <c:v>ledning</c:v>
                </c:pt>
              </c:strCache>
            </c:strRef>
          </c:tx>
          <c:spPr>
            <a:ln w="28575" cap="rnd">
              <a:solidFill>
                <a:schemeClr val="accent1"/>
              </a:solidFill>
              <a:round/>
            </a:ln>
            <a:effectLst/>
          </c:spPr>
          <c:marker>
            <c:symbol val="none"/>
          </c:marker>
          <c:cat>
            <c:numRef>
              <c:f>'funktion rel total kostn'!$B$31:$O$31</c:f>
              <c:numCache>
                <c:formatCode>General</c:formatCode>
                <c:ptCount val="14"/>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numCache>
            </c:numRef>
          </c:cat>
          <c:val>
            <c:numRef>
              <c:f>'funktion rel total kostn'!$B$32:$O$32</c:f>
              <c:numCache>
                <c:formatCode>0.0%</c:formatCode>
                <c:ptCount val="14"/>
                <c:pt idx="0">
                  <c:v>3.7156090825437582E-2</c:v>
                </c:pt>
                <c:pt idx="1">
                  <c:v>3.8403937498687521E-2</c:v>
                </c:pt>
                <c:pt idx="2">
                  <c:v>3.7847583084143523E-2</c:v>
                </c:pt>
                <c:pt idx="3">
                  <c:v>3.9234974674749346E-2</c:v>
                </c:pt>
                <c:pt idx="4">
                  <c:v>3.9486712322124341E-2</c:v>
                </c:pt>
                <c:pt idx="5">
                  <c:v>4.0242545271871231E-2</c:v>
                </c:pt>
                <c:pt idx="6">
                  <c:v>4.0671268334495206E-2</c:v>
                </c:pt>
                <c:pt idx="7">
                  <c:v>3.9522848026119675E-2</c:v>
                </c:pt>
                <c:pt idx="8">
                  <c:v>4.1627246643329223E-2</c:v>
                </c:pt>
                <c:pt idx="9">
                  <c:v>4.2886366627333694E-2</c:v>
                </c:pt>
                <c:pt idx="10">
                  <c:v>4.2637865441179514E-2</c:v>
                </c:pt>
                <c:pt idx="11">
                  <c:v>4.3481649244486067E-2</c:v>
                </c:pt>
                <c:pt idx="12">
                  <c:v>4.3513496289556787E-2</c:v>
                </c:pt>
                <c:pt idx="13">
                  <c:v>4.3464603763768081E-2</c:v>
                </c:pt>
              </c:numCache>
            </c:numRef>
          </c:val>
          <c:smooth val="0"/>
          <c:extLst>
            <c:ext xmlns:c16="http://schemas.microsoft.com/office/drawing/2014/chart" uri="{C3380CC4-5D6E-409C-BE32-E72D297353CC}">
              <c16:uniqueId val="{00000000-70E8-44DA-8CA1-B265C8A738F0}"/>
            </c:ext>
          </c:extLst>
        </c:ser>
        <c:ser>
          <c:idx val="1"/>
          <c:order val="1"/>
          <c:tx>
            <c:strRef>
              <c:f>'funktion rel total kostn'!$A$33</c:f>
              <c:strCache>
                <c:ptCount val="1"/>
                <c:pt idx="0">
                  <c:v>utbildnings- resp forskningsadmin</c:v>
                </c:pt>
              </c:strCache>
            </c:strRef>
          </c:tx>
          <c:spPr>
            <a:ln w="28575" cap="rnd">
              <a:solidFill>
                <a:schemeClr val="accent2"/>
              </a:solidFill>
              <a:round/>
            </a:ln>
            <a:effectLst/>
          </c:spPr>
          <c:marker>
            <c:symbol val="none"/>
          </c:marker>
          <c:cat>
            <c:numRef>
              <c:f>'funktion rel total kostn'!$B$31:$O$31</c:f>
              <c:numCache>
                <c:formatCode>General</c:formatCode>
                <c:ptCount val="14"/>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numCache>
            </c:numRef>
          </c:cat>
          <c:val>
            <c:numRef>
              <c:f>'funktion rel total kostn'!$B$33:$O$33</c:f>
              <c:numCache>
                <c:formatCode>0.0%</c:formatCode>
                <c:ptCount val="14"/>
                <c:pt idx="0">
                  <c:v>0.12874043034615082</c:v>
                </c:pt>
                <c:pt idx="1">
                  <c:v>0.12779809036408812</c:v>
                </c:pt>
                <c:pt idx="2">
                  <c:v>0.1230526612919469</c:v>
                </c:pt>
                <c:pt idx="3">
                  <c:v>0.12415710204788306</c:v>
                </c:pt>
                <c:pt idx="4">
                  <c:v>0.12213433716139034</c:v>
                </c:pt>
                <c:pt idx="5">
                  <c:v>0.121548281091113</c:v>
                </c:pt>
                <c:pt idx="6">
                  <c:v>0.12124657793358223</c:v>
                </c:pt>
                <c:pt idx="7">
                  <c:v>0.12336365163640631</c:v>
                </c:pt>
                <c:pt idx="8">
                  <c:v>0.12469971262263049</c:v>
                </c:pt>
                <c:pt idx="9">
                  <c:v>0.12399332612877169</c:v>
                </c:pt>
                <c:pt idx="10">
                  <c:v>0.12554148613352759</c:v>
                </c:pt>
                <c:pt idx="11">
                  <c:v>0.13186141099269705</c:v>
                </c:pt>
                <c:pt idx="12">
                  <c:v>0.13456376151902583</c:v>
                </c:pt>
                <c:pt idx="13" formatCode="0%">
                  <c:v>0.13279732176806688</c:v>
                </c:pt>
              </c:numCache>
            </c:numRef>
          </c:val>
          <c:smooth val="0"/>
          <c:extLst>
            <c:ext xmlns:c16="http://schemas.microsoft.com/office/drawing/2014/chart" uri="{C3380CC4-5D6E-409C-BE32-E72D297353CC}">
              <c16:uniqueId val="{00000001-70E8-44DA-8CA1-B265C8A738F0}"/>
            </c:ext>
          </c:extLst>
        </c:ser>
        <c:ser>
          <c:idx val="2"/>
          <c:order val="2"/>
          <c:tx>
            <c:strRef>
              <c:f>'funktion rel total kostn'!$A$34</c:f>
              <c:strCache>
                <c:ptCount val="1"/>
                <c:pt idx="0">
                  <c:v>ekonomi- och personaladmin</c:v>
                </c:pt>
              </c:strCache>
            </c:strRef>
          </c:tx>
          <c:spPr>
            <a:ln w="28575" cap="rnd">
              <a:solidFill>
                <a:schemeClr val="accent3"/>
              </a:solidFill>
              <a:round/>
            </a:ln>
            <a:effectLst/>
          </c:spPr>
          <c:marker>
            <c:symbol val="none"/>
          </c:marker>
          <c:cat>
            <c:numRef>
              <c:f>'funktion rel total kostn'!$B$31:$O$31</c:f>
              <c:numCache>
                <c:formatCode>General</c:formatCode>
                <c:ptCount val="14"/>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numCache>
            </c:numRef>
          </c:cat>
          <c:val>
            <c:numRef>
              <c:f>'funktion rel total kostn'!$B$34:$O$34</c:f>
              <c:numCache>
                <c:formatCode>0.0%</c:formatCode>
                <c:ptCount val="14"/>
                <c:pt idx="0">
                  <c:v>3.8233271425374429E-2</c:v>
                </c:pt>
                <c:pt idx="1">
                  <c:v>3.6926328958995391E-2</c:v>
                </c:pt>
                <c:pt idx="2">
                  <c:v>3.6530988742967244E-2</c:v>
                </c:pt>
                <c:pt idx="3">
                  <c:v>3.6764471841356797E-2</c:v>
                </c:pt>
                <c:pt idx="4">
                  <c:v>3.7240037644488758E-2</c:v>
                </c:pt>
                <c:pt idx="5">
                  <c:v>3.8175468696920664E-2</c:v>
                </c:pt>
                <c:pt idx="6">
                  <c:v>3.9071952479950649E-2</c:v>
                </c:pt>
                <c:pt idx="7">
                  <c:v>3.7606932081139514E-2</c:v>
                </c:pt>
                <c:pt idx="8">
                  <c:v>3.8863791988162491E-2</c:v>
                </c:pt>
                <c:pt idx="9">
                  <c:v>3.908268396427178E-2</c:v>
                </c:pt>
                <c:pt idx="10">
                  <c:v>4.0105202477183487E-2</c:v>
                </c:pt>
                <c:pt idx="11">
                  <c:v>4.1763013521627021E-2</c:v>
                </c:pt>
                <c:pt idx="12">
                  <c:v>4.1250776593851617E-2</c:v>
                </c:pt>
                <c:pt idx="13" formatCode="0%">
                  <c:v>4.0395429410391551E-2</c:v>
                </c:pt>
              </c:numCache>
            </c:numRef>
          </c:val>
          <c:smooth val="0"/>
          <c:extLst>
            <c:ext xmlns:c16="http://schemas.microsoft.com/office/drawing/2014/chart" uri="{C3380CC4-5D6E-409C-BE32-E72D297353CC}">
              <c16:uniqueId val="{00000002-70E8-44DA-8CA1-B265C8A738F0}"/>
            </c:ext>
          </c:extLst>
        </c:ser>
        <c:ser>
          <c:idx val="3"/>
          <c:order val="3"/>
          <c:tx>
            <c:strRef>
              <c:f>'funktion rel total kostn'!$A$35</c:f>
              <c:strCache>
                <c:ptCount val="1"/>
                <c:pt idx="0">
                  <c:v>infrastruktur och service</c:v>
                </c:pt>
              </c:strCache>
            </c:strRef>
          </c:tx>
          <c:spPr>
            <a:ln w="28575" cap="rnd">
              <a:solidFill>
                <a:schemeClr val="accent4"/>
              </a:solidFill>
              <a:round/>
            </a:ln>
            <a:effectLst/>
          </c:spPr>
          <c:marker>
            <c:symbol val="none"/>
          </c:marker>
          <c:cat>
            <c:numRef>
              <c:f>'funktion rel total kostn'!$B$31:$O$31</c:f>
              <c:numCache>
                <c:formatCode>General</c:formatCode>
                <c:ptCount val="14"/>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numCache>
            </c:numRef>
          </c:cat>
          <c:val>
            <c:numRef>
              <c:f>'funktion rel total kostn'!$B$35:$O$35</c:f>
              <c:numCache>
                <c:formatCode>0.0%</c:formatCode>
                <c:ptCount val="14"/>
                <c:pt idx="0">
                  <c:v>8.9694445627908917E-2</c:v>
                </c:pt>
                <c:pt idx="1">
                  <c:v>8.8477227606496719E-2</c:v>
                </c:pt>
                <c:pt idx="2">
                  <c:v>9.1285253161009605E-2</c:v>
                </c:pt>
                <c:pt idx="3">
                  <c:v>8.7076726773020419E-2</c:v>
                </c:pt>
                <c:pt idx="4">
                  <c:v>8.6542416646952294E-2</c:v>
                </c:pt>
                <c:pt idx="5">
                  <c:v>8.7262696460356018E-2</c:v>
                </c:pt>
                <c:pt idx="6">
                  <c:v>8.3654153499241865E-2</c:v>
                </c:pt>
                <c:pt idx="7">
                  <c:v>8.1601637901764043E-2</c:v>
                </c:pt>
                <c:pt idx="8">
                  <c:v>8.2696444530924021E-2</c:v>
                </c:pt>
                <c:pt idx="9">
                  <c:v>8.1739527376387927E-2</c:v>
                </c:pt>
                <c:pt idx="10">
                  <c:v>8.2848803104639324E-2</c:v>
                </c:pt>
                <c:pt idx="11">
                  <c:v>7.6735096744651995E-2</c:v>
                </c:pt>
                <c:pt idx="12">
                  <c:v>7.6277611331418221E-2</c:v>
                </c:pt>
                <c:pt idx="13" formatCode="0%">
                  <c:v>8.1736889640719915E-2</c:v>
                </c:pt>
              </c:numCache>
            </c:numRef>
          </c:val>
          <c:smooth val="0"/>
          <c:extLst>
            <c:ext xmlns:c16="http://schemas.microsoft.com/office/drawing/2014/chart" uri="{C3380CC4-5D6E-409C-BE32-E72D297353CC}">
              <c16:uniqueId val="{00000003-70E8-44DA-8CA1-B265C8A738F0}"/>
            </c:ext>
          </c:extLst>
        </c:ser>
        <c:ser>
          <c:idx val="4"/>
          <c:order val="4"/>
          <c:tx>
            <c:strRef>
              <c:f>'funktion rel total kostn'!$A$36</c:f>
              <c:strCache>
                <c:ptCount val="1"/>
                <c:pt idx="0">
                  <c:v>bibliotek</c:v>
                </c:pt>
              </c:strCache>
            </c:strRef>
          </c:tx>
          <c:spPr>
            <a:ln w="28575" cap="rnd">
              <a:solidFill>
                <a:schemeClr val="accent5"/>
              </a:solidFill>
              <a:round/>
            </a:ln>
            <a:effectLst/>
          </c:spPr>
          <c:marker>
            <c:symbol val="none"/>
          </c:marker>
          <c:cat>
            <c:numRef>
              <c:f>'funktion rel total kostn'!$B$31:$O$31</c:f>
              <c:numCache>
                <c:formatCode>General</c:formatCode>
                <c:ptCount val="14"/>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numCache>
            </c:numRef>
          </c:cat>
          <c:val>
            <c:numRef>
              <c:f>'funktion rel total kostn'!$B$36:$O$36</c:f>
              <c:numCache>
                <c:formatCode>0.0%</c:formatCode>
                <c:ptCount val="14"/>
                <c:pt idx="0">
                  <c:v>4.021880840875753E-2</c:v>
                </c:pt>
                <c:pt idx="1">
                  <c:v>3.8907490433168899E-2</c:v>
                </c:pt>
                <c:pt idx="2">
                  <c:v>3.8366546452081457E-2</c:v>
                </c:pt>
                <c:pt idx="3">
                  <c:v>3.8870249923830077E-2</c:v>
                </c:pt>
                <c:pt idx="4">
                  <c:v>3.8148791259659566E-2</c:v>
                </c:pt>
                <c:pt idx="5">
                  <c:v>3.797927464437862E-2</c:v>
                </c:pt>
                <c:pt idx="6">
                  <c:v>3.7765836946588291E-2</c:v>
                </c:pt>
                <c:pt idx="7">
                  <c:v>3.8971071301591997E-2</c:v>
                </c:pt>
                <c:pt idx="8">
                  <c:v>3.8687141763885997E-2</c:v>
                </c:pt>
                <c:pt idx="9">
                  <c:v>3.7813371845085111E-2</c:v>
                </c:pt>
                <c:pt idx="10">
                  <c:v>3.7624760353439549E-2</c:v>
                </c:pt>
                <c:pt idx="11">
                  <c:v>3.6058758488726091E-2</c:v>
                </c:pt>
                <c:pt idx="12">
                  <c:v>3.4739879902338948E-2</c:v>
                </c:pt>
                <c:pt idx="13" formatCode="0%">
                  <c:v>3.5255801961538102E-2</c:v>
                </c:pt>
              </c:numCache>
            </c:numRef>
          </c:val>
          <c:smooth val="0"/>
          <c:extLst>
            <c:ext xmlns:c16="http://schemas.microsoft.com/office/drawing/2014/chart" uri="{C3380CC4-5D6E-409C-BE32-E72D297353CC}">
              <c16:uniqueId val="{00000004-70E8-44DA-8CA1-B265C8A738F0}"/>
            </c:ext>
          </c:extLst>
        </c:ser>
        <c:ser>
          <c:idx val="5"/>
          <c:order val="5"/>
          <c:tx>
            <c:strRef>
              <c:f>'funktion rel total kostn'!$A$37</c:f>
              <c:strCache>
                <c:ptCount val="1"/>
                <c:pt idx="0">
                  <c:v>nivåspecifikt</c:v>
                </c:pt>
              </c:strCache>
            </c:strRef>
          </c:tx>
          <c:spPr>
            <a:ln w="28575" cap="rnd">
              <a:solidFill>
                <a:schemeClr val="accent6"/>
              </a:solidFill>
              <a:round/>
            </a:ln>
            <a:effectLst/>
          </c:spPr>
          <c:marker>
            <c:symbol val="none"/>
          </c:marker>
          <c:cat>
            <c:numRef>
              <c:f>'funktion rel total kostn'!$B$31:$O$31</c:f>
              <c:numCache>
                <c:formatCode>General</c:formatCode>
                <c:ptCount val="14"/>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numCache>
            </c:numRef>
          </c:cat>
          <c:val>
            <c:numRef>
              <c:f>'funktion rel total kostn'!$B$37:$O$37</c:f>
              <c:numCache>
                <c:formatCode>0.0%</c:formatCode>
                <c:ptCount val="14"/>
                <c:pt idx="0">
                  <c:v>9.4372602996799313E-3</c:v>
                </c:pt>
                <c:pt idx="1">
                  <c:v>1.4651135629321474E-2</c:v>
                </c:pt>
                <c:pt idx="2">
                  <c:v>1.3604063074940009E-2</c:v>
                </c:pt>
                <c:pt idx="3">
                  <c:v>1.1936288804128049E-2</c:v>
                </c:pt>
                <c:pt idx="4">
                  <c:v>9.7207121382445229E-3</c:v>
                </c:pt>
                <c:pt idx="5">
                  <c:v>9.7759302921033662E-3</c:v>
                </c:pt>
                <c:pt idx="6">
                  <c:v>9.5627998033381862E-3</c:v>
                </c:pt>
                <c:pt idx="7">
                  <c:v>8.9263465679774376E-3</c:v>
                </c:pt>
                <c:pt idx="8">
                  <c:v>2.2846773639860359E-3</c:v>
                </c:pt>
                <c:pt idx="9">
                  <c:v>2.0687810692648391E-3</c:v>
                </c:pt>
                <c:pt idx="10">
                  <c:v>2.2590761629369452E-3</c:v>
                </c:pt>
                <c:pt idx="11">
                  <c:v>1.8495947364132921E-3</c:v>
                </c:pt>
                <c:pt idx="12">
                  <c:v>2.5325068617417963E-3</c:v>
                </c:pt>
                <c:pt idx="13" formatCode="0%">
                  <c:v>7.92619809330774E-4</c:v>
                </c:pt>
              </c:numCache>
            </c:numRef>
          </c:val>
          <c:smooth val="0"/>
          <c:extLst>
            <c:ext xmlns:c16="http://schemas.microsoft.com/office/drawing/2014/chart" uri="{C3380CC4-5D6E-409C-BE32-E72D297353CC}">
              <c16:uniqueId val="{00000005-70E8-44DA-8CA1-B265C8A738F0}"/>
            </c:ext>
          </c:extLst>
        </c:ser>
        <c:dLbls>
          <c:showLegendKey val="0"/>
          <c:showVal val="0"/>
          <c:showCatName val="0"/>
          <c:showSerName val="0"/>
          <c:showPercent val="0"/>
          <c:showBubbleSize val="0"/>
        </c:dLbls>
        <c:smooth val="0"/>
        <c:axId val="775423392"/>
        <c:axId val="775417160"/>
      </c:lineChart>
      <c:catAx>
        <c:axId val="7754233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75417160"/>
        <c:crosses val="autoZero"/>
        <c:auto val="1"/>
        <c:lblAlgn val="ctr"/>
        <c:lblOffset val="100"/>
        <c:noMultiLvlLbl val="0"/>
      </c:catAx>
      <c:valAx>
        <c:axId val="775417160"/>
        <c:scaling>
          <c:orientation val="minMax"/>
          <c:max val="0.14000000000000001"/>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75423392"/>
        <c:crosses val="autoZero"/>
        <c:crossBetween val="between"/>
        <c:majorUnit val="1.0000000000000002E-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'funktion rel total kostn'!$A$54</c:f>
              <c:strCache>
                <c:ptCount val="1"/>
                <c:pt idx="0">
                  <c:v>ledning</c:v>
                </c:pt>
              </c:strCache>
            </c:strRef>
          </c:tx>
          <c:spPr>
            <a:ln w="28575" cap="rnd">
              <a:solidFill>
                <a:schemeClr val="accent1"/>
              </a:solidFill>
              <a:round/>
            </a:ln>
            <a:effectLst/>
          </c:spPr>
          <c:marker>
            <c:symbol val="none"/>
          </c:marker>
          <c:cat>
            <c:numRef>
              <c:f>'funktion rel total kostn'!$B$53:$O$53</c:f>
              <c:numCache>
                <c:formatCode>General</c:formatCode>
                <c:ptCount val="14"/>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numCache>
            </c:numRef>
          </c:cat>
          <c:val>
            <c:numRef>
              <c:f>'funktion rel total kostn'!$B$54:$O$54</c:f>
              <c:numCache>
                <c:formatCode>0.0%</c:formatCode>
                <c:ptCount val="14"/>
                <c:pt idx="0">
                  <c:v>2.8174520758742688E-2</c:v>
                </c:pt>
                <c:pt idx="1">
                  <c:v>2.9181858596425171E-2</c:v>
                </c:pt>
                <c:pt idx="2">
                  <c:v>2.7554576628697258E-2</c:v>
                </c:pt>
                <c:pt idx="3">
                  <c:v>2.8410104102317368E-2</c:v>
                </c:pt>
                <c:pt idx="4">
                  <c:v>2.9098627262431204E-2</c:v>
                </c:pt>
                <c:pt idx="5">
                  <c:v>2.9831810966505955E-2</c:v>
                </c:pt>
                <c:pt idx="6">
                  <c:v>2.964673604853716E-2</c:v>
                </c:pt>
                <c:pt idx="7">
                  <c:v>2.9750307725820581E-2</c:v>
                </c:pt>
                <c:pt idx="8">
                  <c:v>3.162765870591118E-2</c:v>
                </c:pt>
                <c:pt idx="9">
                  <c:v>3.240105974682593E-2</c:v>
                </c:pt>
                <c:pt idx="10">
                  <c:v>3.2985785271576022E-2</c:v>
                </c:pt>
                <c:pt idx="11">
                  <c:v>3.4695243096187621E-2</c:v>
                </c:pt>
                <c:pt idx="12">
                  <c:v>3.3970863086318609E-2</c:v>
                </c:pt>
                <c:pt idx="13">
                  <c:v>3.3414807561636804E-2</c:v>
                </c:pt>
              </c:numCache>
            </c:numRef>
          </c:val>
          <c:smooth val="0"/>
          <c:extLst>
            <c:ext xmlns:c16="http://schemas.microsoft.com/office/drawing/2014/chart" uri="{C3380CC4-5D6E-409C-BE32-E72D297353CC}">
              <c16:uniqueId val="{00000000-A5C6-4AC3-8FE8-1C35A1357851}"/>
            </c:ext>
          </c:extLst>
        </c:ser>
        <c:ser>
          <c:idx val="1"/>
          <c:order val="1"/>
          <c:tx>
            <c:strRef>
              <c:f>'funktion rel total kostn'!$A$55</c:f>
              <c:strCache>
                <c:ptCount val="1"/>
                <c:pt idx="0">
                  <c:v>utbildnings- resp forskningsadmin</c:v>
                </c:pt>
              </c:strCache>
            </c:strRef>
          </c:tx>
          <c:spPr>
            <a:ln w="28575" cap="rnd">
              <a:solidFill>
                <a:schemeClr val="accent2"/>
              </a:solidFill>
              <a:round/>
            </a:ln>
            <a:effectLst/>
          </c:spPr>
          <c:marker>
            <c:symbol val="none"/>
          </c:marker>
          <c:cat>
            <c:numRef>
              <c:f>'funktion rel total kostn'!$B$53:$O$53</c:f>
              <c:numCache>
                <c:formatCode>General</c:formatCode>
                <c:ptCount val="14"/>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numCache>
            </c:numRef>
          </c:cat>
          <c:val>
            <c:numRef>
              <c:f>'funktion rel total kostn'!$B$55:$O$55</c:f>
              <c:numCache>
                <c:formatCode>0.0%</c:formatCode>
                <c:ptCount val="14"/>
                <c:pt idx="0">
                  <c:v>3.2885970778037427E-2</c:v>
                </c:pt>
                <c:pt idx="1">
                  <c:v>3.2246084430686078E-2</c:v>
                </c:pt>
                <c:pt idx="2">
                  <c:v>3.2066089883448508E-2</c:v>
                </c:pt>
                <c:pt idx="3">
                  <c:v>3.0826377031190899E-2</c:v>
                </c:pt>
                <c:pt idx="4">
                  <c:v>3.1929825722413097E-2</c:v>
                </c:pt>
                <c:pt idx="5">
                  <c:v>3.1028096953915028E-2</c:v>
                </c:pt>
                <c:pt idx="6">
                  <c:v>3.1217936501407823E-2</c:v>
                </c:pt>
                <c:pt idx="7">
                  <c:v>3.2534820806286925E-2</c:v>
                </c:pt>
                <c:pt idx="8">
                  <c:v>3.2488689983518081E-2</c:v>
                </c:pt>
                <c:pt idx="9">
                  <c:v>3.2657233057188047E-2</c:v>
                </c:pt>
                <c:pt idx="10">
                  <c:v>3.5284666439945149E-2</c:v>
                </c:pt>
                <c:pt idx="11">
                  <c:v>3.5809051335778684E-2</c:v>
                </c:pt>
                <c:pt idx="12">
                  <c:v>3.5969699864654668E-2</c:v>
                </c:pt>
                <c:pt idx="13">
                  <c:v>3.5226605566146645E-2</c:v>
                </c:pt>
              </c:numCache>
            </c:numRef>
          </c:val>
          <c:smooth val="0"/>
          <c:extLst>
            <c:ext xmlns:c16="http://schemas.microsoft.com/office/drawing/2014/chart" uri="{C3380CC4-5D6E-409C-BE32-E72D297353CC}">
              <c16:uniqueId val="{00000001-A5C6-4AC3-8FE8-1C35A1357851}"/>
            </c:ext>
          </c:extLst>
        </c:ser>
        <c:ser>
          <c:idx val="2"/>
          <c:order val="2"/>
          <c:tx>
            <c:strRef>
              <c:f>'funktion rel total kostn'!$A$56</c:f>
              <c:strCache>
                <c:ptCount val="1"/>
                <c:pt idx="0">
                  <c:v>ekonomi- och personaladmin</c:v>
                </c:pt>
              </c:strCache>
            </c:strRef>
          </c:tx>
          <c:spPr>
            <a:ln w="28575" cap="rnd">
              <a:solidFill>
                <a:schemeClr val="accent3"/>
              </a:solidFill>
              <a:round/>
            </a:ln>
            <a:effectLst/>
          </c:spPr>
          <c:marker>
            <c:symbol val="none"/>
          </c:marker>
          <c:cat>
            <c:numRef>
              <c:f>'funktion rel total kostn'!$B$53:$O$53</c:f>
              <c:numCache>
                <c:formatCode>General</c:formatCode>
                <c:ptCount val="14"/>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numCache>
            </c:numRef>
          </c:cat>
          <c:val>
            <c:numRef>
              <c:f>'funktion rel total kostn'!$B$56:$O$56</c:f>
              <c:numCache>
                <c:formatCode>0.0%</c:formatCode>
                <c:ptCount val="14"/>
                <c:pt idx="0">
                  <c:v>4.3643450949923404E-2</c:v>
                </c:pt>
                <c:pt idx="1">
                  <c:v>4.3721118535354341E-2</c:v>
                </c:pt>
                <c:pt idx="2">
                  <c:v>4.1838626374690747E-2</c:v>
                </c:pt>
                <c:pt idx="3">
                  <c:v>4.1618769869584328E-2</c:v>
                </c:pt>
                <c:pt idx="4">
                  <c:v>4.2111312687533195E-2</c:v>
                </c:pt>
                <c:pt idx="5">
                  <c:v>4.1520078686992833E-2</c:v>
                </c:pt>
                <c:pt idx="6">
                  <c:v>4.2607191399419646E-2</c:v>
                </c:pt>
                <c:pt idx="7">
                  <c:v>4.1786206367489732E-2</c:v>
                </c:pt>
                <c:pt idx="8">
                  <c:v>4.3112514054273784E-2</c:v>
                </c:pt>
                <c:pt idx="9">
                  <c:v>4.3390322478166786E-2</c:v>
                </c:pt>
                <c:pt idx="10">
                  <c:v>4.4957650771196775E-2</c:v>
                </c:pt>
                <c:pt idx="11">
                  <c:v>4.5883720139281048E-2</c:v>
                </c:pt>
                <c:pt idx="12">
                  <c:v>4.5171564192781698E-2</c:v>
                </c:pt>
                <c:pt idx="13">
                  <c:v>4.4920591957460482E-2</c:v>
                </c:pt>
              </c:numCache>
            </c:numRef>
          </c:val>
          <c:smooth val="0"/>
          <c:extLst>
            <c:ext xmlns:c16="http://schemas.microsoft.com/office/drawing/2014/chart" uri="{C3380CC4-5D6E-409C-BE32-E72D297353CC}">
              <c16:uniqueId val="{00000002-A5C6-4AC3-8FE8-1C35A1357851}"/>
            </c:ext>
          </c:extLst>
        </c:ser>
        <c:ser>
          <c:idx val="3"/>
          <c:order val="3"/>
          <c:tx>
            <c:strRef>
              <c:f>'funktion rel total kostn'!$A$57</c:f>
              <c:strCache>
                <c:ptCount val="1"/>
                <c:pt idx="0">
                  <c:v>infrastruktur och service</c:v>
                </c:pt>
              </c:strCache>
            </c:strRef>
          </c:tx>
          <c:spPr>
            <a:ln w="28575" cap="rnd">
              <a:solidFill>
                <a:schemeClr val="accent4"/>
              </a:solidFill>
              <a:round/>
            </a:ln>
            <a:effectLst/>
          </c:spPr>
          <c:marker>
            <c:symbol val="none"/>
          </c:marker>
          <c:cat>
            <c:numRef>
              <c:f>'funktion rel total kostn'!$B$53:$O$53</c:f>
              <c:numCache>
                <c:formatCode>General</c:formatCode>
                <c:ptCount val="14"/>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numCache>
            </c:numRef>
          </c:cat>
          <c:val>
            <c:numRef>
              <c:f>'funktion rel total kostn'!$B$57:$O$57</c:f>
              <c:numCache>
                <c:formatCode>0.0%</c:formatCode>
                <c:ptCount val="14"/>
                <c:pt idx="0">
                  <c:v>6.3706378263567787E-2</c:v>
                </c:pt>
                <c:pt idx="1">
                  <c:v>6.5334642581307306E-2</c:v>
                </c:pt>
                <c:pt idx="2">
                  <c:v>6.4340620357207168E-2</c:v>
                </c:pt>
                <c:pt idx="3">
                  <c:v>6.5180597050667963E-2</c:v>
                </c:pt>
                <c:pt idx="4">
                  <c:v>6.8338130413865855E-2</c:v>
                </c:pt>
                <c:pt idx="5">
                  <c:v>6.5084080739941028E-2</c:v>
                </c:pt>
                <c:pt idx="6">
                  <c:v>6.3341372167716056E-2</c:v>
                </c:pt>
                <c:pt idx="7">
                  <c:v>6.2749293220437014E-2</c:v>
                </c:pt>
                <c:pt idx="8">
                  <c:v>6.2271481954991124E-2</c:v>
                </c:pt>
                <c:pt idx="9">
                  <c:v>6.1899179712516426E-2</c:v>
                </c:pt>
                <c:pt idx="10">
                  <c:v>6.3132609766670511E-2</c:v>
                </c:pt>
                <c:pt idx="11">
                  <c:v>5.9813091920909389E-2</c:v>
                </c:pt>
                <c:pt idx="12">
                  <c:v>5.696795137984012E-2</c:v>
                </c:pt>
                <c:pt idx="13">
                  <c:v>5.9177668958198072E-2</c:v>
                </c:pt>
              </c:numCache>
            </c:numRef>
          </c:val>
          <c:smooth val="0"/>
          <c:extLst>
            <c:ext xmlns:c16="http://schemas.microsoft.com/office/drawing/2014/chart" uri="{C3380CC4-5D6E-409C-BE32-E72D297353CC}">
              <c16:uniqueId val="{00000003-A5C6-4AC3-8FE8-1C35A1357851}"/>
            </c:ext>
          </c:extLst>
        </c:ser>
        <c:ser>
          <c:idx val="4"/>
          <c:order val="4"/>
          <c:tx>
            <c:strRef>
              <c:f>'funktion rel total kostn'!$A$58</c:f>
              <c:strCache>
                <c:ptCount val="1"/>
                <c:pt idx="0">
                  <c:v>bibliotek</c:v>
                </c:pt>
              </c:strCache>
            </c:strRef>
          </c:tx>
          <c:spPr>
            <a:ln w="28575" cap="rnd">
              <a:solidFill>
                <a:schemeClr val="accent5"/>
              </a:solidFill>
              <a:round/>
            </a:ln>
            <a:effectLst/>
          </c:spPr>
          <c:marker>
            <c:symbol val="none"/>
          </c:marker>
          <c:cat>
            <c:numRef>
              <c:f>'funktion rel total kostn'!$B$53:$O$53</c:f>
              <c:numCache>
                <c:formatCode>General</c:formatCode>
                <c:ptCount val="14"/>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numCache>
            </c:numRef>
          </c:cat>
          <c:val>
            <c:numRef>
              <c:f>'funktion rel total kostn'!$B$58:$O$58</c:f>
              <c:numCache>
                <c:formatCode>0.0%</c:formatCode>
                <c:ptCount val="14"/>
                <c:pt idx="0">
                  <c:v>2.7275390109300614E-2</c:v>
                </c:pt>
                <c:pt idx="1">
                  <c:v>2.6503788120884633E-2</c:v>
                </c:pt>
                <c:pt idx="2">
                  <c:v>2.618217222743275E-2</c:v>
                </c:pt>
                <c:pt idx="3">
                  <c:v>2.5724799422829941E-2</c:v>
                </c:pt>
                <c:pt idx="4">
                  <c:v>2.4647939395253178E-2</c:v>
                </c:pt>
                <c:pt idx="5">
                  <c:v>2.4989978011452252E-2</c:v>
                </c:pt>
                <c:pt idx="6">
                  <c:v>2.493834253217769E-2</c:v>
                </c:pt>
                <c:pt idx="7">
                  <c:v>2.4471365769538136E-2</c:v>
                </c:pt>
                <c:pt idx="8">
                  <c:v>2.43149030016859E-2</c:v>
                </c:pt>
                <c:pt idx="9">
                  <c:v>2.4106547800157557E-2</c:v>
                </c:pt>
                <c:pt idx="10">
                  <c:v>2.5268033613810255E-2</c:v>
                </c:pt>
                <c:pt idx="11">
                  <c:v>2.1377548771158519E-2</c:v>
                </c:pt>
                <c:pt idx="12">
                  <c:v>1.9908206711221392E-2</c:v>
                </c:pt>
                <c:pt idx="13">
                  <c:v>1.9406784942112575E-2</c:v>
                </c:pt>
              </c:numCache>
            </c:numRef>
          </c:val>
          <c:smooth val="0"/>
          <c:extLst>
            <c:ext xmlns:c16="http://schemas.microsoft.com/office/drawing/2014/chart" uri="{C3380CC4-5D6E-409C-BE32-E72D297353CC}">
              <c16:uniqueId val="{00000004-A5C6-4AC3-8FE8-1C35A1357851}"/>
            </c:ext>
          </c:extLst>
        </c:ser>
        <c:ser>
          <c:idx val="5"/>
          <c:order val="5"/>
          <c:tx>
            <c:strRef>
              <c:f>'funktion rel total kostn'!$A$59</c:f>
              <c:strCache>
                <c:ptCount val="1"/>
                <c:pt idx="0">
                  <c:v>nivåspecifikt</c:v>
                </c:pt>
              </c:strCache>
            </c:strRef>
          </c:tx>
          <c:spPr>
            <a:ln w="28575" cap="rnd">
              <a:solidFill>
                <a:schemeClr val="accent6"/>
              </a:solidFill>
              <a:round/>
            </a:ln>
            <a:effectLst/>
          </c:spPr>
          <c:marker>
            <c:symbol val="none"/>
          </c:marker>
          <c:cat>
            <c:numRef>
              <c:f>'funktion rel total kostn'!$B$53:$O$53</c:f>
              <c:numCache>
                <c:formatCode>General</c:formatCode>
                <c:ptCount val="14"/>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numCache>
            </c:numRef>
          </c:cat>
          <c:val>
            <c:numRef>
              <c:f>'funktion rel total kostn'!$B$59:$O$59</c:f>
              <c:numCache>
                <c:formatCode>0.0%</c:formatCode>
                <c:ptCount val="14"/>
                <c:pt idx="0">
                  <c:v>6.4849943120314493E-3</c:v>
                </c:pt>
                <c:pt idx="1">
                  <c:v>7.7167546071428691E-3</c:v>
                </c:pt>
                <c:pt idx="2">
                  <c:v>7.2955162916283718E-3</c:v>
                </c:pt>
                <c:pt idx="3">
                  <c:v>6.7081884563611697E-3</c:v>
                </c:pt>
                <c:pt idx="4">
                  <c:v>4.8254105277995268E-3</c:v>
                </c:pt>
                <c:pt idx="5">
                  <c:v>3.7833660528223661E-3</c:v>
                </c:pt>
                <c:pt idx="6">
                  <c:v>3.6654251530762304E-3</c:v>
                </c:pt>
                <c:pt idx="7">
                  <c:v>3.4234447007085072E-3</c:v>
                </c:pt>
                <c:pt idx="8">
                  <c:v>1.9582922874055459E-3</c:v>
                </c:pt>
                <c:pt idx="9">
                  <c:v>1.7455851274684056E-3</c:v>
                </c:pt>
                <c:pt idx="10">
                  <c:v>1.2638366289030054E-3</c:v>
                </c:pt>
                <c:pt idx="11">
                  <c:v>8.1337029689882876E-4</c:v>
                </c:pt>
                <c:pt idx="12">
                  <c:v>4.6831805607822899E-4</c:v>
                </c:pt>
                <c:pt idx="13">
                  <c:v>4.974268124271333E-4</c:v>
                </c:pt>
              </c:numCache>
            </c:numRef>
          </c:val>
          <c:smooth val="0"/>
          <c:extLst>
            <c:ext xmlns:c16="http://schemas.microsoft.com/office/drawing/2014/chart" uri="{C3380CC4-5D6E-409C-BE32-E72D297353CC}">
              <c16:uniqueId val="{00000005-A5C6-4AC3-8FE8-1C35A1357851}"/>
            </c:ext>
          </c:extLst>
        </c:ser>
        <c:dLbls>
          <c:showLegendKey val="0"/>
          <c:showVal val="0"/>
          <c:showCatName val="0"/>
          <c:showSerName val="0"/>
          <c:showPercent val="0"/>
          <c:showBubbleSize val="0"/>
        </c:dLbls>
        <c:smooth val="0"/>
        <c:axId val="695263256"/>
        <c:axId val="695267192"/>
      </c:lineChart>
      <c:catAx>
        <c:axId val="6952632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695267192"/>
        <c:crosses val="autoZero"/>
        <c:auto val="1"/>
        <c:lblAlgn val="ctr"/>
        <c:lblOffset val="100"/>
        <c:noMultiLvlLbl val="0"/>
      </c:catAx>
      <c:valAx>
        <c:axId val="69526719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695263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sv-SE"/>
  <c:roundedCorners val="0"/>
  <c:style val="2"/>
  <c:chart>
    <c:title>
      <c:tx>
        <c:rich>
          <a:bodyPr rot="0"/>
          <a:lstStyle/>
          <a:p>
            <a:pPr>
              <a:defRPr lang="en-US" sz="2000" b="0" strike="noStrike" spc="-1">
                <a:solidFill>
                  <a:srgbClr val="C00000"/>
                </a:solidFill>
                <a:latin typeface="Calibri"/>
              </a:defRPr>
            </a:pPr>
            <a:r>
              <a:rPr lang="en-US" sz="2000" b="0" strike="noStrike" spc="-1">
                <a:solidFill>
                  <a:srgbClr val="C00000"/>
                </a:solidFill>
                <a:latin typeface="Calibri"/>
              </a:rPr>
              <a:t>Totalt</a:t>
            </a:r>
          </a:p>
        </c:rich>
      </c:tx>
      <c:overlay val="0"/>
      <c:spPr>
        <a:noFill/>
        <a:ln w="0">
          <a:noFill/>
        </a:ln>
      </c:spPr>
    </c:title>
    <c:autoTitleDeleted val="0"/>
    <c:plotArea>
      <c:layout/>
      <c:barChart>
        <c:barDir val="col"/>
        <c:grouping val="clustered"/>
        <c:varyColors val="0"/>
        <c:dLbls>
          <c:showLegendKey val="0"/>
          <c:showVal val="0"/>
          <c:showCatName val="0"/>
          <c:showSerName val="0"/>
          <c:showPercent val="0"/>
          <c:showBubbleSize val="0"/>
        </c:dLbls>
        <c:gapWidth val="150"/>
        <c:axId val="47241861"/>
        <c:axId val="8714230"/>
      </c:barChart>
      <c:catAx>
        <c:axId val="47241861"/>
        <c:scaling>
          <c:orientation val="minMax"/>
        </c:scaling>
        <c:delete val="0"/>
        <c:axPos val="b"/>
        <c:numFmt formatCode="General" sourceLinked="1"/>
        <c:majorTickMark val="cross"/>
        <c:minorTickMark val="cross"/>
        <c:tickLblPos val="none"/>
        <c:spPr>
          <a:ln w="0">
            <a:noFill/>
          </a:ln>
        </c:spPr>
        <c:txPr>
          <a:bodyPr/>
          <a:lstStyle/>
          <a:p>
            <a:pPr>
              <a:defRPr sz="1800" b="0" spc="-1"/>
            </a:pPr>
            <a:endParaRPr lang="sv-SE"/>
          </a:p>
        </c:txPr>
        <c:crossAx val="8714230"/>
        <c:crosses val="autoZero"/>
        <c:auto val="1"/>
        <c:lblAlgn val="ctr"/>
        <c:lblOffset val="100"/>
        <c:noMultiLvlLbl val="0"/>
      </c:catAx>
      <c:valAx>
        <c:axId val="8714230"/>
        <c:scaling>
          <c:orientation val="minMax"/>
        </c:scaling>
        <c:delete val="0"/>
        <c:axPos val="l"/>
        <c:numFmt formatCode="General" sourceLinked="1"/>
        <c:majorTickMark val="cross"/>
        <c:minorTickMark val="cross"/>
        <c:tickLblPos val="none"/>
        <c:spPr>
          <a:ln w="0">
            <a:noFill/>
          </a:ln>
        </c:spPr>
        <c:txPr>
          <a:bodyPr/>
          <a:lstStyle/>
          <a:p>
            <a:pPr>
              <a:defRPr sz="1800" b="0" spc="-1"/>
            </a:pPr>
            <a:endParaRPr lang="sv-SE"/>
          </a:p>
        </c:txPr>
        <c:crossAx val="47241861"/>
        <c:crosses val="autoZero"/>
        <c:crossBetween val="midCat"/>
      </c:valAx>
      <c:spPr>
        <a:noFill/>
        <a:ln w="0">
          <a:noFill/>
        </a:ln>
      </c:spPr>
    </c:plotArea>
    <c:plotVisOnly val="1"/>
    <c:dispBlanksAs val="gap"/>
    <c:showDLblsOverMax val="1"/>
  </c:chart>
  <c:spPr>
    <a:noFill/>
    <a:ln w="9360">
      <a:noFill/>
    </a:ln>
  </c:spPr>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[SUHF_Sammanställning_2024_1_241110 HM.xlsm]lärosätesstorlek!Pivottabell1</c:name>
    <c:fmtId val="24"/>
  </c:pivotSource>
  <c:chart>
    <c:autoTitleDeleted val="1"/>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chemeClr val="accent1"/>
          </a:solidFill>
          <a:ln>
            <a:noFill/>
          </a:ln>
          <a:effectLst/>
        </c:spPr>
        <c:marker>
          <c:symbol val="none"/>
        </c:marker>
      </c:pivotFmt>
      <c:pivotFmt>
        <c:idx val="4"/>
        <c:spPr>
          <a:solidFill>
            <a:schemeClr val="accent1"/>
          </a:solidFill>
          <a:ln>
            <a:noFill/>
          </a:ln>
          <a:effectLst/>
        </c:spPr>
        <c:marker>
          <c:symbol val="none"/>
        </c:marker>
      </c:pivotFmt>
      <c:pivotFmt>
        <c:idx val="5"/>
        <c:spPr>
          <a:solidFill>
            <a:schemeClr val="accent1"/>
          </a:solidFill>
          <a:ln>
            <a:noFill/>
          </a:ln>
          <a:effectLst/>
        </c:spPr>
        <c:marker>
          <c:symbol val="none"/>
        </c:marker>
      </c:pivotFmt>
      <c:pivotFmt>
        <c:idx val="6"/>
        <c:spPr>
          <a:solidFill>
            <a:schemeClr val="accent1"/>
          </a:solidFill>
          <a:ln>
            <a:noFill/>
          </a:ln>
          <a:effectLst/>
        </c:spPr>
        <c:marker>
          <c:symbol val="none"/>
        </c:marker>
      </c:pivotFmt>
      <c:pivotFmt>
        <c:idx val="7"/>
        <c:spPr>
          <a:solidFill>
            <a:schemeClr val="accent1"/>
          </a:solidFill>
          <a:ln>
            <a:noFill/>
          </a:ln>
          <a:effectLst/>
        </c:spPr>
        <c:marker>
          <c:symbol val="none"/>
        </c:marker>
      </c:pivotFmt>
      <c:pivotFmt>
        <c:idx val="8"/>
        <c:spPr>
          <a:solidFill>
            <a:schemeClr val="accent1"/>
          </a:solidFill>
          <a:ln>
            <a:noFill/>
          </a:ln>
          <a:effectLst/>
        </c:spPr>
        <c:marker>
          <c:symbol val="none"/>
        </c:marker>
      </c:pivotFmt>
      <c:pivotFmt>
        <c:idx val="9"/>
        <c:spPr>
          <a:solidFill>
            <a:schemeClr val="accent1"/>
          </a:solidFill>
          <a:ln>
            <a:noFill/>
          </a:ln>
          <a:effectLst/>
        </c:spPr>
        <c:marker>
          <c:symbol val="none"/>
        </c:marker>
      </c:pivotFmt>
      <c:pivotFmt>
        <c:idx val="10"/>
        <c:spPr>
          <a:solidFill>
            <a:schemeClr val="accent1"/>
          </a:solidFill>
          <a:ln>
            <a:noFill/>
          </a:ln>
          <a:effectLst/>
        </c:spPr>
        <c:marker>
          <c:symbol val="none"/>
        </c:marker>
      </c:pivotFmt>
      <c:pivotFmt>
        <c:idx val="11"/>
        <c:spPr>
          <a:solidFill>
            <a:schemeClr val="accent1"/>
          </a:solidFill>
          <a:ln>
            <a:noFill/>
          </a:ln>
          <a:effectLst/>
        </c:spPr>
        <c:marker>
          <c:symbol val="none"/>
        </c:marker>
      </c:pivotFmt>
      <c:pivotFmt>
        <c:idx val="12"/>
        <c:spPr>
          <a:solidFill>
            <a:schemeClr val="accent1"/>
          </a:solidFill>
          <a:ln>
            <a:noFill/>
          </a:ln>
          <a:effectLst/>
        </c:spPr>
        <c:marker>
          <c:symbol val="none"/>
        </c:marker>
      </c:pivotFmt>
      <c:pivotFmt>
        <c:idx val="13"/>
        <c:spPr>
          <a:solidFill>
            <a:schemeClr val="accent1"/>
          </a:solidFill>
          <a:ln>
            <a:noFill/>
          </a:ln>
          <a:effectLst/>
        </c:spPr>
        <c:marker>
          <c:symbol val="none"/>
        </c:marker>
      </c:pivotFmt>
      <c:pivotFmt>
        <c:idx val="14"/>
        <c:spPr>
          <a:solidFill>
            <a:schemeClr val="accent1"/>
          </a:solidFill>
          <a:ln>
            <a:noFill/>
          </a:ln>
          <a:effectLst/>
        </c:spPr>
        <c:marker>
          <c:symbol val="none"/>
        </c:marker>
      </c:pivotFmt>
      <c:pivotFmt>
        <c:idx val="15"/>
        <c:spPr>
          <a:solidFill>
            <a:schemeClr val="accent1"/>
          </a:solidFill>
          <a:ln>
            <a:noFill/>
          </a:ln>
          <a:effectLst/>
        </c:spPr>
        <c:marker>
          <c:symbol val="none"/>
        </c:marker>
      </c:pivotFmt>
      <c:pivotFmt>
        <c:idx val="16"/>
        <c:spPr>
          <a:solidFill>
            <a:schemeClr val="accent1"/>
          </a:solidFill>
          <a:ln>
            <a:noFill/>
          </a:ln>
          <a:effectLst/>
        </c:spPr>
        <c:marker>
          <c:symbol val="none"/>
        </c:marker>
      </c:pivotFmt>
      <c:pivotFmt>
        <c:idx val="17"/>
        <c:spPr>
          <a:solidFill>
            <a:schemeClr val="accent1"/>
          </a:solidFill>
          <a:ln>
            <a:noFill/>
          </a:ln>
          <a:effectLst/>
        </c:spPr>
        <c:marker>
          <c:symbol val="none"/>
        </c:marker>
      </c:pivotFmt>
      <c:pivotFmt>
        <c:idx val="18"/>
        <c:spPr>
          <a:solidFill>
            <a:schemeClr val="accent1"/>
          </a:solidFill>
          <a:ln>
            <a:noFill/>
          </a:ln>
          <a:effectLst/>
        </c:spPr>
        <c:marker>
          <c:symbol val="none"/>
        </c:marker>
      </c:pivotFmt>
      <c:pivotFmt>
        <c:idx val="19"/>
        <c:spPr>
          <a:solidFill>
            <a:schemeClr val="accent1"/>
          </a:solidFill>
          <a:ln>
            <a:noFill/>
          </a:ln>
          <a:effectLst/>
        </c:spPr>
        <c:marker>
          <c:symbol val="none"/>
        </c:marker>
      </c:pivotFmt>
      <c:pivotFmt>
        <c:idx val="20"/>
        <c:spPr>
          <a:solidFill>
            <a:schemeClr val="accent1"/>
          </a:solidFill>
          <a:ln>
            <a:noFill/>
          </a:ln>
          <a:effectLst/>
        </c:spPr>
        <c:marker>
          <c:symbol val="none"/>
        </c:marker>
      </c:pivotFmt>
      <c:pivotFmt>
        <c:idx val="21"/>
        <c:spPr>
          <a:solidFill>
            <a:schemeClr val="accent1"/>
          </a:solidFill>
          <a:ln>
            <a:noFill/>
          </a:ln>
          <a:effectLst/>
        </c:spPr>
        <c:marker>
          <c:symbol val="none"/>
        </c:marker>
      </c:pivotFmt>
      <c:pivotFmt>
        <c:idx val="22"/>
        <c:spPr>
          <a:solidFill>
            <a:schemeClr val="accent1"/>
          </a:solidFill>
          <a:ln>
            <a:noFill/>
          </a:ln>
          <a:effectLst/>
        </c:spPr>
        <c:marker>
          <c:symbol val="none"/>
        </c:marker>
      </c:pivotFmt>
      <c:pivotFmt>
        <c:idx val="2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lärosätesstorlek!$B$3:$B$4</c:f>
              <c:strCache>
                <c:ptCount val="1"/>
                <c:pt idx="0">
                  <c:v>2024</c:v>
                </c:pt>
              </c:strCache>
            </c:strRef>
          </c:tx>
          <c:spPr>
            <a:solidFill>
              <a:schemeClr val="accent1"/>
            </a:solidFill>
            <a:ln>
              <a:noFill/>
            </a:ln>
            <a:effectLst/>
          </c:spPr>
          <c:invertIfNegative val="0"/>
          <c:cat>
            <c:strRef>
              <c:f>lärosätesstorlek!$A$5:$A$39</c:f>
              <c:strCache>
                <c:ptCount val="34"/>
                <c:pt idx="0">
                  <c:v>LU</c:v>
                </c:pt>
                <c:pt idx="1">
                  <c:v>UU</c:v>
                </c:pt>
                <c:pt idx="2">
                  <c:v>KI</c:v>
                </c:pt>
                <c:pt idx="3">
                  <c:v>GU</c:v>
                </c:pt>
                <c:pt idx="4">
                  <c:v>SU</c:v>
                </c:pt>
                <c:pt idx="5">
                  <c:v>KTH</c:v>
                </c:pt>
                <c:pt idx="6">
                  <c:v>UMU</c:v>
                </c:pt>
                <c:pt idx="7">
                  <c:v>LIU</c:v>
                </c:pt>
                <c:pt idx="8">
                  <c:v>SLU</c:v>
                </c:pt>
                <c:pt idx="9">
                  <c:v>CTH</c:v>
                </c:pt>
                <c:pt idx="10">
                  <c:v>LNU</c:v>
                </c:pt>
                <c:pt idx="11">
                  <c:v>MAU</c:v>
                </c:pt>
                <c:pt idx="12">
                  <c:v>LTU</c:v>
                </c:pt>
                <c:pt idx="13">
                  <c:v>ORU</c:v>
                </c:pt>
                <c:pt idx="14">
                  <c:v>KAU</c:v>
                </c:pt>
                <c:pt idx="15">
                  <c:v>MDU</c:v>
                </c:pt>
                <c:pt idx="16">
                  <c:v>MIU</c:v>
                </c:pt>
                <c:pt idx="17">
                  <c:v>HJ</c:v>
                </c:pt>
                <c:pt idx="18">
                  <c:v>SH</c:v>
                </c:pt>
                <c:pt idx="19">
                  <c:v>HB</c:v>
                </c:pt>
                <c:pt idx="20">
                  <c:v>HH</c:v>
                </c:pt>
                <c:pt idx="21">
                  <c:v>HDA</c:v>
                </c:pt>
                <c:pt idx="22">
                  <c:v>HIG</c:v>
                </c:pt>
                <c:pt idx="23">
                  <c:v>FHS</c:v>
                </c:pt>
                <c:pt idx="24">
                  <c:v>HV</c:v>
                </c:pt>
                <c:pt idx="25">
                  <c:v>HHS</c:v>
                </c:pt>
                <c:pt idx="26">
                  <c:v>HKR</c:v>
                </c:pt>
                <c:pt idx="27">
                  <c:v>HS</c:v>
                </c:pt>
                <c:pt idx="28">
                  <c:v>BTH</c:v>
                </c:pt>
                <c:pt idx="29">
                  <c:v>SKH</c:v>
                </c:pt>
                <c:pt idx="30">
                  <c:v>KMH</c:v>
                </c:pt>
                <c:pt idx="31">
                  <c:v>GIH</c:v>
                </c:pt>
                <c:pt idx="32">
                  <c:v>KF</c:v>
                </c:pt>
                <c:pt idx="33">
                  <c:v>KKH</c:v>
                </c:pt>
              </c:strCache>
            </c:strRef>
          </c:cat>
          <c:val>
            <c:numRef>
              <c:f>lärosätesstorlek!$B$5:$B$39</c:f>
              <c:numCache>
                <c:formatCode>#,##0</c:formatCode>
                <c:ptCount val="34"/>
                <c:pt idx="0">
                  <c:v>10350477</c:v>
                </c:pt>
                <c:pt idx="1">
                  <c:v>8523268</c:v>
                </c:pt>
                <c:pt idx="2">
                  <c:v>8144584</c:v>
                </c:pt>
                <c:pt idx="3">
                  <c:v>7839094</c:v>
                </c:pt>
                <c:pt idx="4">
                  <c:v>6189342</c:v>
                </c:pt>
                <c:pt idx="5">
                  <c:v>5741681</c:v>
                </c:pt>
                <c:pt idx="6">
                  <c:v>5344451</c:v>
                </c:pt>
                <c:pt idx="7">
                  <c:v>4920550.7140599992</c:v>
                </c:pt>
                <c:pt idx="8">
                  <c:v>4390448</c:v>
                </c:pt>
                <c:pt idx="9">
                  <c:v>4190042</c:v>
                </c:pt>
                <c:pt idx="10">
                  <c:v>2561863</c:v>
                </c:pt>
                <c:pt idx="11">
                  <c:v>2086560</c:v>
                </c:pt>
                <c:pt idx="12">
                  <c:v>2035994</c:v>
                </c:pt>
                <c:pt idx="13">
                  <c:v>1734132</c:v>
                </c:pt>
                <c:pt idx="14">
                  <c:v>1394363</c:v>
                </c:pt>
                <c:pt idx="15">
                  <c:v>1327740</c:v>
                </c:pt>
                <c:pt idx="16">
                  <c:v>1182903.8900000001</c:v>
                </c:pt>
                <c:pt idx="17">
                  <c:v>1168623.6000000001</c:v>
                </c:pt>
                <c:pt idx="18">
                  <c:v>1097217</c:v>
                </c:pt>
                <c:pt idx="19">
                  <c:v>1000209</c:v>
                </c:pt>
                <c:pt idx="20">
                  <c:v>785110</c:v>
                </c:pt>
                <c:pt idx="21">
                  <c:v>782339</c:v>
                </c:pt>
                <c:pt idx="22">
                  <c:v>780064</c:v>
                </c:pt>
                <c:pt idx="23">
                  <c:v>756969</c:v>
                </c:pt>
                <c:pt idx="24">
                  <c:v>738475</c:v>
                </c:pt>
                <c:pt idx="25">
                  <c:v>701562.23316000006</c:v>
                </c:pt>
                <c:pt idx="26">
                  <c:v>647371</c:v>
                </c:pt>
                <c:pt idx="27">
                  <c:v>582948</c:v>
                </c:pt>
                <c:pt idx="28">
                  <c:v>581813</c:v>
                </c:pt>
                <c:pt idx="29">
                  <c:v>298782</c:v>
                </c:pt>
                <c:pt idx="30">
                  <c:v>225995</c:v>
                </c:pt>
                <c:pt idx="31">
                  <c:v>223092</c:v>
                </c:pt>
                <c:pt idx="32">
                  <c:v>220614</c:v>
                </c:pt>
                <c:pt idx="33">
                  <c:v>95157</c:v>
                </c:pt>
              </c:numCache>
            </c:numRef>
          </c:val>
          <c:extLst>
            <c:ext xmlns:c16="http://schemas.microsoft.com/office/drawing/2014/chart" uri="{C3380CC4-5D6E-409C-BE32-E72D297353CC}">
              <c16:uniqueId val="{00000000-9CA9-4A7F-93E9-0A2B0EC266BB}"/>
            </c:ext>
          </c:extLst>
        </c:ser>
        <c:dLbls>
          <c:showLegendKey val="0"/>
          <c:showVal val="0"/>
          <c:showCatName val="0"/>
          <c:showSerName val="0"/>
          <c:showPercent val="0"/>
          <c:showBubbleSize val="0"/>
        </c:dLbls>
        <c:gapWidth val="219"/>
        <c:overlap val="-27"/>
        <c:axId val="442752544"/>
        <c:axId val="442752216"/>
      </c:barChart>
      <c:catAx>
        <c:axId val="442752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42752216"/>
        <c:crosses val="autoZero"/>
        <c:auto val="1"/>
        <c:lblAlgn val="ctr"/>
        <c:lblOffset val="100"/>
        <c:noMultiLvlLbl val="0"/>
      </c:catAx>
      <c:valAx>
        <c:axId val="442752216"/>
        <c:scaling>
          <c:orientation val="minMax"/>
          <c:max val="11000000"/>
          <c:min val="0"/>
        </c:scaling>
        <c:delete val="0"/>
        <c:axPos val="l"/>
        <c:majorGridlines>
          <c:spPr>
            <a:ln w="9525" cap="flat" cmpd="sng" algn="ctr">
              <a:solidFill>
                <a:schemeClr val="tx1">
                  <a:lumMod val="15000"/>
                  <a:lumOff val="85000"/>
                </a:schemeClr>
              </a:solidFill>
              <a:round/>
            </a:ln>
            <a:effectLst/>
          </c:spPr>
        </c:majorGridlines>
        <c:minorGridlines>
          <c:spPr>
            <a:ln w="9525" cap="flat" cmpd="sng" algn="ctr">
              <a:noFill/>
              <a:round/>
            </a:ln>
            <a:effectLst/>
          </c:spPr>
        </c:min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42752544"/>
        <c:crosses val="autoZero"/>
        <c:crossBetween val="between"/>
        <c:majorUnit val="1000000"/>
      </c:valAx>
      <c:spPr>
        <a:noFill/>
        <a:ln>
          <a:noFill/>
        </a:ln>
        <a:effectLst/>
      </c:spPr>
    </c:plotArea>
    <c:plotVisOnly val="1"/>
    <c:dispBlanksAs val="gap"/>
    <c:showDLblsOverMax val="0"/>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Visible val="1"/>
      </c14:pivotOptions>
    </c:ext>
    <c:ext xmlns:c16="http://schemas.microsoft.com/office/drawing/2014/chart" uri="{E28EC0CA-F0BB-4C9C-879D-F8772B89E7AC}">
      <c16:pivotOptions16>
        <c16:showExpandCollapseFieldButtons val="1"/>
      </c16:pivotOptions16>
    </c:ext>
  </c:extLst>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Lönekostnadspålägg 2024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manualLayout>
          <c:layoutTarget val="inner"/>
          <c:xMode val="edge"/>
          <c:yMode val="edge"/>
          <c:x val="7.418777244014417E-2"/>
          <c:y val="0.12114557713355255"/>
          <c:w val="0.90627285071138963"/>
          <c:h val="0.74358678443221427"/>
        </c:manualLayout>
      </c:layout>
      <c:barChart>
        <c:barDir val="col"/>
        <c:grouping val="clustered"/>
        <c:varyColors val="0"/>
        <c:ser>
          <c:idx val="0"/>
          <c:order val="0"/>
          <c:tx>
            <c:strRef>
              <c:f>'2024'!$B$4</c:f>
              <c:strCache>
                <c:ptCount val="1"/>
                <c:pt idx="0">
                  <c:v>Procentsats LKP</c:v>
                </c:pt>
              </c:strCache>
            </c:strRef>
          </c:tx>
          <c:spPr>
            <a:solidFill>
              <a:schemeClr val="accent1"/>
            </a:solidFill>
            <a:ln>
              <a:noFill/>
            </a:ln>
            <a:effectLst/>
          </c:spPr>
          <c:invertIfNegative val="0"/>
          <c:cat>
            <c:strRef>
              <c:f>'2024'!$A$5:$A$38</c:f>
              <c:strCache>
                <c:ptCount val="34"/>
                <c:pt idx="0">
                  <c:v>SLU</c:v>
                </c:pt>
                <c:pt idx="1">
                  <c:v>UU</c:v>
                </c:pt>
                <c:pt idx="2">
                  <c:v>MDU</c:v>
                </c:pt>
                <c:pt idx="3">
                  <c:v>ORU</c:v>
                </c:pt>
                <c:pt idx="4">
                  <c:v>SKH</c:v>
                </c:pt>
                <c:pt idx="5">
                  <c:v>KI</c:v>
                </c:pt>
                <c:pt idx="6">
                  <c:v>HB</c:v>
                </c:pt>
                <c:pt idx="7">
                  <c:v>MAU</c:v>
                </c:pt>
                <c:pt idx="8">
                  <c:v>UMU</c:v>
                </c:pt>
                <c:pt idx="9">
                  <c:v>CTH</c:v>
                </c:pt>
                <c:pt idx="10">
                  <c:v>LNU</c:v>
                </c:pt>
                <c:pt idx="11">
                  <c:v>LTU</c:v>
                </c:pt>
                <c:pt idx="12">
                  <c:v>KAU</c:v>
                </c:pt>
                <c:pt idx="13">
                  <c:v>SH</c:v>
                </c:pt>
                <c:pt idx="14">
                  <c:v>HHS</c:v>
                </c:pt>
                <c:pt idx="15">
                  <c:v>SU</c:v>
                </c:pt>
                <c:pt idx="16">
                  <c:v>GU</c:v>
                </c:pt>
                <c:pt idx="17">
                  <c:v>KF</c:v>
                </c:pt>
                <c:pt idx="18">
                  <c:v>FHS</c:v>
                </c:pt>
                <c:pt idx="19">
                  <c:v>HDA</c:v>
                </c:pt>
                <c:pt idx="20">
                  <c:v>LIU</c:v>
                </c:pt>
                <c:pt idx="21">
                  <c:v>LU</c:v>
                </c:pt>
                <c:pt idx="22">
                  <c:v>KTH</c:v>
                </c:pt>
                <c:pt idx="23">
                  <c:v>HIG</c:v>
                </c:pt>
                <c:pt idx="24">
                  <c:v>BTH</c:v>
                </c:pt>
                <c:pt idx="25">
                  <c:v>GIH</c:v>
                </c:pt>
                <c:pt idx="26">
                  <c:v>HV</c:v>
                </c:pt>
                <c:pt idx="27">
                  <c:v>MIU</c:v>
                </c:pt>
                <c:pt idx="28">
                  <c:v>KKH</c:v>
                </c:pt>
                <c:pt idx="29">
                  <c:v>KMH</c:v>
                </c:pt>
                <c:pt idx="30">
                  <c:v>HH</c:v>
                </c:pt>
                <c:pt idx="31">
                  <c:v>HKR</c:v>
                </c:pt>
                <c:pt idx="32">
                  <c:v>JU</c:v>
                </c:pt>
                <c:pt idx="33">
                  <c:v>HS</c:v>
                </c:pt>
              </c:strCache>
            </c:strRef>
          </c:cat>
          <c:val>
            <c:numRef>
              <c:f>'2024'!$B$5:$B$38</c:f>
              <c:numCache>
                <c:formatCode>0.000</c:formatCode>
                <c:ptCount val="34"/>
                <c:pt idx="0">
                  <c:v>52</c:v>
                </c:pt>
                <c:pt idx="1">
                  <c:v>53.5</c:v>
                </c:pt>
                <c:pt idx="2">
                  <c:v>54</c:v>
                </c:pt>
                <c:pt idx="3">
                  <c:v>54</c:v>
                </c:pt>
                <c:pt idx="4">
                  <c:v>54</c:v>
                </c:pt>
                <c:pt idx="5">
                  <c:v>54.005000000000003</c:v>
                </c:pt>
                <c:pt idx="6">
                  <c:v>54.460999999999999</c:v>
                </c:pt>
                <c:pt idx="7">
                  <c:v>54.62</c:v>
                </c:pt>
                <c:pt idx="8">
                  <c:v>54.72</c:v>
                </c:pt>
                <c:pt idx="9">
                  <c:v>55</c:v>
                </c:pt>
                <c:pt idx="10">
                  <c:v>55</c:v>
                </c:pt>
                <c:pt idx="11">
                  <c:v>55</c:v>
                </c:pt>
                <c:pt idx="12">
                  <c:v>55.137</c:v>
                </c:pt>
                <c:pt idx="13">
                  <c:v>55.296999999999997</c:v>
                </c:pt>
                <c:pt idx="14">
                  <c:v>55.52</c:v>
                </c:pt>
                <c:pt idx="15">
                  <c:v>55.8</c:v>
                </c:pt>
                <c:pt idx="16">
                  <c:v>56</c:v>
                </c:pt>
                <c:pt idx="17">
                  <c:v>56</c:v>
                </c:pt>
                <c:pt idx="18">
                  <c:v>56.5</c:v>
                </c:pt>
                <c:pt idx="19">
                  <c:v>56.5</c:v>
                </c:pt>
                <c:pt idx="20">
                  <c:v>56.5</c:v>
                </c:pt>
                <c:pt idx="21">
                  <c:v>56.74</c:v>
                </c:pt>
                <c:pt idx="22">
                  <c:v>57</c:v>
                </c:pt>
                <c:pt idx="23">
                  <c:v>57.456000000000003</c:v>
                </c:pt>
                <c:pt idx="24">
                  <c:v>57.49</c:v>
                </c:pt>
                <c:pt idx="25">
                  <c:v>58</c:v>
                </c:pt>
                <c:pt idx="26">
                  <c:v>58.164000000000001</c:v>
                </c:pt>
                <c:pt idx="27">
                  <c:v>58.228999999999999</c:v>
                </c:pt>
                <c:pt idx="28">
                  <c:v>58.38</c:v>
                </c:pt>
                <c:pt idx="29">
                  <c:v>59.097000000000001</c:v>
                </c:pt>
                <c:pt idx="30">
                  <c:v>59.3</c:v>
                </c:pt>
                <c:pt idx="31">
                  <c:v>60.58</c:v>
                </c:pt>
                <c:pt idx="32">
                  <c:v>60.728000000000002</c:v>
                </c:pt>
                <c:pt idx="33">
                  <c:v>65</c:v>
                </c:pt>
              </c:numCache>
            </c:numRef>
          </c:val>
          <c:extLst>
            <c:ext xmlns:c16="http://schemas.microsoft.com/office/drawing/2014/chart" uri="{C3380CC4-5D6E-409C-BE32-E72D297353CC}">
              <c16:uniqueId val="{00000000-2FAD-4D27-A4A4-ECC7AA0DEAFB}"/>
            </c:ext>
          </c:extLst>
        </c:ser>
        <c:dLbls>
          <c:showLegendKey val="0"/>
          <c:showVal val="0"/>
          <c:showCatName val="0"/>
          <c:showSerName val="0"/>
          <c:showPercent val="0"/>
          <c:showBubbleSize val="0"/>
        </c:dLbls>
        <c:gapWidth val="219"/>
        <c:overlap val="-27"/>
        <c:axId val="768248720"/>
        <c:axId val="768247472"/>
      </c:barChart>
      <c:catAx>
        <c:axId val="7682487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68247472"/>
        <c:crosses val="autoZero"/>
        <c:auto val="1"/>
        <c:lblAlgn val="ctr"/>
        <c:lblOffset val="100"/>
        <c:noMultiLvlLbl val="0"/>
      </c:catAx>
      <c:valAx>
        <c:axId val="768247472"/>
        <c:scaling>
          <c:orientation val="minMax"/>
          <c:min val="46"/>
        </c:scaling>
        <c:delete val="0"/>
        <c:axPos val="l"/>
        <c:majorGridlines>
          <c:spPr>
            <a:ln w="9525" cap="flat" cmpd="sng" algn="ctr">
              <a:solidFill>
                <a:schemeClr val="tx1">
                  <a:lumMod val="15000"/>
                  <a:lumOff val="85000"/>
                </a:schemeClr>
              </a:solidFill>
              <a:round/>
            </a:ln>
            <a:effectLst/>
          </c:spPr>
        </c:majorGridlines>
        <c:numFmt formatCode="0.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68248720"/>
        <c:crosses val="autoZero"/>
        <c:crossBetween val="between"/>
      </c:valAx>
      <c:spPr>
        <a:noFill/>
        <a:ln w="381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[SUHF_Sammanställning_2024_1_241110 HM.xlsm]Indirekta 2024 tot!Pivottabell6</c:name>
    <c:fmtId val="30"/>
  </c:pivotSource>
  <c:chart>
    <c:autoTitleDeleted val="1"/>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'Indirekta 2024 tot'!$B$3:$B$4</c:f>
              <c:strCache>
                <c:ptCount val="1"/>
                <c:pt idx="0">
                  <c:v>2024</c:v>
                </c:pt>
              </c:strCache>
            </c:strRef>
          </c:tx>
          <c:spPr>
            <a:solidFill>
              <a:schemeClr val="accent1"/>
            </a:solidFill>
            <a:ln>
              <a:noFill/>
            </a:ln>
            <a:effectLst/>
          </c:spPr>
          <c:invertIfNegative val="0"/>
          <c:cat>
            <c:strRef>
              <c:f>'Indirekta 2024 tot'!$A$5:$A$39</c:f>
              <c:strCache>
                <c:ptCount val="34"/>
                <c:pt idx="0">
                  <c:v>KI</c:v>
                </c:pt>
                <c:pt idx="1">
                  <c:v>SLU</c:v>
                </c:pt>
                <c:pt idx="2">
                  <c:v>CTH</c:v>
                </c:pt>
                <c:pt idx="3">
                  <c:v>UMU</c:v>
                </c:pt>
                <c:pt idx="4">
                  <c:v>LU</c:v>
                </c:pt>
                <c:pt idx="5">
                  <c:v>KTH</c:v>
                </c:pt>
                <c:pt idx="6">
                  <c:v>UU</c:v>
                </c:pt>
                <c:pt idx="7">
                  <c:v>SKH</c:v>
                </c:pt>
                <c:pt idx="8">
                  <c:v>LIU</c:v>
                </c:pt>
                <c:pt idx="9">
                  <c:v>SU</c:v>
                </c:pt>
                <c:pt idx="10">
                  <c:v>GIH</c:v>
                </c:pt>
                <c:pt idx="11">
                  <c:v>FHS</c:v>
                </c:pt>
                <c:pt idx="12">
                  <c:v>GU</c:v>
                </c:pt>
                <c:pt idx="13">
                  <c:v>LTU</c:v>
                </c:pt>
                <c:pt idx="14">
                  <c:v>HB</c:v>
                </c:pt>
                <c:pt idx="15">
                  <c:v>ORU</c:v>
                </c:pt>
                <c:pt idx="16">
                  <c:v>KAU</c:v>
                </c:pt>
                <c:pt idx="17">
                  <c:v>HH</c:v>
                </c:pt>
                <c:pt idx="18">
                  <c:v>LNU</c:v>
                </c:pt>
                <c:pt idx="19">
                  <c:v>HDA</c:v>
                </c:pt>
                <c:pt idx="20">
                  <c:v>MDU</c:v>
                </c:pt>
                <c:pt idx="21">
                  <c:v>BTH</c:v>
                </c:pt>
                <c:pt idx="22">
                  <c:v>SH</c:v>
                </c:pt>
                <c:pt idx="23">
                  <c:v>MAU</c:v>
                </c:pt>
                <c:pt idx="24">
                  <c:v>HJ</c:v>
                </c:pt>
                <c:pt idx="25">
                  <c:v>HV</c:v>
                </c:pt>
                <c:pt idx="26">
                  <c:v>MIU</c:v>
                </c:pt>
                <c:pt idx="27">
                  <c:v>HKR</c:v>
                </c:pt>
                <c:pt idx="28">
                  <c:v>HIG</c:v>
                </c:pt>
                <c:pt idx="29">
                  <c:v>HS</c:v>
                </c:pt>
                <c:pt idx="30">
                  <c:v>KKH</c:v>
                </c:pt>
                <c:pt idx="31">
                  <c:v>KF</c:v>
                </c:pt>
                <c:pt idx="32">
                  <c:v>KMH</c:v>
                </c:pt>
                <c:pt idx="33">
                  <c:v>HHS</c:v>
                </c:pt>
              </c:strCache>
            </c:strRef>
          </c:cat>
          <c:val>
            <c:numRef>
              <c:f>'Indirekta 2024 tot'!$B$5:$B$39</c:f>
              <c:numCache>
                <c:formatCode>0.0%</c:formatCode>
                <c:ptCount val="34"/>
                <c:pt idx="0">
                  <c:v>0.16271275274710162</c:v>
                </c:pt>
                <c:pt idx="1">
                  <c:v>0.20378842273043662</c:v>
                </c:pt>
                <c:pt idx="2">
                  <c:v>0.22589878900158944</c:v>
                </c:pt>
                <c:pt idx="3">
                  <c:v>0.2287241602692266</c:v>
                </c:pt>
                <c:pt idx="4">
                  <c:v>0.22881972270456713</c:v>
                </c:pt>
                <c:pt idx="5">
                  <c:v>0.23407286158879256</c:v>
                </c:pt>
                <c:pt idx="6">
                  <c:v>0.23981032814056774</c:v>
                </c:pt>
                <c:pt idx="7">
                  <c:v>0.24650079322047513</c:v>
                </c:pt>
                <c:pt idx="8">
                  <c:v>0.24962374534018933</c:v>
                </c:pt>
                <c:pt idx="9">
                  <c:v>0.25186374900595249</c:v>
                </c:pt>
                <c:pt idx="10">
                  <c:v>0.25604683269682466</c:v>
                </c:pt>
                <c:pt idx="11">
                  <c:v>0.25748082153958751</c:v>
                </c:pt>
                <c:pt idx="12">
                  <c:v>0.269129751473831</c:v>
                </c:pt>
                <c:pt idx="13">
                  <c:v>0.26930432997346748</c:v>
                </c:pt>
                <c:pt idx="14">
                  <c:v>0.27464359948770706</c:v>
                </c:pt>
                <c:pt idx="15">
                  <c:v>0.28189930178325523</c:v>
                </c:pt>
                <c:pt idx="16">
                  <c:v>0.29244034731271557</c:v>
                </c:pt>
                <c:pt idx="17">
                  <c:v>0.29561207983594656</c:v>
                </c:pt>
                <c:pt idx="18">
                  <c:v>0.29693018874716542</c:v>
                </c:pt>
                <c:pt idx="19">
                  <c:v>0.31062493369242744</c:v>
                </c:pt>
                <c:pt idx="20">
                  <c:v>0.3106632322593279</c:v>
                </c:pt>
                <c:pt idx="21">
                  <c:v>0.31709844915806279</c:v>
                </c:pt>
                <c:pt idx="22">
                  <c:v>0.32031922582315075</c:v>
                </c:pt>
                <c:pt idx="23">
                  <c:v>0.32232370882217626</c:v>
                </c:pt>
                <c:pt idx="24">
                  <c:v>0.33051360592067452</c:v>
                </c:pt>
                <c:pt idx="25">
                  <c:v>0.33171326178949861</c:v>
                </c:pt>
                <c:pt idx="26">
                  <c:v>0.33271492531450703</c:v>
                </c:pt>
                <c:pt idx="27">
                  <c:v>0.34263906291755419</c:v>
                </c:pt>
                <c:pt idx="28">
                  <c:v>0.34560497600196904</c:v>
                </c:pt>
                <c:pt idx="29">
                  <c:v>0.36272532026870319</c:v>
                </c:pt>
                <c:pt idx="30">
                  <c:v>0.3849597404171527</c:v>
                </c:pt>
                <c:pt idx="31">
                  <c:v>0.38971688106829122</c:v>
                </c:pt>
                <c:pt idx="32">
                  <c:v>0.39093798499966814</c:v>
                </c:pt>
                <c:pt idx="33">
                  <c:v>0.43940352281076717</c:v>
                </c:pt>
              </c:numCache>
            </c:numRef>
          </c:val>
          <c:extLst>
            <c:ext xmlns:c16="http://schemas.microsoft.com/office/drawing/2014/chart" uri="{C3380CC4-5D6E-409C-BE32-E72D297353CC}">
              <c16:uniqueId val="{00000000-2A59-4A23-9681-E21EBD63DD59}"/>
            </c:ext>
          </c:extLst>
        </c:ser>
        <c:dLbls>
          <c:showLegendKey val="0"/>
          <c:showVal val="0"/>
          <c:showCatName val="0"/>
          <c:showSerName val="0"/>
          <c:showPercent val="0"/>
          <c:showBubbleSize val="0"/>
        </c:dLbls>
        <c:gapWidth val="219"/>
        <c:overlap val="-27"/>
        <c:axId val="728032040"/>
        <c:axId val="472170872"/>
      </c:barChart>
      <c:catAx>
        <c:axId val="728032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72170872"/>
        <c:crosses val="autoZero"/>
        <c:auto val="1"/>
        <c:lblAlgn val="ctr"/>
        <c:lblOffset val="100"/>
        <c:noMultiLvlLbl val="0"/>
      </c:catAx>
      <c:valAx>
        <c:axId val="472170872"/>
        <c:scaling>
          <c:orientation val="minMax"/>
          <c:max val="0.5"/>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280320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Visible val="1"/>
      </c14:pivotOptions>
    </c:ext>
    <c:ext xmlns:c16="http://schemas.microsoft.com/office/drawing/2014/chart" uri="{E28EC0CA-F0BB-4C9C-879D-F8772B89E7AC}">
      <c16:pivotOptions16>
        <c16:showExpandCollapseFieldButtons val="1"/>
      </c16:pivotOptions16>
    </c:ext>
  </c:extLst>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spPr>
            <a:ln w="28575" cap="rnd">
              <a:noFill/>
              <a:round/>
            </a:ln>
            <a:effectLst/>
          </c:spPr>
          <c:marker>
            <c:symbol val="circle"/>
            <c:size val="5"/>
            <c:spPr>
              <a:solidFill>
                <a:schemeClr val="accent1"/>
              </a:solidFill>
              <a:ln w="9525">
                <a:solidFill>
                  <a:schemeClr val="accent1"/>
                </a:solidFill>
              </a:ln>
              <a:effectLst/>
            </c:spPr>
          </c:marker>
          <c:xVal>
            <c:numRef>
              <c:f>'Indirekta punkter2024 tot'!$H$6:$H$39</c:f>
              <c:numCache>
                <c:formatCode>#,##0.00</c:formatCode>
                <c:ptCount val="34"/>
                <c:pt idx="0">
                  <c:v>8.144584</c:v>
                </c:pt>
                <c:pt idx="1">
                  <c:v>4.3904480000000001</c:v>
                </c:pt>
                <c:pt idx="2">
                  <c:v>4.190042</c:v>
                </c:pt>
                <c:pt idx="3">
                  <c:v>5.3444510000000003</c:v>
                </c:pt>
                <c:pt idx="4">
                  <c:v>10.350477</c:v>
                </c:pt>
                <c:pt idx="5">
                  <c:v>5.7416809999999998</c:v>
                </c:pt>
                <c:pt idx="6">
                  <c:v>8.5232679999999998</c:v>
                </c:pt>
                <c:pt idx="7">
                  <c:v>0.29878199999999999</c:v>
                </c:pt>
                <c:pt idx="8">
                  <c:v>4.9205507140599991</c:v>
                </c:pt>
                <c:pt idx="9">
                  <c:v>6.1893419999999999</c:v>
                </c:pt>
                <c:pt idx="10">
                  <c:v>0.22309200000000001</c:v>
                </c:pt>
                <c:pt idx="11">
                  <c:v>0.756969</c:v>
                </c:pt>
                <c:pt idx="12">
                  <c:v>7.8390940000000002</c:v>
                </c:pt>
                <c:pt idx="13">
                  <c:v>2.0359940000000001</c:v>
                </c:pt>
                <c:pt idx="14">
                  <c:v>1.0002089999999999</c:v>
                </c:pt>
                <c:pt idx="15">
                  <c:v>1.734132</c:v>
                </c:pt>
                <c:pt idx="16">
                  <c:v>1.394363</c:v>
                </c:pt>
                <c:pt idx="17">
                  <c:v>0.78510999999999997</c:v>
                </c:pt>
                <c:pt idx="18">
                  <c:v>2.5618629999999998</c:v>
                </c:pt>
                <c:pt idx="19">
                  <c:v>0.78233900000000001</c:v>
                </c:pt>
                <c:pt idx="20">
                  <c:v>1.3277399999999999</c:v>
                </c:pt>
                <c:pt idx="21">
                  <c:v>0.58181300000000002</c:v>
                </c:pt>
                <c:pt idx="22">
                  <c:v>1.0972170000000001</c:v>
                </c:pt>
                <c:pt idx="23">
                  <c:v>2.08656</c:v>
                </c:pt>
                <c:pt idx="24">
                  <c:v>1.1686236000000001</c:v>
                </c:pt>
                <c:pt idx="25">
                  <c:v>0.73847499999999999</c:v>
                </c:pt>
                <c:pt idx="26">
                  <c:v>1.1829038900000002</c:v>
                </c:pt>
                <c:pt idx="27">
                  <c:v>0.64737100000000003</c:v>
                </c:pt>
                <c:pt idx="28">
                  <c:v>0.78006399999999998</c:v>
                </c:pt>
                <c:pt idx="29">
                  <c:v>0.58294800000000002</c:v>
                </c:pt>
                <c:pt idx="30">
                  <c:v>9.5157000000000005E-2</c:v>
                </c:pt>
                <c:pt idx="31">
                  <c:v>0.220614</c:v>
                </c:pt>
                <c:pt idx="32">
                  <c:v>0.225995</c:v>
                </c:pt>
                <c:pt idx="33">
                  <c:v>0.7015622331600001</c:v>
                </c:pt>
              </c:numCache>
            </c:numRef>
          </c:xVal>
          <c:yVal>
            <c:numRef>
              <c:f>'Indirekta punkter2024 tot'!$I$6:$I$39</c:f>
              <c:numCache>
                <c:formatCode>0.0%</c:formatCode>
                <c:ptCount val="34"/>
                <c:pt idx="0">
                  <c:v>0.16271275274710162</c:v>
                </c:pt>
                <c:pt idx="1">
                  <c:v>0.20378842273043662</c:v>
                </c:pt>
                <c:pt idx="2">
                  <c:v>0.22589878900158944</c:v>
                </c:pt>
                <c:pt idx="3">
                  <c:v>0.2287241602692266</c:v>
                </c:pt>
                <c:pt idx="4">
                  <c:v>0.22881972270456713</c:v>
                </c:pt>
                <c:pt idx="5">
                  <c:v>0.23407286158879256</c:v>
                </c:pt>
                <c:pt idx="6">
                  <c:v>0.23981032814056774</c:v>
                </c:pt>
                <c:pt idx="7">
                  <c:v>0.24650079322047513</c:v>
                </c:pt>
                <c:pt idx="8">
                  <c:v>0.24962374534018933</c:v>
                </c:pt>
                <c:pt idx="9">
                  <c:v>0.25186374900595249</c:v>
                </c:pt>
                <c:pt idx="10">
                  <c:v>0.25604683269682466</c:v>
                </c:pt>
                <c:pt idx="11">
                  <c:v>0.25748082153958751</c:v>
                </c:pt>
                <c:pt idx="12">
                  <c:v>0.269129751473831</c:v>
                </c:pt>
                <c:pt idx="13">
                  <c:v>0.26930432997346748</c:v>
                </c:pt>
                <c:pt idx="14">
                  <c:v>0.27464359948770706</c:v>
                </c:pt>
                <c:pt idx="15">
                  <c:v>0.28189930178325523</c:v>
                </c:pt>
                <c:pt idx="16">
                  <c:v>0.29244034731271557</c:v>
                </c:pt>
                <c:pt idx="17">
                  <c:v>0.29561207983594656</c:v>
                </c:pt>
                <c:pt idx="18">
                  <c:v>0.29693018874716542</c:v>
                </c:pt>
                <c:pt idx="19">
                  <c:v>0.31062493369242744</c:v>
                </c:pt>
                <c:pt idx="20">
                  <c:v>0.3106632322593279</c:v>
                </c:pt>
                <c:pt idx="21">
                  <c:v>0.31709844915806279</c:v>
                </c:pt>
                <c:pt idx="22">
                  <c:v>0.32031922582315075</c:v>
                </c:pt>
                <c:pt idx="23">
                  <c:v>0.32232370882217626</c:v>
                </c:pt>
                <c:pt idx="24">
                  <c:v>0.33051360592067452</c:v>
                </c:pt>
                <c:pt idx="25">
                  <c:v>0.33171326178949861</c:v>
                </c:pt>
                <c:pt idx="26">
                  <c:v>0.33271492531450703</c:v>
                </c:pt>
                <c:pt idx="27">
                  <c:v>0.34263906291755419</c:v>
                </c:pt>
                <c:pt idx="28">
                  <c:v>0.34560497600196904</c:v>
                </c:pt>
                <c:pt idx="29">
                  <c:v>0.36272532026870319</c:v>
                </c:pt>
                <c:pt idx="30">
                  <c:v>0.3849597404171527</c:v>
                </c:pt>
                <c:pt idx="31">
                  <c:v>0.38971688106829122</c:v>
                </c:pt>
                <c:pt idx="32">
                  <c:v>0.39093798499966814</c:v>
                </c:pt>
                <c:pt idx="33">
                  <c:v>0.43940352281076717</c:v>
                </c:pt>
              </c:numCache>
            </c:numRef>
          </c:yVal>
          <c:smooth val="0"/>
          <c:extLst>
            <c:ext xmlns:c16="http://schemas.microsoft.com/office/drawing/2014/chart" uri="{C3380CC4-5D6E-409C-BE32-E72D297353CC}">
              <c16:uniqueId val="{00000000-C1D7-4873-98D2-E0C68E776144}"/>
            </c:ext>
          </c:extLst>
        </c:ser>
        <c:dLbls>
          <c:showLegendKey val="0"/>
          <c:showVal val="0"/>
          <c:showCatName val="0"/>
          <c:showSerName val="0"/>
          <c:showPercent val="0"/>
          <c:showBubbleSize val="0"/>
        </c:dLbls>
        <c:axId val="127436671"/>
        <c:axId val="127435007"/>
      </c:scatterChart>
      <c:valAx>
        <c:axId val="127436671"/>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127435007"/>
        <c:crosses val="autoZero"/>
        <c:crossBetween val="midCat"/>
        <c:majorUnit val="1"/>
      </c:valAx>
      <c:valAx>
        <c:axId val="127435007"/>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127436671"/>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[SUHF_Sammanställning_2024_1_241110 HM.xlsm]Andel indirekta kostnader Tot!Pivottabell1</c:name>
    <c:fmtId val="19"/>
  </c:pivotSource>
  <c:chart>
    <c:autoTitleDeleted val="0"/>
    <c:pivotFmts>
      <c:pivotFmt>
        <c:idx val="0"/>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11"/>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12"/>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13"/>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14"/>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15"/>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16"/>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17"/>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18"/>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19"/>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20"/>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21"/>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22"/>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23"/>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24"/>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25"/>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26"/>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27"/>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28"/>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29"/>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30"/>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31"/>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32"/>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33"/>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34"/>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35"/>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36"/>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37"/>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38"/>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39"/>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40"/>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41"/>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42"/>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43"/>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44"/>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45"/>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46"/>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47"/>
        <c:spPr>
          <a:solidFill>
            <a:schemeClr val="accent1"/>
          </a:solidFill>
          <a:ln>
            <a:noFill/>
          </a:ln>
          <a:effectLst/>
        </c:spPr>
        <c:marker>
          <c:symbol val="none"/>
        </c:marker>
      </c:pivotFmt>
      <c:pivotFmt>
        <c:idx val="48"/>
        <c:spPr>
          <a:solidFill>
            <a:schemeClr val="accent1"/>
          </a:solidFill>
          <a:ln>
            <a:noFill/>
          </a:ln>
          <a:effectLst/>
        </c:spPr>
        <c:marker>
          <c:symbol val="none"/>
        </c:marker>
      </c:pivotFmt>
      <c:pivotFmt>
        <c:idx val="49"/>
        <c:spPr>
          <a:solidFill>
            <a:schemeClr val="accent1"/>
          </a:solidFill>
          <a:ln>
            <a:noFill/>
          </a:ln>
          <a:effectLst/>
        </c:spPr>
        <c:marker>
          <c:symbol val="none"/>
        </c:marker>
      </c:pivotFmt>
      <c:pivotFmt>
        <c:idx val="50"/>
        <c:spPr>
          <a:solidFill>
            <a:schemeClr val="accent1"/>
          </a:solidFill>
          <a:ln>
            <a:noFill/>
          </a:ln>
          <a:effectLst/>
        </c:spPr>
        <c:marker>
          <c:symbol val="none"/>
        </c:marker>
      </c:pivotFmt>
      <c:pivotFmt>
        <c:idx val="51"/>
        <c:spPr>
          <a:solidFill>
            <a:schemeClr val="accent1"/>
          </a:solidFill>
          <a:ln>
            <a:noFill/>
          </a:ln>
          <a:effectLst/>
        </c:spPr>
        <c:marker>
          <c:symbol val="none"/>
        </c:marker>
      </c:pivotFmt>
      <c:pivotFmt>
        <c:idx val="52"/>
        <c:spPr>
          <a:solidFill>
            <a:schemeClr val="accent1"/>
          </a:solidFill>
          <a:ln>
            <a:noFill/>
          </a:ln>
          <a:effectLst/>
        </c:spPr>
        <c:marker>
          <c:symbol val="none"/>
        </c:marker>
      </c:pivotFmt>
      <c:pivotFmt>
        <c:idx val="53"/>
        <c:spPr>
          <a:solidFill>
            <a:schemeClr val="accent1"/>
          </a:solidFill>
          <a:ln>
            <a:noFill/>
          </a:ln>
          <a:effectLst/>
        </c:spPr>
        <c:marker>
          <c:symbol val="none"/>
        </c:marker>
      </c:pivotFmt>
      <c:pivotFmt>
        <c:idx val="54"/>
        <c:spPr>
          <a:solidFill>
            <a:schemeClr val="accent1"/>
          </a:solidFill>
          <a:ln>
            <a:noFill/>
          </a:ln>
          <a:effectLst/>
        </c:spPr>
        <c:marker>
          <c:symbol val="none"/>
        </c:marker>
      </c:pivotFmt>
      <c:pivotFmt>
        <c:idx val="55"/>
        <c:spPr>
          <a:solidFill>
            <a:schemeClr val="accent1"/>
          </a:solidFill>
          <a:ln>
            <a:noFill/>
          </a:ln>
          <a:effectLst/>
        </c:spPr>
        <c:marker>
          <c:symbol val="none"/>
        </c:marker>
      </c:pivotFmt>
      <c:pivotFmt>
        <c:idx val="56"/>
        <c:spPr>
          <a:solidFill>
            <a:schemeClr val="accent1"/>
          </a:solidFill>
          <a:ln>
            <a:noFill/>
          </a:ln>
          <a:effectLst/>
        </c:spPr>
        <c:marker>
          <c:symbol val="none"/>
        </c:marker>
      </c:pivotFmt>
      <c:pivotFmt>
        <c:idx val="57"/>
        <c:spPr>
          <a:solidFill>
            <a:schemeClr val="accent1"/>
          </a:solidFill>
          <a:ln>
            <a:noFill/>
          </a:ln>
          <a:effectLst/>
        </c:spPr>
        <c:marker>
          <c:symbol val="none"/>
        </c:marker>
      </c:pivotFmt>
      <c:pivotFmt>
        <c:idx val="58"/>
        <c:spPr>
          <a:solidFill>
            <a:schemeClr val="accent1"/>
          </a:solidFill>
          <a:ln>
            <a:noFill/>
          </a:ln>
          <a:effectLst/>
        </c:spPr>
        <c:marker>
          <c:symbol val="none"/>
        </c:marker>
      </c:pivotFmt>
      <c:pivotFmt>
        <c:idx val="59"/>
        <c:spPr>
          <a:solidFill>
            <a:schemeClr val="accent1"/>
          </a:solidFill>
          <a:ln>
            <a:noFill/>
          </a:ln>
          <a:effectLst/>
        </c:spPr>
        <c:marker>
          <c:symbol val="none"/>
        </c:marker>
      </c:pivotFmt>
      <c:pivotFmt>
        <c:idx val="60"/>
        <c:spPr>
          <a:solidFill>
            <a:schemeClr val="accent1"/>
          </a:solidFill>
          <a:ln>
            <a:noFill/>
          </a:ln>
          <a:effectLst/>
        </c:spPr>
        <c:marker>
          <c:symbol val="none"/>
        </c:marker>
      </c:pivotFmt>
      <c:pivotFmt>
        <c:idx val="61"/>
        <c:spPr>
          <a:solidFill>
            <a:schemeClr val="accent1"/>
          </a:solidFill>
          <a:ln>
            <a:noFill/>
          </a:ln>
          <a:effectLst/>
        </c:spPr>
        <c:marker>
          <c:symbol val="none"/>
        </c:marker>
      </c:pivotFmt>
      <c:pivotFmt>
        <c:idx val="62"/>
        <c:spPr>
          <a:solidFill>
            <a:schemeClr val="accent1"/>
          </a:solidFill>
          <a:ln>
            <a:noFill/>
          </a:ln>
          <a:effectLst/>
        </c:spPr>
        <c:marker>
          <c:symbol val="none"/>
        </c:marker>
      </c:pivotFmt>
      <c:pivotFmt>
        <c:idx val="63"/>
        <c:spPr>
          <a:solidFill>
            <a:schemeClr val="accent1"/>
          </a:solidFill>
          <a:ln>
            <a:noFill/>
          </a:ln>
          <a:effectLst/>
        </c:spPr>
        <c:marker>
          <c:symbol val="none"/>
        </c:marker>
      </c:pivotFmt>
      <c:pivotFmt>
        <c:idx val="64"/>
        <c:spPr>
          <a:solidFill>
            <a:schemeClr val="accent1"/>
          </a:solidFill>
          <a:ln>
            <a:noFill/>
          </a:ln>
          <a:effectLst/>
        </c:spPr>
        <c:marker>
          <c:symbol val="none"/>
        </c:marker>
      </c:pivotFmt>
      <c:pivotFmt>
        <c:idx val="65"/>
        <c:spPr>
          <a:solidFill>
            <a:schemeClr val="accent1"/>
          </a:solidFill>
          <a:ln>
            <a:noFill/>
          </a:ln>
          <a:effectLst/>
        </c:spPr>
        <c:marker>
          <c:symbol val="none"/>
        </c:marker>
      </c:pivotFmt>
      <c:pivotFmt>
        <c:idx val="66"/>
        <c:spPr>
          <a:solidFill>
            <a:schemeClr val="accent1"/>
          </a:solidFill>
          <a:ln>
            <a:noFill/>
          </a:ln>
          <a:effectLst/>
        </c:spPr>
        <c:marker>
          <c:symbol val="none"/>
        </c:marker>
      </c:pivotFmt>
      <c:pivotFmt>
        <c:idx val="67"/>
        <c:spPr>
          <a:solidFill>
            <a:schemeClr val="accent1"/>
          </a:solidFill>
          <a:ln>
            <a:noFill/>
          </a:ln>
          <a:effectLst/>
        </c:spPr>
        <c:marker>
          <c:symbol val="none"/>
        </c:marker>
      </c:pivotFmt>
      <c:pivotFmt>
        <c:idx val="68"/>
        <c:spPr>
          <a:solidFill>
            <a:schemeClr val="accent1"/>
          </a:solidFill>
          <a:ln>
            <a:noFill/>
          </a:ln>
          <a:effectLst/>
        </c:spPr>
        <c:marker>
          <c:symbol val="none"/>
        </c:marker>
      </c:pivotFmt>
      <c:pivotFmt>
        <c:idx val="69"/>
        <c:spPr>
          <a:solidFill>
            <a:schemeClr val="accent1"/>
          </a:solidFill>
          <a:ln>
            <a:noFill/>
          </a:ln>
          <a:effectLst/>
        </c:spPr>
        <c:marker>
          <c:symbol val="none"/>
        </c:marker>
      </c:pivotFmt>
      <c:pivotFmt>
        <c:idx val="70"/>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71"/>
        <c:spPr>
          <a:solidFill>
            <a:schemeClr val="accent2"/>
          </a:solidFill>
          <a:ln>
            <a:noFill/>
          </a:ln>
          <a:effectLst/>
        </c:spPr>
        <c:marker>
          <c:symbol val="none"/>
        </c:marker>
        <c:dLbl>
          <c:idx val="0"/>
          <c:delete val="1"/>
          <c:extLst>
            <c:ext xmlns:c15="http://schemas.microsoft.com/office/drawing/2012/chart" uri="{CE6537A1-D6FC-4f65-9D91-7224C49458BB}"/>
          </c:extLst>
        </c:dLbl>
      </c:pivotFmt>
      <c:pivotFmt>
        <c:idx val="72"/>
        <c:spPr>
          <a:solidFill>
            <a:schemeClr val="accent3"/>
          </a:solidFill>
          <a:ln>
            <a:noFill/>
          </a:ln>
          <a:effectLst/>
        </c:spPr>
        <c:marker>
          <c:symbol val="none"/>
        </c:marker>
        <c:dLbl>
          <c:idx val="0"/>
          <c:delete val="1"/>
          <c:extLst>
            <c:ext xmlns:c15="http://schemas.microsoft.com/office/drawing/2012/chart" uri="{CE6537A1-D6FC-4f65-9D91-7224C49458BB}"/>
          </c:extLst>
        </c:dLbl>
      </c:pivotFmt>
      <c:pivotFmt>
        <c:idx val="73"/>
        <c:spPr>
          <a:solidFill>
            <a:schemeClr val="accent4"/>
          </a:solidFill>
          <a:ln>
            <a:noFill/>
          </a:ln>
          <a:effectLst/>
        </c:spPr>
        <c:marker>
          <c:symbol val="none"/>
        </c:marker>
        <c:dLbl>
          <c:idx val="0"/>
          <c:delete val="1"/>
          <c:extLst>
            <c:ext xmlns:c15="http://schemas.microsoft.com/office/drawing/2012/chart" uri="{CE6537A1-D6FC-4f65-9D91-7224C49458BB}"/>
          </c:extLst>
        </c:dLbl>
      </c:pivotFmt>
      <c:pivotFmt>
        <c:idx val="74"/>
        <c:spPr>
          <a:solidFill>
            <a:schemeClr val="accent5"/>
          </a:solidFill>
          <a:ln>
            <a:noFill/>
          </a:ln>
          <a:effectLst/>
        </c:spPr>
        <c:marker>
          <c:symbol val="none"/>
        </c:marker>
        <c:dLbl>
          <c:idx val="0"/>
          <c:delete val="1"/>
          <c:extLst>
            <c:ext xmlns:c15="http://schemas.microsoft.com/office/drawing/2012/chart" uri="{CE6537A1-D6FC-4f65-9D91-7224C49458BB}"/>
          </c:extLst>
        </c:dLbl>
      </c:pivotFmt>
      <c:pivotFmt>
        <c:idx val="75"/>
        <c:marker>
          <c:symbol val="none"/>
        </c:marker>
        <c:dLbl>
          <c:idx val="0"/>
          <c:delete val="1"/>
          <c:extLst>
            <c:ext xmlns:c15="http://schemas.microsoft.com/office/drawing/2012/chart" uri="{CE6537A1-D6FC-4f65-9D91-7224C49458BB}"/>
          </c:extLst>
        </c:dLbl>
      </c:pivotFmt>
      <c:pivotFmt>
        <c:idx val="76"/>
        <c:spPr>
          <a:solidFill>
            <a:schemeClr val="accent2"/>
          </a:solidFill>
          <a:ln>
            <a:noFill/>
          </a:ln>
          <a:effectLst/>
        </c:spPr>
        <c:marker>
          <c:symbol val="none"/>
        </c:marker>
        <c:dLbl>
          <c:idx val="0"/>
          <c:delete val="1"/>
          <c:extLst>
            <c:ext xmlns:c15="http://schemas.microsoft.com/office/drawing/2012/chart" uri="{CE6537A1-D6FC-4f65-9D91-7224C49458BB}"/>
          </c:extLst>
        </c:dLbl>
      </c:pivotFmt>
      <c:pivotFmt>
        <c:idx val="77"/>
        <c:spPr>
          <a:solidFill>
            <a:schemeClr val="accent3"/>
          </a:solidFill>
          <a:ln>
            <a:noFill/>
          </a:ln>
          <a:effectLst/>
        </c:spPr>
        <c:marker>
          <c:symbol val="none"/>
        </c:marker>
        <c:dLbl>
          <c:idx val="0"/>
          <c:delete val="1"/>
          <c:extLst>
            <c:ext xmlns:c15="http://schemas.microsoft.com/office/drawing/2012/chart" uri="{CE6537A1-D6FC-4f65-9D91-7224C49458BB}"/>
          </c:extLst>
        </c:dLbl>
      </c:pivotFmt>
      <c:pivotFmt>
        <c:idx val="78"/>
        <c:spPr>
          <a:solidFill>
            <a:schemeClr val="accent4"/>
          </a:solidFill>
          <a:ln>
            <a:noFill/>
          </a:ln>
          <a:effectLst/>
        </c:spPr>
        <c:marker>
          <c:symbol val="none"/>
        </c:marker>
        <c:dLbl>
          <c:idx val="0"/>
          <c:delete val="1"/>
          <c:extLst>
            <c:ext xmlns:c15="http://schemas.microsoft.com/office/drawing/2012/chart" uri="{CE6537A1-D6FC-4f65-9D91-7224C49458BB}"/>
          </c:extLst>
        </c:dLbl>
      </c:pivotFmt>
      <c:pivotFmt>
        <c:idx val="79"/>
        <c:spPr>
          <a:solidFill>
            <a:schemeClr val="accent5"/>
          </a:solidFill>
          <a:ln>
            <a:noFill/>
          </a:ln>
          <a:effectLst/>
        </c:spPr>
        <c:marker>
          <c:symbol val="none"/>
        </c:marker>
        <c:dLbl>
          <c:idx val="0"/>
          <c:delete val="1"/>
          <c:extLst>
            <c:ext xmlns:c15="http://schemas.microsoft.com/office/drawing/2012/chart" uri="{CE6537A1-D6FC-4f65-9D91-7224C49458BB}"/>
          </c:extLst>
        </c:dLbl>
      </c:pivotFmt>
      <c:pivotFmt>
        <c:idx val="80"/>
        <c:marker>
          <c:symbol val="none"/>
        </c:marker>
        <c:dLbl>
          <c:idx val="0"/>
          <c:delete val="1"/>
          <c:extLst>
            <c:ext xmlns:c15="http://schemas.microsoft.com/office/drawing/2012/chart" uri="{CE6537A1-D6FC-4f65-9D91-7224C49458BB}"/>
          </c:extLst>
        </c:dLbl>
      </c:pivotFmt>
      <c:pivotFmt>
        <c:idx val="81"/>
        <c:spPr>
          <a:solidFill>
            <a:schemeClr val="accent2"/>
          </a:solidFill>
          <a:ln>
            <a:noFill/>
          </a:ln>
          <a:effectLst/>
        </c:spPr>
        <c:marker>
          <c:symbol val="none"/>
        </c:marker>
        <c:dLbl>
          <c:idx val="0"/>
          <c:delete val="1"/>
          <c:extLst>
            <c:ext xmlns:c15="http://schemas.microsoft.com/office/drawing/2012/chart" uri="{CE6537A1-D6FC-4f65-9D91-7224C49458BB}"/>
          </c:extLst>
        </c:dLbl>
      </c:pivotFmt>
      <c:pivotFmt>
        <c:idx val="82"/>
        <c:spPr>
          <a:solidFill>
            <a:schemeClr val="accent3"/>
          </a:solidFill>
          <a:ln>
            <a:noFill/>
          </a:ln>
          <a:effectLst/>
        </c:spPr>
        <c:marker>
          <c:symbol val="none"/>
        </c:marker>
        <c:dLbl>
          <c:idx val="0"/>
          <c:delete val="1"/>
          <c:extLst>
            <c:ext xmlns:c15="http://schemas.microsoft.com/office/drawing/2012/chart" uri="{CE6537A1-D6FC-4f65-9D91-7224C49458BB}"/>
          </c:extLst>
        </c:dLbl>
      </c:pivotFmt>
      <c:pivotFmt>
        <c:idx val="83"/>
        <c:spPr>
          <a:solidFill>
            <a:schemeClr val="accent4"/>
          </a:solidFill>
          <a:ln>
            <a:noFill/>
          </a:ln>
          <a:effectLst/>
        </c:spPr>
        <c:marker>
          <c:symbol val="none"/>
        </c:marker>
        <c:dLbl>
          <c:idx val="0"/>
          <c:delete val="1"/>
          <c:extLst>
            <c:ext xmlns:c15="http://schemas.microsoft.com/office/drawing/2012/chart" uri="{CE6537A1-D6FC-4f65-9D91-7224C49458BB}"/>
          </c:extLst>
        </c:dLbl>
      </c:pivotFmt>
      <c:pivotFmt>
        <c:idx val="84"/>
        <c:spPr>
          <a:solidFill>
            <a:schemeClr val="accent5"/>
          </a:solidFill>
          <a:ln>
            <a:noFill/>
          </a:ln>
          <a:effectLst/>
        </c:spPr>
        <c:marker>
          <c:symbol val="none"/>
        </c:marker>
        <c:dLbl>
          <c:idx val="0"/>
          <c:delete val="1"/>
          <c:extLst>
            <c:ext xmlns:c15="http://schemas.microsoft.com/office/drawing/2012/chart" uri="{CE6537A1-D6FC-4f65-9D91-7224C49458BB}"/>
          </c:extLst>
        </c:dLbl>
      </c:pivotFmt>
      <c:pivotFmt>
        <c:idx val="85"/>
        <c:marker>
          <c:symbol val="none"/>
        </c:marker>
        <c:dLbl>
          <c:idx val="0"/>
          <c:delete val="1"/>
          <c:extLst>
            <c:ext xmlns:c15="http://schemas.microsoft.com/office/drawing/2012/chart" uri="{CE6537A1-D6FC-4f65-9D91-7224C49458BB}"/>
          </c:extLst>
        </c:dLbl>
      </c:pivotFmt>
    </c:pivotFmts>
    <c:plotArea>
      <c:layout/>
      <c:barChart>
        <c:barDir val="col"/>
        <c:grouping val="clustered"/>
        <c:varyColors val="0"/>
        <c:ser>
          <c:idx val="0"/>
          <c:order val="0"/>
          <c:tx>
            <c:strRef>
              <c:f>'Andel indirekta kostnader Tot'!$B$3:$B$4</c:f>
              <c:strCache>
                <c:ptCount val="1"/>
                <c:pt idx="0">
                  <c:v>2020</c:v>
                </c:pt>
              </c:strCache>
            </c:strRef>
          </c:tx>
          <c:spPr>
            <a:solidFill>
              <a:schemeClr val="accent2"/>
            </a:solidFill>
            <a:ln>
              <a:noFill/>
            </a:ln>
            <a:effectLst/>
          </c:spPr>
          <c:invertIfNegative val="0"/>
          <c:cat>
            <c:strRef>
              <c:f>'Andel indirekta kostnader Tot'!$A$5:$A$8</c:f>
              <c:strCache>
                <c:ptCount val="3"/>
                <c:pt idx="0">
                  <c:v>1 utbildning</c:v>
                </c:pt>
                <c:pt idx="1">
                  <c:v>2 forskning</c:v>
                </c:pt>
                <c:pt idx="2">
                  <c:v>3 uppdragsutbildning</c:v>
                </c:pt>
              </c:strCache>
            </c:strRef>
          </c:cat>
          <c:val>
            <c:numRef>
              <c:f>'Andel indirekta kostnader Tot'!$B$5:$B$8</c:f>
              <c:numCache>
                <c:formatCode>0.0%</c:formatCode>
                <c:ptCount val="3"/>
                <c:pt idx="0">
                  <c:v>0.33120120699451849</c:v>
                </c:pt>
                <c:pt idx="1">
                  <c:v>0.19352832001173356</c:v>
                </c:pt>
                <c:pt idx="2">
                  <c:v>0.21779712635858162</c:v>
                </c:pt>
              </c:numCache>
            </c:numRef>
          </c:val>
          <c:extLst>
            <c:ext xmlns:c16="http://schemas.microsoft.com/office/drawing/2014/chart" uri="{C3380CC4-5D6E-409C-BE32-E72D297353CC}">
              <c16:uniqueId val="{00000000-8B28-4CE7-AD39-913BA3633904}"/>
            </c:ext>
          </c:extLst>
        </c:ser>
        <c:ser>
          <c:idx val="1"/>
          <c:order val="1"/>
          <c:tx>
            <c:strRef>
              <c:f>'Andel indirekta kostnader Tot'!$C$3:$C$4</c:f>
              <c:strCache>
                <c:ptCount val="1"/>
                <c:pt idx="0">
                  <c:v>2021</c:v>
                </c:pt>
              </c:strCache>
            </c:strRef>
          </c:tx>
          <c:spPr>
            <a:solidFill>
              <a:schemeClr val="accent3"/>
            </a:solidFill>
            <a:ln>
              <a:noFill/>
            </a:ln>
            <a:effectLst/>
          </c:spPr>
          <c:invertIfNegative val="0"/>
          <c:cat>
            <c:strRef>
              <c:f>'Andel indirekta kostnader Tot'!$A$5:$A$8</c:f>
              <c:strCache>
                <c:ptCount val="3"/>
                <c:pt idx="0">
                  <c:v>1 utbildning</c:v>
                </c:pt>
                <c:pt idx="1">
                  <c:v>2 forskning</c:v>
                </c:pt>
                <c:pt idx="2">
                  <c:v>3 uppdragsutbildning</c:v>
                </c:pt>
              </c:strCache>
            </c:strRef>
          </c:cat>
          <c:val>
            <c:numRef>
              <c:f>'Andel indirekta kostnader Tot'!$C$5:$C$8</c:f>
              <c:numCache>
                <c:formatCode>0.0%</c:formatCode>
                <c:ptCount val="3"/>
                <c:pt idx="0">
                  <c:v>0.33390946632476121</c:v>
                </c:pt>
                <c:pt idx="1">
                  <c:v>0.19982930751556832</c:v>
                </c:pt>
                <c:pt idx="2">
                  <c:v>0.21785518159491268</c:v>
                </c:pt>
              </c:numCache>
            </c:numRef>
          </c:val>
          <c:extLst>
            <c:ext xmlns:c16="http://schemas.microsoft.com/office/drawing/2014/chart" uri="{C3380CC4-5D6E-409C-BE32-E72D297353CC}">
              <c16:uniqueId val="{00000001-8B28-4CE7-AD39-913BA3633904}"/>
            </c:ext>
          </c:extLst>
        </c:ser>
        <c:ser>
          <c:idx val="2"/>
          <c:order val="2"/>
          <c:tx>
            <c:strRef>
              <c:f>'Andel indirekta kostnader Tot'!$D$3:$D$4</c:f>
              <c:strCache>
                <c:ptCount val="1"/>
                <c:pt idx="0">
                  <c:v>2022</c:v>
                </c:pt>
              </c:strCache>
            </c:strRef>
          </c:tx>
          <c:spPr>
            <a:solidFill>
              <a:schemeClr val="accent4"/>
            </a:solidFill>
            <a:ln>
              <a:noFill/>
            </a:ln>
            <a:effectLst/>
          </c:spPr>
          <c:invertIfNegative val="0"/>
          <c:cat>
            <c:strRef>
              <c:f>'Andel indirekta kostnader Tot'!$A$5:$A$8</c:f>
              <c:strCache>
                <c:ptCount val="3"/>
                <c:pt idx="0">
                  <c:v>1 utbildning</c:v>
                </c:pt>
                <c:pt idx="1">
                  <c:v>2 forskning</c:v>
                </c:pt>
                <c:pt idx="2">
                  <c:v>3 uppdragsutbildning</c:v>
                </c:pt>
              </c:strCache>
            </c:strRef>
          </c:cat>
          <c:val>
            <c:numRef>
              <c:f>'Andel indirekta kostnader Tot'!$D$5:$D$8</c:f>
              <c:numCache>
                <c:formatCode>0.0%</c:formatCode>
                <c:ptCount val="3"/>
                <c:pt idx="0">
                  <c:v>0.33229092658362452</c:v>
                </c:pt>
                <c:pt idx="1">
                  <c:v>0.1959204461186746</c:v>
                </c:pt>
                <c:pt idx="2">
                  <c:v>0.22425796875508752</c:v>
                </c:pt>
              </c:numCache>
            </c:numRef>
          </c:val>
          <c:extLst>
            <c:ext xmlns:c16="http://schemas.microsoft.com/office/drawing/2014/chart" uri="{C3380CC4-5D6E-409C-BE32-E72D297353CC}">
              <c16:uniqueId val="{00000002-8B28-4CE7-AD39-913BA3633904}"/>
            </c:ext>
          </c:extLst>
        </c:ser>
        <c:ser>
          <c:idx val="3"/>
          <c:order val="3"/>
          <c:tx>
            <c:strRef>
              <c:f>'Andel indirekta kostnader Tot'!$E$3:$E$4</c:f>
              <c:strCache>
                <c:ptCount val="1"/>
                <c:pt idx="0">
                  <c:v>2023</c:v>
                </c:pt>
              </c:strCache>
            </c:strRef>
          </c:tx>
          <c:spPr>
            <a:solidFill>
              <a:schemeClr val="accent5"/>
            </a:solidFill>
            <a:ln>
              <a:noFill/>
            </a:ln>
            <a:effectLst/>
          </c:spPr>
          <c:invertIfNegative val="0"/>
          <c:cat>
            <c:strRef>
              <c:f>'Andel indirekta kostnader Tot'!$A$5:$A$8</c:f>
              <c:strCache>
                <c:ptCount val="3"/>
                <c:pt idx="0">
                  <c:v>1 utbildning</c:v>
                </c:pt>
                <c:pt idx="1">
                  <c:v>2 forskning</c:v>
                </c:pt>
                <c:pt idx="2">
                  <c:v>3 uppdragsutbildning</c:v>
                </c:pt>
              </c:strCache>
            </c:strRef>
          </c:cat>
          <c:val>
            <c:numRef>
              <c:f>'Andel indirekta kostnader Tot'!$E$5:$E$8</c:f>
              <c:numCache>
                <c:formatCode>0.0%</c:formatCode>
                <c:ptCount val="3"/>
                <c:pt idx="0">
                  <c:v>0.33557199324526749</c:v>
                </c:pt>
                <c:pt idx="1">
                  <c:v>0.19245660218183855</c:v>
                </c:pt>
                <c:pt idx="2">
                  <c:v>0.2150711522279809</c:v>
                </c:pt>
              </c:numCache>
            </c:numRef>
          </c:val>
          <c:extLst>
            <c:ext xmlns:c16="http://schemas.microsoft.com/office/drawing/2014/chart" uri="{C3380CC4-5D6E-409C-BE32-E72D297353CC}">
              <c16:uniqueId val="{00000003-8B28-4CE7-AD39-913BA3633904}"/>
            </c:ext>
          </c:extLst>
        </c:ser>
        <c:ser>
          <c:idx val="4"/>
          <c:order val="4"/>
          <c:tx>
            <c:strRef>
              <c:f>'Andel indirekta kostnader Tot'!$F$3:$F$4</c:f>
              <c:strCache>
                <c:ptCount val="1"/>
                <c:pt idx="0">
                  <c:v>2024</c:v>
                </c:pt>
              </c:strCache>
            </c:strRef>
          </c:tx>
          <c:invertIfNegative val="0"/>
          <c:cat>
            <c:strRef>
              <c:f>'Andel indirekta kostnader Tot'!$A$5:$A$8</c:f>
              <c:strCache>
                <c:ptCount val="3"/>
                <c:pt idx="0">
                  <c:v>1 utbildning</c:v>
                </c:pt>
                <c:pt idx="1">
                  <c:v>2 forskning</c:v>
                </c:pt>
                <c:pt idx="2">
                  <c:v>3 uppdragsutbildning</c:v>
                </c:pt>
              </c:strCache>
            </c:strRef>
          </c:cat>
          <c:val>
            <c:numRef>
              <c:f>'Andel indirekta kostnader Tot'!$F$5:$F$8</c:f>
              <c:numCache>
                <c:formatCode>0.0%</c:formatCode>
                <c:ptCount val="3"/>
                <c:pt idx="0">
                  <c:v>0.33728834760591031</c:v>
                </c:pt>
                <c:pt idx="1">
                  <c:v>0.19264388579798172</c:v>
                </c:pt>
                <c:pt idx="2">
                  <c:v>0.21402559362441376</c:v>
                </c:pt>
              </c:numCache>
            </c:numRef>
          </c:val>
          <c:extLst>
            <c:ext xmlns:c16="http://schemas.microsoft.com/office/drawing/2014/chart" uri="{C3380CC4-5D6E-409C-BE32-E72D297353CC}">
              <c16:uniqueId val="{00000004-8B28-4CE7-AD39-913BA3633904}"/>
            </c:ext>
          </c:extLst>
        </c:ser>
        <c:dLbls>
          <c:showLegendKey val="0"/>
          <c:showVal val="0"/>
          <c:showCatName val="0"/>
          <c:showSerName val="0"/>
          <c:showPercent val="0"/>
          <c:showBubbleSize val="0"/>
        </c:dLbls>
        <c:gapWidth val="219"/>
        <c:overlap val="-27"/>
        <c:axId val="715623208"/>
        <c:axId val="715618944"/>
      </c:barChart>
      <c:catAx>
        <c:axId val="715623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15618944"/>
        <c:crosses val="autoZero"/>
        <c:auto val="1"/>
        <c:lblAlgn val="ctr"/>
        <c:lblOffset val="100"/>
        <c:noMultiLvlLbl val="0"/>
      </c:catAx>
      <c:valAx>
        <c:axId val="715618944"/>
        <c:scaling>
          <c:orientation val="minMax"/>
          <c:max val="0.4"/>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15623208"/>
        <c:crosses val="autoZero"/>
        <c:crossBetween val="between"/>
      </c:valAx>
    </c:plotArea>
    <c:legend>
      <c:legendPos val="t"/>
      <c:layout>
        <c:manualLayout>
          <c:xMode val="edge"/>
          <c:yMode val="edge"/>
          <c:x val="0.14958928315778711"/>
          <c:y val="2.0067721829479985E-2"/>
          <c:w val="0.42123977872500729"/>
          <c:h val="0.14311051850361015"/>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txPr>
    <a:bodyPr/>
    <a:lstStyle/>
    <a:p>
      <a:pPr>
        <a:defRPr/>
      </a:pPr>
      <a:endParaRPr lang="sv-SE"/>
    </a:p>
  </c:txPr>
  <c:externalData r:id="rId1">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5" name="PlaceHolder 1"/>
          <p:cNvSpPr>
            <a:spLocks noGrp="1" noRot="1" noChangeAspect="1"/>
          </p:cNvSpPr>
          <p:nvPr>
            <p:ph type="sldImg"/>
          </p:nvPr>
        </p:nvSpPr>
        <p:spPr>
          <a:xfrm>
            <a:off x="216000" y="812520"/>
            <a:ext cx="7127280" cy="4008960"/>
          </a:xfrm>
          <a:prstGeom prst="rect">
            <a:avLst/>
          </a:prstGeom>
        </p:spPr>
        <p:txBody>
          <a:bodyPr lIns="0" tIns="0" rIns="0" bIns="0" anchor="ctr">
            <a:noAutofit/>
          </a:bodyPr>
          <a:lstStyle/>
          <a:p>
            <a:r>
              <a:rPr lang="sv-SE" sz="1800" b="0" strike="noStrike" spc="-1">
                <a:solidFill>
                  <a:srgbClr val="000000"/>
                </a:solidFill>
                <a:latin typeface="Calibri"/>
              </a:rPr>
              <a:t>Klicka för att flytta sidan</a:t>
            </a:r>
          </a:p>
        </p:txBody>
      </p:sp>
      <p:sp>
        <p:nvSpPr>
          <p:cNvPr id="126" name="PlaceHolder 2"/>
          <p:cNvSpPr>
            <a:spLocks noGrp="1"/>
          </p:cNvSpPr>
          <p:nvPr>
            <p:ph type="body"/>
          </p:nvPr>
        </p:nvSpPr>
        <p:spPr>
          <a:xfrm>
            <a:off x="756000" y="5078520"/>
            <a:ext cx="6047640" cy="4811040"/>
          </a:xfrm>
          <a:prstGeom prst="rect">
            <a:avLst/>
          </a:prstGeom>
        </p:spPr>
        <p:txBody>
          <a:bodyPr lIns="0" tIns="0" rIns="0" bIns="0">
            <a:noAutofit/>
          </a:bodyPr>
          <a:lstStyle/>
          <a:p>
            <a:r>
              <a:rPr lang="sv-SE" sz="2000" b="0" strike="noStrike" spc="-1">
                <a:latin typeface="Calibri"/>
              </a:rPr>
              <a:t>Klicka för att redigera anteckningarnas format</a:t>
            </a:r>
          </a:p>
        </p:txBody>
      </p:sp>
      <p:sp>
        <p:nvSpPr>
          <p:cNvPr id="127" name="PlaceHolder 3"/>
          <p:cNvSpPr>
            <a:spLocks noGrp="1"/>
          </p:cNvSpPr>
          <p:nvPr>
            <p:ph type="hdr"/>
          </p:nvPr>
        </p:nvSpPr>
        <p:spPr>
          <a:xfrm>
            <a:off x="0" y="0"/>
            <a:ext cx="3280680" cy="534240"/>
          </a:xfrm>
          <a:prstGeom prst="rect">
            <a:avLst/>
          </a:prstGeom>
        </p:spPr>
        <p:txBody>
          <a:bodyPr lIns="0" tIns="0" rIns="0" bIns="0">
            <a:noAutofit/>
          </a:bodyPr>
          <a:lstStyle/>
          <a:p>
            <a:r>
              <a:rPr lang="sv-SE" sz="1400" b="0" strike="noStrike" spc="-1">
                <a:latin typeface="Calibri"/>
              </a:rPr>
              <a:t>&lt;sidhuvud&gt;</a:t>
            </a:r>
          </a:p>
        </p:txBody>
      </p:sp>
      <p:sp>
        <p:nvSpPr>
          <p:cNvPr id="128" name="PlaceHolder 4"/>
          <p:cNvSpPr>
            <a:spLocks noGrp="1"/>
          </p:cNvSpPr>
          <p:nvPr>
            <p:ph type="dt" idx="10"/>
          </p:nvPr>
        </p:nvSpPr>
        <p:spPr>
          <a:xfrm>
            <a:off x="4278960" y="0"/>
            <a:ext cx="3280680" cy="534240"/>
          </a:xfrm>
          <a:prstGeom prst="rect">
            <a:avLst/>
          </a:prstGeom>
        </p:spPr>
        <p:txBody>
          <a:bodyPr lIns="0" tIns="0" rIns="0" bIns="0">
            <a:noAutofit/>
          </a:bodyPr>
          <a:lstStyle>
            <a:lvl1pPr algn="r">
              <a:defRPr lang="sv-SE" sz="1400" b="0" strike="noStrike" spc="-1">
                <a:latin typeface="Calibri"/>
              </a:defRPr>
            </a:lvl1pPr>
          </a:lstStyle>
          <a:p>
            <a:pPr algn="r"/>
            <a:r>
              <a:rPr lang="sv-SE" sz="1400" b="0" strike="noStrike" spc="-1">
                <a:latin typeface="Calibri"/>
              </a:rPr>
              <a:t>&lt;datum/tid&gt;</a:t>
            </a:r>
          </a:p>
        </p:txBody>
      </p:sp>
      <p:sp>
        <p:nvSpPr>
          <p:cNvPr id="129" name="PlaceHolder 5"/>
          <p:cNvSpPr>
            <a:spLocks noGrp="1"/>
          </p:cNvSpPr>
          <p:nvPr>
            <p:ph type="ftr" idx="11"/>
          </p:nvPr>
        </p:nvSpPr>
        <p:spPr>
          <a:xfrm>
            <a:off x="0" y="10157400"/>
            <a:ext cx="3280680" cy="534240"/>
          </a:xfrm>
          <a:prstGeom prst="rect">
            <a:avLst/>
          </a:prstGeom>
        </p:spPr>
        <p:txBody>
          <a:bodyPr lIns="0" tIns="0" rIns="0" bIns="0" anchor="b">
            <a:noAutofit/>
          </a:bodyPr>
          <a:lstStyle>
            <a:lvl1pPr>
              <a:defRPr lang="sv-SE" sz="1400" b="0" strike="noStrike" spc="-1">
                <a:latin typeface="Calibri"/>
              </a:defRPr>
            </a:lvl1pPr>
          </a:lstStyle>
          <a:p>
            <a:r>
              <a:rPr lang="sv-SE" sz="1400" b="0" strike="noStrike" spc="-1">
                <a:latin typeface="Calibri"/>
              </a:rPr>
              <a:t>&lt;sidfot&gt;</a:t>
            </a:r>
          </a:p>
        </p:txBody>
      </p:sp>
      <p:sp>
        <p:nvSpPr>
          <p:cNvPr id="130" name="PlaceHolder 6"/>
          <p:cNvSpPr>
            <a:spLocks noGrp="1"/>
          </p:cNvSpPr>
          <p:nvPr>
            <p:ph type="sldNum" idx="12"/>
          </p:nvPr>
        </p:nvSpPr>
        <p:spPr>
          <a:xfrm>
            <a:off x="4278960" y="10157400"/>
            <a:ext cx="3280680" cy="534240"/>
          </a:xfrm>
          <a:prstGeom prst="rect">
            <a:avLst/>
          </a:prstGeom>
        </p:spPr>
        <p:txBody>
          <a:bodyPr lIns="0" tIns="0" rIns="0" bIns="0" anchor="b">
            <a:noAutofit/>
          </a:bodyPr>
          <a:lstStyle>
            <a:lvl1pPr algn="r">
              <a:defRPr lang="sv-SE" sz="1400" b="0" strike="noStrike" spc="-1">
                <a:latin typeface="Calibri"/>
              </a:defRPr>
            </a:lvl1pPr>
          </a:lstStyle>
          <a:p>
            <a:pPr algn="r"/>
            <a:fld id="{D13E26E8-8C21-47BA-B5CD-F43479FD0285}" type="slidenum">
              <a:rPr lang="sv-SE" sz="1400" b="0" strike="noStrike" spc="-1">
                <a:latin typeface="Calibri"/>
              </a:rPr>
              <a:t>‹#›</a:t>
            </a:fld>
            <a:endParaRPr lang="sv-SE" sz="1400" b="0" strike="noStrike" spc="-1">
              <a:latin typeface="Calibri"/>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 name="Rectangle 7"/>
          <p:cNvSpPr txBox="1"/>
          <p:nvPr/>
        </p:nvSpPr>
        <p:spPr>
          <a:xfrm>
            <a:off x="3848760" y="9433080"/>
            <a:ext cx="2944080" cy="496080"/>
          </a:xfrm>
          <a:prstGeom prst="rect">
            <a:avLst/>
          </a:prstGeom>
          <a:noFill/>
          <a:ln w="0">
            <a:noFill/>
          </a:ln>
        </p:spPr>
        <p:txBody>
          <a:bodyPr anchor="b">
            <a:noAutofit/>
          </a:bodyPr>
          <a:lstStyle/>
          <a:p>
            <a:pPr algn="r">
              <a:lnSpc>
                <a:spcPct val="100000"/>
              </a:lnSpc>
            </a:pPr>
            <a:fld id="{B72D920B-7F9B-470F-8FAE-AA0FDCD0293A}" type="slidenum">
              <a:rPr lang="sv-SE" sz="1200" b="0" strike="noStrike" spc="-1">
                <a:solidFill>
                  <a:srgbClr val="000000"/>
                </a:solidFill>
                <a:latin typeface="Arial"/>
              </a:rPr>
              <a:t>1</a:t>
            </a:fld>
            <a:endParaRPr lang="sv-SE" sz="1200" b="0" strike="noStrike" spc="-1">
              <a:latin typeface="Calibri"/>
            </a:endParaRPr>
          </a:p>
        </p:txBody>
      </p:sp>
      <p:sp>
        <p:nvSpPr>
          <p:cNvPr id="310" name="PlaceHolder 1"/>
          <p:cNvSpPr>
            <a:spLocks noGrp="1" noRot="1" noChangeAspect="1"/>
          </p:cNvSpPr>
          <p:nvPr>
            <p:ph type="sldImg"/>
          </p:nvPr>
        </p:nvSpPr>
        <p:spPr>
          <a:xfrm>
            <a:off x="914400" y="744538"/>
            <a:ext cx="4965700" cy="3724275"/>
          </a:xfrm>
          <a:prstGeom prst="rect">
            <a:avLst/>
          </a:prstGeom>
        </p:spPr>
      </p:sp>
      <p:sp>
        <p:nvSpPr>
          <p:cNvPr id="311" name="PlaceHolder 2"/>
          <p:cNvSpPr>
            <a:spLocks noGrp="1"/>
          </p:cNvSpPr>
          <p:nvPr>
            <p:ph type="body"/>
          </p:nvPr>
        </p:nvSpPr>
        <p:spPr>
          <a:xfrm>
            <a:off x="679320" y="4717440"/>
            <a:ext cx="5435280" cy="4468680"/>
          </a:xfrm>
          <a:prstGeom prst="rect">
            <a:avLst/>
          </a:prstGeom>
        </p:spPr>
        <p:txBody>
          <a:bodyPr>
            <a:noAutofit/>
          </a:bodyPr>
          <a:lstStyle/>
          <a:p>
            <a:pPr marL="216000" indent="-216000">
              <a:lnSpc>
                <a:spcPct val="100000"/>
              </a:lnSpc>
            </a:pPr>
            <a:endParaRPr lang="sv-SE" sz="2000" b="0" strike="noStrike" spc="-1" dirty="0">
              <a:latin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08075" y="812800"/>
            <a:ext cx="5343525" cy="4008438"/>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idx="10"/>
          </p:nvPr>
        </p:nvSpPr>
        <p:spPr/>
        <p:txBody>
          <a:bodyPr/>
          <a:lstStyle/>
          <a:p>
            <a:pPr algn="r"/>
            <a:fld id="{D13E26E8-8C21-47BA-B5CD-F43479FD0285}" type="slidenum">
              <a:rPr lang="sv-SE" sz="1400" b="0" strike="noStrike" spc="-1" smtClean="0">
                <a:latin typeface="Calibri"/>
              </a:rPr>
              <a:t>10</a:t>
            </a:fld>
            <a:endParaRPr lang="sv-SE" sz="1400" b="0" strike="noStrike" spc="-1">
              <a:latin typeface="Calibri"/>
            </a:endParaRPr>
          </a:p>
        </p:txBody>
      </p:sp>
    </p:spTree>
    <p:extLst>
      <p:ext uri="{BB962C8B-B14F-4D97-AF65-F5344CB8AC3E}">
        <p14:creationId xmlns:p14="http://schemas.microsoft.com/office/powerpoint/2010/main" val="3643972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08075" y="812800"/>
            <a:ext cx="5343525" cy="4008438"/>
          </a:xfrm>
        </p:spPr>
      </p:sp>
      <p:sp>
        <p:nvSpPr>
          <p:cNvPr id="3" name="Platshållare för anteckningar 2"/>
          <p:cNvSpPr>
            <a:spLocks noGrp="1"/>
          </p:cNvSpPr>
          <p:nvPr>
            <p:ph type="body" idx="1"/>
          </p:nvPr>
        </p:nvSpPr>
        <p:spPr/>
        <p:txBody>
          <a:bodyPr/>
          <a:lstStyle/>
          <a:p>
            <a:pPr marL="457200" lvl="1" indent="0">
              <a:buFont typeface="Arial" panose="020B0604020202020204" pitchFamily="34" charset="0"/>
              <a:buNone/>
            </a:pPr>
            <a:endParaRPr lang="sv-SE" sz="1200" dirty="0"/>
          </a:p>
          <a:p>
            <a:endParaRPr lang="sv-SE" dirty="0"/>
          </a:p>
        </p:txBody>
      </p:sp>
      <p:sp>
        <p:nvSpPr>
          <p:cNvPr id="4" name="Platshållare för bildnummer 3"/>
          <p:cNvSpPr>
            <a:spLocks noGrp="1"/>
          </p:cNvSpPr>
          <p:nvPr>
            <p:ph type="sldNum" idx="12"/>
          </p:nvPr>
        </p:nvSpPr>
        <p:spPr/>
        <p:txBody>
          <a:bodyPr/>
          <a:lstStyle/>
          <a:p>
            <a:pPr algn="r"/>
            <a:fld id="{D13E26E8-8C21-47BA-B5CD-F43479FD0285}" type="slidenum">
              <a:rPr lang="sv-SE" sz="1400" b="0" strike="noStrike" spc="-1" smtClean="0">
                <a:latin typeface="Calibri"/>
              </a:rPr>
              <a:t>11</a:t>
            </a:fld>
            <a:endParaRPr lang="sv-SE" sz="1400" b="0" strike="noStrike" spc="-1">
              <a:latin typeface="Calibri"/>
            </a:endParaRPr>
          </a:p>
        </p:txBody>
      </p:sp>
    </p:spTree>
    <p:extLst>
      <p:ext uri="{BB962C8B-B14F-4D97-AF65-F5344CB8AC3E}">
        <p14:creationId xmlns:p14="http://schemas.microsoft.com/office/powerpoint/2010/main" val="38182273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08075" y="812800"/>
            <a:ext cx="5343525" cy="4008438"/>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idx="12"/>
          </p:nvPr>
        </p:nvSpPr>
        <p:spPr/>
        <p:txBody>
          <a:bodyPr/>
          <a:lstStyle/>
          <a:p>
            <a:pPr algn="r"/>
            <a:fld id="{D13E26E8-8C21-47BA-B5CD-F43479FD0285}" type="slidenum">
              <a:rPr lang="sv-SE" sz="1400" b="0" strike="noStrike" spc="-1" smtClean="0">
                <a:latin typeface="Calibri"/>
              </a:rPr>
              <a:t>12</a:t>
            </a:fld>
            <a:endParaRPr lang="sv-SE" sz="1400" b="0" strike="noStrike" spc="-1">
              <a:latin typeface="Calibri"/>
            </a:endParaRPr>
          </a:p>
        </p:txBody>
      </p:sp>
    </p:spTree>
    <p:extLst>
      <p:ext uri="{BB962C8B-B14F-4D97-AF65-F5344CB8AC3E}">
        <p14:creationId xmlns:p14="http://schemas.microsoft.com/office/powerpoint/2010/main" val="35453802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08075" y="812800"/>
            <a:ext cx="5343525" cy="4008438"/>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idx="10"/>
          </p:nvPr>
        </p:nvSpPr>
        <p:spPr/>
        <p:txBody>
          <a:bodyPr/>
          <a:lstStyle/>
          <a:p>
            <a:pPr algn="r"/>
            <a:fld id="{D13E26E8-8C21-47BA-B5CD-F43479FD0285}" type="slidenum">
              <a:rPr lang="sv-SE" sz="1400" b="0" strike="noStrike" spc="-1" smtClean="0">
                <a:latin typeface="Calibri"/>
              </a:rPr>
              <a:t>14</a:t>
            </a:fld>
            <a:endParaRPr lang="sv-SE" sz="1400" b="0" strike="noStrike" spc="-1">
              <a:latin typeface="Calibri"/>
            </a:endParaRPr>
          </a:p>
        </p:txBody>
      </p:sp>
    </p:spTree>
    <p:extLst>
      <p:ext uri="{BB962C8B-B14F-4D97-AF65-F5344CB8AC3E}">
        <p14:creationId xmlns:p14="http://schemas.microsoft.com/office/powerpoint/2010/main" val="4297551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FE8C93-E9A3-F537-6EE7-1E2FD5227C42}"/>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71029CE4-C6B5-68F3-C654-9ADBAB79A3EF}"/>
              </a:ext>
            </a:extLst>
          </p:cNvPr>
          <p:cNvSpPr>
            <a:spLocks noGrp="1" noRot="1" noChangeAspect="1"/>
          </p:cNvSpPr>
          <p:nvPr>
            <p:ph type="sldImg"/>
          </p:nvPr>
        </p:nvSpPr>
        <p:spPr>
          <a:xfrm>
            <a:off x="1108075" y="812800"/>
            <a:ext cx="5343525" cy="4008438"/>
          </a:xfrm>
        </p:spPr>
      </p:sp>
      <p:sp>
        <p:nvSpPr>
          <p:cNvPr id="3" name="Platshållare för anteckningar 2">
            <a:extLst>
              <a:ext uri="{FF2B5EF4-FFF2-40B4-BE49-F238E27FC236}">
                <a16:creationId xmlns:a16="http://schemas.microsoft.com/office/drawing/2014/main" id="{38C3124C-DD66-69C6-8CF3-9E926580962C}"/>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5771077A-BEE3-39EA-B3F7-C1B2354FC431}"/>
              </a:ext>
            </a:extLst>
          </p:cNvPr>
          <p:cNvSpPr>
            <a:spLocks noGrp="1"/>
          </p:cNvSpPr>
          <p:nvPr>
            <p:ph type="sldNum"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13E26E8-8C21-47BA-B5CD-F43479FD0285}" type="slidenum">
              <a:rPr kumimoji="0" lang="sv-SE" sz="1400" b="0" i="0" u="none" strike="noStrike" kern="1200" cap="none" spc="-1" normalizeH="0" baseline="0" noProof="0" smtClean="0">
                <a:ln>
                  <a:noFill/>
                </a:ln>
                <a:solidFill>
                  <a:prstClr val="black"/>
                </a:solidFill>
                <a:effectLst/>
                <a:uLnTx/>
                <a:uFillTx/>
                <a:latin typeface="Calibri"/>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sv-SE" sz="1400" b="0" i="0" u="none" strike="noStrike" kern="1200" cap="none" spc="-1" normalizeH="0" baseline="0" noProof="0">
              <a:ln>
                <a:noFill/>
              </a:ln>
              <a:solidFill>
                <a:prstClr val="black"/>
              </a:solidFill>
              <a:effectLst/>
              <a:uLnTx/>
              <a:uFillTx/>
              <a:latin typeface="Calibri"/>
            </a:endParaRPr>
          </a:p>
        </p:txBody>
      </p:sp>
    </p:spTree>
    <p:extLst>
      <p:ext uri="{BB962C8B-B14F-4D97-AF65-F5344CB8AC3E}">
        <p14:creationId xmlns:p14="http://schemas.microsoft.com/office/powerpoint/2010/main" val="32384838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08075" y="812800"/>
            <a:ext cx="5343525" cy="4008438"/>
          </a:xfrm>
        </p:spPr>
      </p:sp>
      <p:sp>
        <p:nvSpPr>
          <p:cNvPr id="3" name="Platshållare för anteckningar 2"/>
          <p:cNvSpPr>
            <a:spLocks noGrp="1"/>
          </p:cNvSpPr>
          <p:nvPr>
            <p:ph type="body" idx="1"/>
          </p:nvPr>
        </p:nvSpPr>
        <p:spPr/>
        <p:txBody>
          <a:bodyPr/>
          <a:lstStyle/>
          <a:p>
            <a:r>
              <a:rPr lang="sv-SE" dirty="0"/>
              <a:t>Klar</a:t>
            </a:r>
          </a:p>
        </p:txBody>
      </p:sp>
      <p:sp>
        <p:nvSpPr>
          <p:cNvPr id="4" name="Platshållare för bildnummer 3"/>
          <p:cNvSpPr>
            <a:spLocks noGrp="1"/>
          </p:cNvSpPr>
          <p:nvPr>
            <p:ph type="sldNum" idx="10"/>
          </p:nvPr>
        </p:nvSpPr>
        <p:spPr/>
        <p:txBody>
          <a:bodyPr/>
          <a:lstStyle/>
          <a:p>
            <a:pPr algn="r"/>
            <a:fld id="{D13E26E8-8C21-47BA-B5CD-F43479FD0285}" type="slidenum">
              <a:rPr lang="sv-SE" sz="1400" b="0" strike="noStrike" spc="-1" smtClean="0">
                <a:latin typeface="Calibri"/>
              </a:rPr>
              <a:t>16</a:t>
            </a:fld>
            <a:endParaRPr lang="sv-SE" sz="1400" b="0" strike="noStrike" spc="-1">
              <a:latin typeface="Calibri"/>
            </a:endParaRPr>
          </a:p>
        </p:txBody>
      </p:sp>
    </p:spTree>
    <p:extLst>
      <p:ext uri="{BB962C8B-B14F-4D97-AF65-F5344CB8AC3E}">
        <p14:creationId xmlns:p14="http://schemas.microsoft.com/office/powerpoint/2010/main" val="41131285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08075" y="812800"/>
            <a:ext cx="5343525" cy="4008438"/>
          </a:xfrm>
        </p:spPr>
      </p:sp>
      <p:sp>
        <p:nvSpPr>
          <p:cNvPr id="3" name="Platshållare för anteckningar 2"/>
          <p:cNvSpPr>
            <a:spLocks noGrp="1"/>
          </p:cNvSpPr>
          <p:nvPr>
            <p:ph type="body" idx="1"/>
          </p:nvPr>
        </p:nvSpPr>
        <p:spPr/>
        <p:txBody>
          <a:bodyPr/>
          <a:lstStyle/>
          <a:p>
            <a:r>
              <a:rPr lang="sv-SE" dirty="0"/>
              <a:t>Klar</a:t>
            </a:r>
          </a:p>
        </p:txBody>
      </p:sp>
      <p:sp>
        <p:nvSpPr>
          <p:cNvPr id="4" name="Platshållare för bildnummer 3"/>
          <p:cNvSpPr>
            <a:spLocks noGrp="1"/>
          </p:cNvSpPr>
          <p:nvPr>
            <p:ph type="sldNum" idx="10"/>
          </p:nvPr>
        </p:nvSpPr>
        <p:spPr/>
        <p:txBody>
          <a:bodyPr/>
          <a:lstStyle/>
          <a:p>
            <a:pPr algn="r"/>
            <a:fld id="{D13E26E8-8C21-47BA-B5CD-F43479FD0285}" type="slidenum">
              <a:rPr lang="sv-SE" sz="1400" b="0" strike="noStrike" spc="-1" smtClean="0">
                <a:latin typeface="Calibri"/>
              </a:rPr>
              <a:t>17</a:t>
            </a:fld>
            <a:endParaRPr lang="sv-SE" sz="1400" b="0" strike="noStrike" spc="-1">
              <a:latin typeface="Calibri"/>
            </a:endParaRPr>
          </a:p>
        </p:txBody>
      </p:sp>
    </p:spTree>
    <p:extLst>
      <p:ext uri="{BB962C8B-B14F-4D97-AF65-F5344CB8AC3E}">
        <p14:creationId xmlns:p14="http://schemas.microsoft.com/office/powerpoint/2010/main" val="18620782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08075" y="812800"/>
            <a:ext cx="5343525" cy="4008438"/>
          </a:xfrm>
        </p:spPr>
      </p:sp>
      <p:sp>
        <p:nvSpPr>
          <p:cNvPr id="3" name="Platshållare för anteckningar 2"/>
          <p:cNvSpPr>
            <a:spLocks noGrp="1"/>
          </p:cNvSpPr>
          <p:nvPr>
            <p:ph type="body" idx="1"/>
          </p:nvPr>
        </p:nvSpPr>
        <p:spPr/>
        <p:txBody>
          <a:bodyPr/>
          <a:lstStyle/>
          <a:p>
            <a:r>
              <a:rPr lang="sv-SE" dirty="0"/>
              <a:t>Klar</a:t>
            </a:r>
          </a:p>
        </p:txBody>
      </p:sp>
      <p:sp>
        <p:nvSpPr>
          <p:cNvPr id="4" name="Platshållare för bildnummer 3"/>
          <p:cNvSpPr>
            <a:spLocks noGrp="1"/>
          </p:cNvSpPr>
          <p:nvPr>
            <p:ph type="sldNum" idx="10"/>
          </p:nvPr>
        </p:nvSpPr>
        <p:spPr/>
        <p:txBody>
          <a:bodyPr/>
          <a:lstStyle/>
          <a:p>
            <a:pPr algn="r"/>
            <a:fld id="{D13E26E8-8C21-47BA-B5CD-F43479FD0285}" type="slidenum">
              <a:rPr lang="sv-SE" sz="1400" b="0" strike="noStrike" spc="-1" smtClean="0">
                <a:latin typeface="Calibri"/>
              </a:rPr>
              <a:t>18</a:t>
            </a:fld>
            <a:endParaRPr lang="sv-SE" sz="1400" b="0" strike="noStrike" spc="-1">
              <a:latin typeface="Calibri"/>
            </a:endParaRPr>
          </a:p>
        </p:txBody>
      </p:sp>
    </p:spTree>
    <p:extLst>
      <p:ext uri="{BB962C8B-B14F-4D97-AF65-F5344CB8AC3E}">
        <p14:creationId xmlns:p14="http://schemas.microsoft.com/office/powerpoint/2010/main" val="18608676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08075" y="812800"/>
            <a:ext cx="5343525" cy="4008438"/>
          </a:xfrm>
        </p:spPr>
      </p:sp>
      <p:sp>
        <p:nvSpPr>
          <p:cNvPr id="3" name="Platshållare för anteckningar 2"/>
          <p:cNvSpPr>
            <a:spLocks noGrp="1"/>
          </p:cNvSpPr>
          <p:nvPr>
            <p:ph type="body" idx="1"/>
          </p:nvPr>
        </p:nvSpPr>
        <p:spPr/>
        <p:txBody>
          <a:bodyPr/>
          <a:lstStyle/>
          <a:p>
            <a:r>
              <a:rPr lang="sv-SE" dirty="0" err="1"/>
              <a:t>KLar</a:t>
            </a:r>
            <a:endParaRPr lang="sv-SE" dirty="0"/>
          </a:p>
        </p:txBody>
      </p:sp>
      <p:sp>
        <p:nvSpPr>
          <p:cNvPr id="4" name="Platshållare för bildnummer 3"/>
          <p:cNvSpPr>
            <a:spLocks noGrp="1"/>
          </p:cNvSpPr>
          <p:nvPr>
            <p:ph type="sldNum" idx="10"/>
          </p:nvPr>
        </p:nvSpPr>
        <p:spPr/>
        <p:txBody>
          <a:bodyPr/>
          <a:lstStyle/>
          <a:p>
            <a:pPr algn="r"/>
            <a:fld id="{D13E26E8-8C21-47BA-B5CD-F43479FD0285}" type="slidenum">
              <a:rPr lang="sv-SE" sz="1400" b="0" strike="noStrike" spc="-1" smtClean="0">
                <a:latin typeface="Calibri"/>
              </a:rPr>
              <a:t>19</a:t>
            </a:fld>
            <a:endParaRPr lang="sv-SE" sz="1400" b="0" strike="noStrike" spc="-1">
              <a:latin typeface="Calibri"/>
            </a:endParaRPr>
          </a:p>
        </p:txBody>
      </p:sp>
    </p:spTree>
    <p:extLst>
      <p:ext uri="{BB962C8B-B14F-4D97-AF65-F5344CB8AC3E}">
        <p14:creationId xmlns:p14="http://schemas.microsoft.com/office/powerpoint/2010/main" val="39362286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08075" y="812800"/>
            <a:ext cx="5343525" cy="4008438"/>
          </a:xfrm>
        </p:spPr>
      </p:sp>
      <p:sp>
        <p:nvSpPr>
          <p:cNvPr id="3" name="Platshållare för anteckningar 2"/>
          <p:cNvSpPr>
            <a:spLocks noGrp="1"/>
          </p:cNvSpPr>
          <p:nvPr>
            <p:ph type="body" idx="1"/>
          </p:nvPr>
        </p:nvSpPr>
        <p:spPr/>
        <p:txBody>
          <a:bodyPr/>
          <a:lstStyle/>
          <a:p>
            <a:r>
              <a:rPr lang="sv-SE" dirty="0"/>
              <a:t>Klar</a:t>
            </a:r>
          </a:p>
        </p:txBody>
      </p:sp>
      <p:sp>
        <p:nvSpPr>
          <p:cNvPr id="4" name="Platshållare för bildnummer 3"/>
          <p:cNvSpPr>
            <a:spLocks noGrp="1"/>
          </p:cNvSpPr>
          <p:nvPr>
            <p:ph type="sldNum" idx="10"/>
          </p:nvPr>
        </p:nvSpPr>
        <p:spPr/>
        <p:txBody>
          <a:bodyPr/>
          <a:lstStyle/>
          <a:p>
            <a:pPr algn="r"/>
            <a:fld id="{D13E26E8-8C21-47BA-B5CD-F43479FD0285}" type="slidenum">
              <a:rPr lang="sv-SE" sz="1400" b="0" strike="noStrike" spc="-1" smtClean="0">
                <a:latin typeface="Calibri"/>
              </a:rPr>
              <a:t>21</a:t>
            </a:fld>
            <a:endParaRPr lang="sv-SE" sz="1400" b="0" strike="noStrike" spc="-1">
              <a:latin typeface="Calibri"/>
            </a:endParaRPr>
          </a:p>
        </p:txBody>
      </p:sp>
    </p:spTree>
    <p:extLst>
      <p:ext uri="{BB962C8B-B14F-4D97-AF65-F5344CB8AC3E}">
        <p14:creationId xmlns:p14="http://schemas.microsoft.com/office/powerpoint/2010/main" val="153204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08075" y="812800"/>
            <a:ext cx="5343525" cy="4008438"/>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idx="10"/>
          </p:nvPr>
        </p:nvSpPr>
        <p:spPr/>
        <p:txBody>
          <a:bodyPr/>
          <a:lstStyle/>
          <a:p>
            <a:pPr algn="r"/>
            <a:fld id="{D13E26E8-8C21-47BA-B5CD-F43479FD0285}" type="slidenum">
              <a:rPr lang="sv-SE" sz="1400" b="0" strike="noStrike" spc="-1" smtClean="0">
                <a:latin typeface="Calibri"/>
              </a:rPr>
              <a:t>2</a:t>
            </a:fld>
            <a:endParaRPr lang="sv-SE" sz="1400" b="0" strike="noStrike" spc="-1">
              <a:latin typeface="Calibri"/>
            </a:endParaRPr>
          </a:p>
        </p:txBody>
      </p:sp>
    </p:spTree>
    <p:extLst>
      <p:ext uri="{BB962C8B-B14F-4D97-AF65-F5344CB8AC3E}">
        <p14:creationId xmlns:p14="http://schemas.microsoft.com/office/powerpoint/2010/main" val="7080802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08075" y="812800"/>
            <a:ext cx="5343525" cy="4008438"/>
          </a:xfrm>
        </p:spPr>
      </p:sp>
      <p:sp>
        <p:nvSpPr>
          <p:cNvPr id="3" name="Platshållare för anteckningar 2"/>
          <p:cNvSpPr>
            <a:spLocks noGrp="1"/>
          </p:cNvSpPr>
          <p:nvPr>
            <p:ph type="body" idx="1"/>
          </p:nvPr>
        </p:nvSpPr>
        <p:spPr/>
        <p:txBody>
          <a:bodyPr/>
          <a:lstStyle/>
          <a:p>
            <a:r>
              <a:rPr lang="sv-SE" dirty="0" err="1"/>
              <a:t>KLar</a:t>
            </a:r>
            <a:endParaRPr lang="sv-SE" dirty="0"/>
          </a:p>
        </p:txBody>
      </p:sp>
      <p:sp>
        <p:nvSpPr>
          <p:cNvPr id="4" name="Platshållare för bildnummer 3"/>
          <p:cNvSpPr>
            <a:spLocks noGrp="1"/>
          </p:cNvSpPr>
          <p:nvPr>
            <p:ph type="sldNum" idx="10"/>
          </p:nvPr>
        </p:nvSpPr>
        <p:spPr/>
        <p:txBody>
          <a:bodyPr/>
          <a:lstStyle/>
          <a:p>
            <a:pPr algn="r"/>
            <a:fld id="{D13E26E8-8C21-47BA-B5CD-F43479FD0285}" type="slidenum">
              <a:rPr lang="sv-SE" sz="1400" b="0" strike="noStrike" spc="-1" smtClean="0">
                <a:latin typeface="Calibri"/>
              </a:rPr>
              <a:t>23</a:t>
            </a:fld>
            <a:endParaRPr lang="sv-SE" sz="1400" b="0" strike="noStrike" spc="-1">
              <a:latin typeface="Calibri"/>
            </a:endParaRPr>
          </a:p>
        </p:txBody>
      </p:sp>
    </p:spTree>
    <p:extLst>
      <p:ext uri="{BB962C8B-B14F-4D97-AF65-F5344CB8AC3E}">
        <p14:creationId xmlns:p14="http://schemas.microsoft.com/office/powerpoint/2010/main" val="17470236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08075" y="812800"/>
            <a:ext cx="5343525" cy="4008438"/>
          </a:xfrm>
        </p:spPr>
      </p:sp>
      <p:sp>
        <p:nvSpPr>
          <p:cNvPr id="3" name="Platshållare för anteckningar 2"/>
          <p:cNvSpPr>
            <a:spLocks noGrp="1"/>
          </p:cNvSpPr>
          <p:nvPr>
            <p:ph type="body" idx="1"/>
          </p:nvPr>
        </p:nvSpPr>
        <p:spPr/>
        <p:txBody>
          <a:bodyPr/>
          <a:lstStyle/>
          <a:p>
            <a:r>
              <a:rPr lang="sv-SE" dirty="0"/>
              <a:t>Klar</a:t>
            </a:r>
          </a:p>
        </p:txBody>
      </p:sp>
      <p:sp>
        <p:nvSpPr>
          <p:cNvPr id="4" name="Platshållare för bildnummer 3"/>
          <p:cNvSpPr>
            <a:spLocks noGrp="1"/>
          </p:cNvSpPr>
          <p:nvPr>
            <p:ph type="sldNum" idx="10"/>
          </p:nvPr>
        </p:nvSpPr>
        <p:spPr/>
        <p:txBody>
          <a:bodyPr/>
          <a:lstStyle/>
          <a:p>
            <a:pPr algn="r"/>
            <a:fld id="{D13E26E8-8C21-47BA-B5CD-F43479FD0285}" type="slidenum">
              <a:rPr lang="sv-SE" sz="1400" b="0" strike="noStrike" spc="-1" smtClean="0">
                <a:latin typeface="Calibri"/>
              </a:rPr>
              <a:t>25</a:t>
            </a:fld>
            <a:endParaRPr lang="sv-SE" sz="1400" b="0" strike="noStrike" spc="-1">
              <a:latin typeface="Calibri"/>
            </a:endParaRPr>
          </a:p>
        </p:txBody>
      </p:sp>
    </p:spTree>
    <p:extLst>
      <p:ext uri="{BB962C8B-B14F-4D97-AF65-F5344CB8AC3E}">
        <p14:creationId xmlns:p14="http://schemas.microsoft.com/office/powerpoint/2010/main" val="37728905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08075" y="812800"/>
            <a:ext cx="5343525" cy="4008438"/>
          </a:xfrm>
        </p:spPr>
      </p:sp>
      <p:sp>
        <p:nvSpPr>
          <p:cNvPr id="3" name="Platshållare för anteckningar 2"/>
          <p:cNvSpPr>
            <a:spLocks noGrp="1"/>
          </p:cNvSpPr>
          <p:nvPr>
            <p:ph type="body" idx="1"/>
          </p:nvPr>
        </p:nvSpPr>
        <p:spPr/>
        <p:txBody>
          <a:bodyPr/>
          <a:lstStyle/>
          <a:p>
            <a:r>
              <a:rPr lang="sv-SE" dirty="0"/>
              <a:t>Klar</a:t>
            </a:r>
          </a:p>
        </p:txBody>
      </p:sp>
      <p:sp>
        <p:nvSpPr>
          <p:cNvPr id="4" name="Platshållare för bildnummer 3"/>
          <p:cNvSpPr>
            <a:spLocks noGrp="1"/>
          </p:cNvSpPr>
          <p:nvPr>
            <p:ph type="sldNum" idx="10"/>
          </p:nvPr>
        </p:nvSpPr>
        <p:spPr/>
        <p:txBody>
          <a:bodyPr/>
          <a:lstStyle/>
          <a:p>
            <a:pPr algn="r"/>
            <a:fld id="{D13E26E8-8C21-47BA-B5CD-F43479FD0285}" type="slidenum">
              <a:rPr lang="sv-SE" sz="1400" b="0" strike="noStrike" spc="-1" smtClean="0">
                <a:latin typeface="Calibri"/>
              </a:rPr>
              <a:t>26</a:t>
            </a:fld>
            <a:endParaRPr lang="sv-SE" sz="1400" b="0" strike="noStrike" spc="-1">
              <a:latin typeface="Calibri"/>
            </a:endParaRPr>
          </a:p>
        </p:txBody>
      </p:sp>
    </p:spTree>
    <p:extLst>
      <p:ext uri="{BB962C8B-B14F-4D97-AF65-F5344CB8AC3E}">
        <p14:creationId xmlns:p14="http://schemas.microsoft.com/office/powerpoint/2010/main" val="5694394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08075" y="812800"/>
            <a:ext cx="5343525" cy="4008438"/>
          </a:xfrm>
        </p:spPr>
      </p:sp>
      <p:sp>
        <p:nvSpPr>
          <p:cNvPr id="3" name="Platshållare för anteckningar 2"/>
          <p:cNvSpPr>
            <a:spLocks noGrp="1"/>
          </p:cNvSpPr>
          <p:nvPr>
            <p:ph type="body" idx="1"/>
          </p:nvPr>
        </p:nvSpPr>
        <p:spPr/>
        <p:txBody>
          <a:bodyPr/>
          <a:lstStyle/>
          <a:p>
            <a:r>
              <a:rPr lang="sv-SE" dirty="0"/>
              <a:t>Klar</a:t>
            </a:r>
          </a:p>
        </p:txBody>
      </p:sp>
      <p:sp>
        <p:nvSpPr>
          <p:cNvPr id="4" name="Platshållare för bildnummer 3"/>
          <p:cNvSpPr>
            <a:spLocks noGrp="1"/>
          </p:cNvSpPr>
          <p:nvPr>
            <p:ph type="sldNum" idx="10"/>
          </p:nvPr>
        </p:nvSpPr>
        <p:spPr/>
        <p:txBody>
          <a:bodyPr/>
          <a:lstStyle/>
          <a:p>
            <a:pPr algn="r"/>
            <a:fld id="{D13E26E8-8C21-47BA-B5CD-F43479FD0285}" type="slidenum">
              <a:rPr lang="sv-SE" sz="1400" b="0" strike="noStrike" spc="-1" smtClean="0">
                <a:latin typeface="Calibri"/>
              </a:rPr>
              <a:t>27</a:t>
            </a:fld>
            <a:endParaRPr lang="sv-SE" sz="1400" b="0" strike="noStrike" spc="-1">
              <a:latin typeface="Calibri"/>
            </a:endParaRPr>
          </a:p>
        </p:txBody>
      </p:sp>
    </p:spTree>
    <p:extLst>
      <p:ext uri="{BB962C8B-B14F-4D97-AF65-F5344CB8AC3E}">
        <p14:creationId xmlns:p14="http://schemas.microsoft.com/office/powerpoint/2010/main" val="36823945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08075" y="812800"/>
            <a:ext cx="5343525" cy="4008438"/>
          </a:xfrm>
        </p:spPr>
      </p:sp>
      <p:sp>
        <p:nvSpPr>
          <p:cNvPr id="3" name="Platshållare för anteckningar 2"/>
          <p:cNvSpPr>
            <a:spLocks noGrp="1"/>
          </p:cNvSpPr>
          <p:nvPr>
            <p:ph type="body" idx="1"/>
          </p:nvPr>
        </p:nvSpPr>
        <p:spPr/>
        <p:txBody>
          <a:bodyPr/>
          <a:lstStyle/>
          <a:p>
            <a:r>
              <a:rPr lang="sv-SE" dirty="0"/>
              <a:t>Klar</a:t>
            </a:r>
          </a:p>
        </p:txBody>
      </p:sp>
      <p:sp>
        <p:nvSpPr>
          <p:cNvPr id="4" name="Platshållare för bildnummer 3"/>
          <p:cNvSpPr>
            <a:spLocks noGrp="1"/>
          </p:cNvSpPr>
          <p:nvPr>
            <p:ph type="sldNum" idx="10"/>
          </p:nvPr>
        </p:nvSpPr>
        <p:spPr/>
        <p:txBody>
          <a:bodyPr/>
          <a:lstStyle/>
          <a:p>
            <a:pPr algn="r"/>
            <a:fld id="{D13E26E8-8C21-47BA-B5CD-F43479FD0285}" type="slidenum">
              <a:rPr lang="sv-SE" sz="1400" b="0" strike="noStrike" spc="-1" smtClean="0">
                <a:latin typeface="Calibri"/>
              </a:rPr>
              <a:t>29</a:t>
            </a:fld>
            <a:endParaRPr lang="sv-SE" sz="1400" b="0" strike="noStrike" spc="-1">
              <a:latin typeface="Calibri"/>
            </a:endParaRPr>
          </a:p>
        </p:txBody>
      </p:sp>
    </p:spTree>
    <p:extLst>
      <p:ext uri="{BB962C8B-B14F-4D97-AF65-F5344CB8AC3E}">
        <p14:creationId xmlns:p14="http://schemas.microsoft.com/office/powerpoint/2010/main" val="21108216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08075" y="812800"/>
            <a:ext cx="5343525" cy="4008438"/>
          </a:xfrm>
        </p:spPr>
      </p:sp>
      <p:sp>
        <p:nvSpPr>
          <p:cNvPr id="3" name="Platshållare för anteckningar 2"/>
          <p:cNvSpPr>
            <a:spLocks noGrp="1"/>
          </p:cNvSpPr>
          <p:nvPr>
            <p:ph type="body" idx="1"/>
          </p:nvPr>
        </p:nvSpPr>
        <p:spPr/>
        <p:txBody>
          <a:bodyPr/>
          <a:lstStyle/>
          <a:p>
            <a:r>
              <a:rPr lang="sv-SE" dirty="0"/>
              <a:t>Klar</a:t>
            </a:r>
          </a:p>
        </p:txBody>
      </p:sp>
      <p:sp>
        <p:nvSpPr>
          <p:cNvPr id="4" name="Platshållare för bildnummer 3"/>
          <p:cNvSpPr>
            <a:spLocks noGrp="1"/>
          </p:cNvSpPr>
          <p:nvPr>
            <p:ph type="sldNum" idx="10"/>
          </p:nvPr>
        </p:nvSpPr>
        <p:spPr/>
        <p:txBody>
          <a:bodyPr/>
          <a:lstStyle/>
          <a:p>
            <a:pPr algn="r"/>
            <a:fld id="{D13E26E8-8C21-47BA-B5CD-F43479FD0285}" type="slidenum">
              <a:rPr lang="sv-SE" sz="1400" b="0" strike="noStrike" spc="-1" smtClean="0">
                <a:latin typeface="Calibri"/>
              </a:rPr>
              <a:t>31</a:t>
            </a:fld>
            <a:endParaRPr lang="sv-SE" sz="1400" b="0" strike="noStrike" spc="-1">
              <a:latin typeface="Calibri"/>
            </a:endParaRPr>
          </a:p>
        </p:txBody>
      </p:sp>
    </p:spTree>
    <p:extLst>
      <p:ext uri="{BB962C8B-B14F-4D97-AF65-F5344CB8AC3E}">
        <p14:creationId xmlns:p14="http://schemas.microsoft.com/office/powerpoint/2010/main" val="28975573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08075" y="812800"/>
            <a:ext cx="5343525" cy="4008438"/>
          </a:xfrm>
        </p:spPr>
      </p:sp>
      <p:sp>
        <p:nvSpPr>
          <p:cNvPr id="3" name="Platshållare för anteckningar 2"/>
          <p:cNvSpPr>
            <a:spLocks noGrp="1"/>
          </p:cNvSpPr>
          <p:nvPr>
            <p:ph type="body" idx="1"/>
          </p:nvPr>
        </p:nvSpPr>
        <p:spPr/>
        <p:txBody>
          <a:bodyPr/>
          <a:lstStyle/>
          <a:p>
            <a:r>
              <a:rPr lang="sv-SE" dirty="0" err="1"/>
              <a:t>KLar</a:t>
            </a:r>
            <a:endParaRPr lang="sv-SE" dirty="0"/>
          </a:p>
        </p:txBody>
      </p:sp>
      <p:sp>
        <p:nvSpPr>
          <p:cNvPr id="4" name="Platshållare för bildnummer 3"/>
          <p:cNvSpPr>
            <a:spLocks noGrp="1"/>
          </p:cNvSpPr>
          <p:nvPr>
            <p:ph type="sldNum" idx="10"/>
          </p:nvPr>
        </p:nvSpPr>
        <p:spPr/>
        <p:txBody>
          <a:bodyPr/>
          <a:lstStyle/>
          <a:p>
            <a:pPr algn="r"/>
            <a:fld id="{D13E26E8-8C21-47BA-B5CD-F43479FD0285}" type="slidenum">
              <a:rPr lang="sv-SE" sz="1400" b="0" strike="noStrike" spc="-1" smtClean="0">
                <a:latin typeface="Calibri"/>
              </a:rPr>
              <a:t>32</a:t>
            </a:fld>
            <a:endParaRPr lang="sv-SE" sz="1400" b="0" strike="noStrike" spc="-1">
              <a:latin typeface="Calibri"/>
            </a:endParaRPr>
          </a:p>
        </p:txBody>
      </p:sp>
    </p:spTree>
    <p:extLst>
      <p:ext uri="{BB962C8B-B14F-4D97-AF65-F5344CB8AC3E}">
        <p14:creationId xmlns:p14="http://schemas.microsoft.com/office/powerpoint/2010/main" val="22902306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08075" y="812800"/>
            <a:ext cx="5343525" cy="4008438"/>
          </a:xfrm>
        </p:spPr>
      </p:sp>
      <p:sp>
        <p:nvSpPr>
          <p:cNvPr id="3" name="Platshållare för anteckningar 2"/>
          <p:cNvSpPr>
            <a:spLocks noGrp="1"/>
          </p:cNvSpPr>
          <p:nvPr>
            <p:ph type="body" idx="1"/>
          </p:nvPr>
        </p:nvSpPr>
        <p:spPr/>
        <p:txBody>
          <a:bodyPr/>
          <a:lstStyle/>
          <a:p>
            <a:r>
              <a:rPr lang="sv-SE" dirty="0"/>
              <a:t>Klar</a:t>
            </a:r>
          </a:p>
        </p:txBody>
      </p:sp>
      <p:sp>
        <p:nvSpPr>
          <p:cNvPr id="4" name="Platshållare för bildnummer 3"/>
          <p:cNvSpPr>
            <a:spLocks noGrp="1"/>
          </p:cNvSpPr>
          <p:nvPr>
            <p:ph type="sldNum" idx="10"/>
          </p:nvPr>
        </p:nvSpPr>
        <p:spPr/>
        <p:txBody>
          <a:bodyPr/>
          <a:lstStyle/>
          <a:p>
            <a:pPr algn="r"/>
            <a:fld id="{D13E26E8-8C21-47BA-B5CD-F43479FD0285}" type="slidenum">
              <a:rPr lang="sv-SE" sz="1400" b="0" strike="noStrike" spc="-1" smtClean="0">
                <a:latin typeface="Calibri"/>
              </a:rPr>
              <a:t>33</a:t>
            </a:fld>
            <a:endParaRPr lang="sv-SE" sz="1400" b="0" strike="noStrike" spc="-1">
              <a:latin typeface="Calibri"/>
            </a:endParaRPr>
          </a:p>
        </p:txBody>
      </p:sp>
    </p:spTree>
    <p:extLst>
      <p:ext uri="{BB962C8B-B14F-4D97-AF65-F5344CB8AC3E}">
        <p14:creationId xmlns:p14="http://schemas.microsoft.com/office/powerpoint/2010/main" val="33729426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08075" y="812800"/>
            <a:ext cx="5343525" cy="4008438"/>
          </a:xfrm>
        </p:spPr>
      </p:sp>
      <p:sp>
        <p:nvSpPr>
          <p:cNvPr id="3" name="Platshållare för anteckningar 2"/>
          <p:cNvSpPr>
            <a:spLocks noGrp="1"/>
          </p:cNvSpPr>
          <p:nvPr>
            <p:ph type="body" idx="1"/>
          </p:nvPr>
        </p:nvSpPr>
        <p:spPr/>
        <p:txBody>
          <a:bodyPr/>
          <a:lstStyle/>
          <a:p>
            <a:r>
              <a:rPr lang="sv-SE" dirty="0" err="1"/>
              <a:t>KLar</a:t>
            </a:r>
            <a:endParaRPr lang="sv-SE" dirty="0"/>
          </a:p>
        </p:txBody>
      </p:sp>
      <p:sp>
        <p:nvSpPr>
          <p:cNvPr id="4" name="Platshållare för bildnummer 3"/>
          <p:cNvSpPr>
            <a:spLocks noGrp="1"/>
          </p:cNvSpPr>
          <p:nvPr>
            <p:ph type="sldNum" idx="10"/>
          </p:nvPr>
        </p:nvSpPr>
        <p:spPr/>
        <p:txBody>
          <a:bodyPr/>
          <a:lstStyle/>
          <a:p>
            <a:pPr algn="r"/>
            <a:fld id="{D13E26E8-8C21-47BA-B5CD-F43479FD0285}" type="slidenum">
              <a:rPr lang="sv-SE" sz="1400" b="0" strike="noStrike" spc="-1" smtClean="0">
                <a:latin typeface="Calibri"/>
              </a:rPr>
              <a:t>34</a:t>
            </a:fld>
            <a:endParaRPr lang="sv-SE" sz="1400" b="0" strike="noStrike" spc="-1">
              <a:latin typeface="Calibri"/>
            </a:endParaRPr>
          </a:p>
        </p:txBody>
      </p:sp>
    </p:spTree>
    <p:extLst>
      <p:ext uri="{BB962C8B-B14F-4D97-AF65-F5344CB8AC3E}">
        <p14:creationId xmlns:p14="http://schemas.microsoft.com/office/powerpoint/2010/main" val="25642091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08075" y="812800"/>
            <a:ext cx="5343525" cy="4008438"/>
          </a:xfrm>
        </p:spPr>
      </p:sp>
      <p:sp>
        <p:nvSpPr>
          <p:cNvPr id="3" name="Platshållare för anteckningar 2"/>
          <p:cNvSpPr>
            <a:spLocks noGrp="1"/>
          </p:cNvSpPr>
          <p:nvPr>
            <p:ph type="body" idx="1"/>
          </p:nvPr>
        </p:nvSpPr>
        <p:spPr/>
        <p:txBody>
          <a:bodyPr/>
          <a:lstStyle/>
          <a:p>
            <a:r>
              <a:rPr lang="sv-SE" dirty="0"/>
              <a:t>Klar</a:t>
            </a:r>
          </a:p>
        </p:txBody>
      </p:sp>
      <p:sp>
        <p:nvSpPr>
          <p:cNvPr id="4" name="Platshållare för bildnummer 3"/>
          <p:cNvSpPr>
            <a:spLocks noGrp="1"/>
          </p:cNvSpPr>
          <p:nvPr>
            <p:ph type="sldNum" idx="10"/>
          </p:nvPr>
        </p:nvSpPr>
        <p:spPr/>
        <p:txBody>
          <a:bodyPr/>
          <a:lstStyle/>
          <a:p>
            <a:pPr algn="r"/>
            <a:fld id="{D13E26E8-8C21-47BA-B5CD-F43479FD0285}" type="slidenum">
              <a:rPr lang="sv-SE" sz="1400" b="0" strike="noStrike" spc="-1" smtClean="0">
                <a:latin typeface="Calibri"/>
              </a:rPr>
              <a:t>35</a:t>
            </a:fld>
            <a:endParaRPr lang="sv-SE" sz="1400" b="0" strike="noStrike" spc="-1">
              <a:latin typeface="Calibri"/>
            </a:endParaRPr>
          </a:p>
        </p:txBody>
      </p:sp>
    </p:spTree>
    <p:extLst>
      <p:ext uri="{BB962C8B-B14F-4D97-AF65-F5344CB8AC3E}">
        <p14:creationId xmlns:p14="http://schemas.microsoft.com/office/powerpoint/2010/main" val="3474879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08075" y="812800"/>
            <a:ext cx="5343525" cy="4008438"/>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idx="10"/>
          </p:nvPr>
        </p:nvSpPr>
        <p:spPr/>
        <p:txBody>
          <a:bodyPr/>
          <a:lstStyle/>
          <a:p>
            <a:pPr algn="r"/>
            <a:fld id="{D13E26E8-8C21-47BA-B5CD-F43479FD0285}" type="slidenum">
              <a:rPr lang="sv-SE" sz="1400" b="0" strike="noStrike" spc="-1" smtClean="0">
                <a:latin typeface="Calibri"/>
              </a:rPr>
              <a:t>3</a:t>
            </a:fld>
            <a:endParaRPr lang="sv-SE" sz="1400" b="0" strike="noStrike" spc="-1">
              <a:latin typeface="Calibri"/>
            </a:endParaRPr>
          </a:p>
        </p:txBody>
      </p:sp>
    </p:spTree>
    <p:extLst>
      <p:ext uri="{BB962C8B-B14F-4D97-AF65-F5344CB8AC3E}">
        <p14:creationId xmlns:p14="http://schemas.microsoft.com/office/powerpoint/2010/main" val="2210602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08075" y="812800"/>
            <a:ext cx="5343525" cy="4008438"/>
          </a:xfrm>
        </p:spPr>
      </p:sp>
      <p:sp>
        <p:nvSpPr>
          <p:cNvPr id="3" name="Platshållare för anteckningar 2"/>
          <p:cNvSpPr>
            <a:spLocks noGrp="1"/>
          </p:cNvSpPr>
          <p:nvPr>
            <p:ph type="body" idx="1"/>
          </p:nvPr>
        </p:nvSpPr>
        <p:spPr/>
        <p:txBody>
          <a:bodyPr/>
          <a:lstStyle/>
          <a:p>
            <a:r>
              <a:rPr lang="sv-SE" dirty="0"/>
              <a:t>Klar</a:t>
            </a:r>
          </a:p>
        </p:txBody>
      </p:sp>
      <p:sp>
        <p:nvSpPr>
          <p:cNvPr id="4" name="Platshållare för bildnummer 3"/>
          <p:cNvSpPr>
            <a:spLocks noGrp="1"/>
          </p:cNvSpPr>
          <p:nvPr>
            <p:ph type="sldNum" idx="10"/>
          </p:nvPr>
        </p:nvSpPr>
        <p:spPr/>
        <p:txBody>
          <a:bodyPr/>
          <a:lstStyle/>
          <a:p>
            <a:pPr algn="r"/>
            <a:fld id="{D13E26E8-8C21-47BA-B5CD-F43479FD0285}" type="slidenum">
              <a:rPr lang="sv-SE" sz="1400" b="0" strike="noStrike" spc="-1" smtClean="0">
                <a:latin typeface="Calibri"/>
              </a:rPr>
              <a:t>36</a:t>
            </a:fld>
            <a:endParaRPr lang="sv-SE" sz="1400" b="0" strike="noStrike" spc="-1">
              <a:latin typeface="Calibri"/>
            </a:endParaRPr>
          </a:p>
        </p:txBody>
      </p:sp>
    </p:spTree>
    <p:extLst>
      <p:ext uri="{BB962C8B-B14F-4D97-AF65-F5344CB8AC3E}">
        <p14:creationId xmlns:p14="http://schemas.microsoft.com/office/powerpoint/2010/main" val="20340070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08075" y="812800"/>
            <a:ext cx="5343525" cy="4008438"/>
          </a:xfrm>
        </p:spPr>
      </p:sp>
      <p:sp>
        <p:nvSpPr>
          <p:cNvPr id="3" name="Platshållare för anteckningar 2"/>
          <p:cNvSpPr>
            <a:spLocks noGrp="1"/>
          </p:cNvSpPr>
          <p:nvPr>
            <p:ph type="body" idx="1"/>
          </p:nvPr>
        </p:nvSpPr>
        <p:spPr/>
        <p:txBody>
          <a:bodyPr/>
          <a:lstStyle/>
          <a:p>
            <a:r>
              <a:rPr lang="sv-SE" dirty="0"/>
              <a:t>Klar</a:t>
            </a:r>
          </a:p>
        </p:txBody>
      </p:sp>
      <p:sp>
        <p:nvSpPr>
          <p:cNvPr id="4" name="Platshållare för bildnummer 3"/>
          <p:cNvSpPr>
            <a:spLocks noGrp="1"/>
          </p:cNvSpPr>
          <p:nvPr>
            <p:ph type="sldNum" idx="10"/>
          </p:nvPr>
        </p:nvSpPr>
        <p:spPr/>
        <p:txBody>
          <a:bodyPr/>
          <a:lstStyle/>
          <a:p>
            <a:pPr algn="r"/>
            <a:fld id="{D13E26E8-8C21-47BA-B5CD-F43479FD0285}" type="slidenum">
              <a:rPr lang="sv-SE" sz="1400" b="0" strike="noStrike" spc="-1" smtClean="0">
                <a:latin typeface="Calibri"/>
              </a:rPr>
              <a:t>37</a:t>
            </a:fld>
            <a:endParaRPr lang="sv-SE" sz="1400" b="0" strike="noStrike" spc="-1">
              <a:latin typeface="Calibri"/>
            </a:endParaRPr>
          </a:p>
        </p:txBody>
      </p:sp>
    </p:spTree>
    <p:extLst>
      <p:ext uri="{BB962C8B-B14F-4D97-AF65-F5344CB8AC3E}">
        <p14:creationId xmlns:p14="http://schemas.microsoft.com/office/powerpoint/2010/main" val="25149211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08075" y="812800"/>
            <a:ext cx="5343525" cy="4008438"/>
          </a:xfrm>
        </p:spPr>
      </p:sp>
      <p:sp>
        <p:nvSpPr>
          <p:cNvPr id="3" name="Platshållare för anteckningar 2"/>
          <p:cNvSpPr>
            <a:spLocks noGrp="1"/>
          </p:cNvSpPr>
          <p:nvPr>
            <p:ph type="body" idx="1"/>
          </p:nvPr>
        </p:nvSpPr>
        <p:spPr/>
        <p:txBody>
          <a:bodyPr/>
          <a:lstStyle/>
          <a:p>
            <a:r>
              <a:rPr lang="sv-SE" dirty="0"/>
              <a:t>Klar</a:t>
            </a:r>
          </a:p>
        </p:txBody>
      </p:sp>
      <p:sp>
        <p:nvSpPr>
          <p:cNvPr id="4" name="Platshållare för bildnummer 3"/>
          <p:cNvSpPr>
            <a:spLocks noGrp="1"/>
          </p:cNvSpPr>
          <p:nvPr>
            <p:ph type="sldNum" idx="10"/>
          </p:nvPr>
        </p:nvSpPr>
        <p:spPr/>
        <p:txBody>
          <a:bodyPr/>
          <a:lstStyle/>
          <a:p>
            <a:pPr algn="r"/>
            <a:fld id="{D13E26E8-8C21-47BA-B5CD-F43479FD0285}" type="slidenum">
              <a:rPr lang="sv-SE" sz="1400" b="0" strike="noStrike" spc="-1" smtClean="0">
                <a:latin typeface="Calibri"/>
              </a:rPr>
              <a:t>38</a:t>
            </a:fld>
            <a:endParaRPr lang="sv-SE" sz="1400" b="0" strike="noStrike" spc="-1">
              <a:latin typeface="Calibri"/>
            </a:endParaRPr>
          </a:p>
        </p:txBody>
      </p:sp>
    </p:spTree>
    <p:extLst>
      <p:ext uri="{BB962C8B-B14F-4D97-AF65-F5344CB8AC3E}">
        <p14:creationId xmlns:p14="http://schemas.microsoft.com/office/powerpoint/2010/main" val="7358380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08075" y="812800"/>
            <a:ext cx="5343525" cy="4008438"/>
          </a:xfrm>
        </p:spPr>
      </p:sp>
      <p:sp>
        <p:nvSpPr>
          <p:cNvPr id="3" name="Platshållare för anteckningar 2"/>
          <p:cNvSpPr>
            <a:spLocks noGrp="1"/>
          </p:cNvSpPr>
          <p:nvPr>
            <p:ph type="body" idx="1"/>
          </p:nvPr>
        </p:nvSpPr>
        <p:spPr/>
        <p:txBody>
          <a:bodyPr/>
          <a:lstStyle/>
          <a:p>
            <a:r>
              <a:rPr lang="sv-SE" dirty="0"/>
              <a:t>Klar</a:t>
            </a:r>
          </a:p>
        </p:txBody>
      </p:sp>
      <p:sp>
        <p:nvSpPr>
          <p:cNvPr id="4" name="Platshållare för bildnummer 3"/>
          <p:cNvSpPr>
            <a:spLocks noGrp="1"/>
          </p:cNvSpPr>
          <p:nvPr>
            <p:ph type="sldNum" idx="10"/>
          </p:nvPr>
        </p:nvSpPr>
        <p:spPr/>
        <p:txBody>
          <a:bodyPr/>
          <a:lstStyle/>
          <a:p>
            <a:pPr algn="r"/>
            <a:fld id="{D13E26E8-8C21-47BA-B5CD-F43479FD0285}" type="slidenum">
              <a:rPr lang="sv-SE" sz="1400" b="0" strike="noStrike" spc="-1" smtClean="0">
                <a:latin typeface="Calibri"/>
              </a:rPr>
              <a:t>39</a:t>
            </a:fld>
            <a:endParaRPr lang="sv-SE" sz="1400" b="0" strike="noStrike" spc="-1">
              <a:latin typeface="Calibri"/>
            </a:endParaRPr>
          </a:p>
        </p:txBody>
      </p:sp>
    </p:spTree>
    <p:extLst>
      <p:ext uri="{BB962C8B-B14F-4D97-AF65-F5344CB8AC3E}">
        <p14:creationId xmlns:p14="http://schemas.microsoft.com/office/powerpoint/2010/main" val="296996038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 name="PlaceHolder 1"/>
          <p:cNvSpPr>
            <a:spLocks noGrp="1" noRot="1" noChangeAspect="1"/>
          </p:cNvSpPr>
          <p:nvPr>
            <p:ph type="sldImg"/>
          </p:nvPr>
        </p:nvSpPr>
        <p:spPr>
          <a:xfrm>
            <a:off x="914400" y="744538"/>
            <a:ext cx="4965700" cy="3724275"/>
          </a:xfrm>
          <a:prstGeom prst="rect">
            <a:avLst/>
          </a:prstGeom>
        </p:spPr>
      </p:sp>
      <p:sp>
        <p:nvSpPr>
          <p:cNvPr id="313" name="PlaceHolder 2"/>
          <p:cNvSpPr>
            <a:spLocks noGrp="1"/>
          </p:cNvSpPr>
          <p:nvPr>
            <p:ph type="body"/>
          </p:nvPr>
        </p:nvSpPr>
        <p:spPr>
          <a:xfrm>
            <a:off x="679320" y="4717440"/>
            <a:ext cx="5435280" cy="4468680"/>
          </a:xfrm>
          <a:prstGeom prst="rect">
            <a:avLst/>
          </a:prstGeom>
        </p:spPr>
        <p:txBody>
          <a:bodyPr>
            <a:noAutofit/>
          </a:bodyPr>
          <a:lstStyle/>
          <a:p>
            <a:pPr marL="216000" indent="-216000">
              <a:lnSpc>
                <a:spcPct val="100000"/>
              </a:lnSpc>
            </a:pPr>
            <a:r>
              <a:rPr lang="sv-SE" sz="2000" b="0" strike="noStrike" spc="-1" dirty="0">
                <a:latin typeface="Calibri"/>
              </a:rPr>
              <a:t>Kolla att det är dessa som lämnat in detta år! </a:t>
            </a:r>
          </a:p>
        </p:txBody>
      </p:sp>
      <p:sp>
        <p:nvSpPr>
          <p:cNvPr id="314" name="Platshållare för bildnummer 3"/>
          <p:cNvSpPr txBox="1"/>
          <p:nvPr/>
        </p:nvSpPr>
        <p:spPr>
          <a:xfrm>
            <a:off x="3848760" y="9433080"/>
            <a:ext cx="2944080" cy="496080"/>
          </a:xfrm>
          <a:prstGeom prst="rect">
            <a:avLst/>
          </a:prstGeom>
          <a:noFill/>
          <a:ln w="0">
            <a:noFill/>
          </a:ln>
        </p:spPr>
        <p:txBody>
          <a:bodyPr anchor="b">
            <a:noAutofit/>
          </a:bodyPr>
          <a:lstStyle/>
          <a:p>
            <a:pPr algn="r">
              <a:lnSpc>
                <a:spcPct val="100000"/>
              </a:lnSpc>
            </a:pPr>
            <a:fld id="{32CC368C-9B9C-458C-98F7-CEAA7F99F15D}" type="slidenum">
              <a:rPr lang="sv-SE" sz="1200" b="0" strike="noStrike" spc="-1">
                <a:solidFill>
                  <a:srgbClr val="000000"/>
                </a:solidFill>
                <a:latin typeface="+mn-lt"/>
                <a:ea typeface="+mn-ea"/>
              </a:rPr>
              <a:t>40</a:t>
            </a:fld>
            <a:endParaRPr lang="sv-SE" sz="1200" b="0" strike="noStrike" spc="-1">
              <a:latin typeface="Calibri"/>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08075" y="812800"/>
            <a:ext cx="5343525" cy="4008438"/>
          </a:xfrm>
        </p:spPr>
      </p:sp>
      <p:sp>
        <p:nvSpPr>
          <p:cNvPr id="3" name="Platshållare för anteckningar 2"/>
          <p:cNvSpPr>
            <a:spLocks noGrp="1"/>
          </p:cNvSpPr>
          <p:nvPr>
            <p:ph type="body" idx="1"/>
          </p:nvPr>
        </p:nvSpPr>
        <p:spPr/>
        <p:txBody>
          <a:bodyPr/>
          <a:lstStyle/>
          <a:p>
            <a:r>
              <a:rPr lang="sv-SE"/>
              <a:t>KLar</a:t>
            </a:r>
          </a:p>
        </p:txBody>
      </p:sp>
      <p:sp>
        <p:nvSpPr>
          <p:cNvPr id="4" name="Platshållare för bildnummer 3"/>
          <p:cNvSpPr>
            <a:spLocks noGrp="1"/>
          </p:cNvSpPr>
          <p:nvPr>
            <p:ph type="sldNum" idx="10"/>
          </p:nvPr>
        </p:nvSpPr>
        <p:spPr/>
        <p:txBody>
          <a:bodyPr/>
          <a:lstStyle/>
          <a:p>
            <a:pPr algn="r"/>
            <a:fld id="{D13E26E8-8C21-47BA-B5CD-F43479FD0285}" type="slidenum">
              <a:rPr lang="sv-SE" sz="1400" b="0" strike="noStrike" spc="-1" smtClean="0">
                <a:latin typeface="Calibri"/>
              </a:rPr>
              <a:t>41</a:t>
            </a:fld>
            <a:endParaRPr lang="sv-SE" sz="1400" b="0" strike="noStrike" spc="-1">
              <a:latin typeface="Calibri"/>
            </a:endParaRPr>
          </a:p>
        </p:txBody>
      </p:sp>
    </p:spTree>
    <p:extLst>
      <p:ext uri="{BB962C8B-B14F-4D97-AF65-F5344CB8AC3E}">
        <p14:creationId xmlns:p14="http://schemas.microsoft.com/office/powerpoint/2010/main" val="10352540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08075" y="812800"/>
            <a:ext cx="5343525" cy="4008438"/>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idx="10"/>
          </p:nvPr>
        </p:nvSpPr>
        <p:spPr/>
        <p:txBody>
          <a:bodyPr/>
          <a:lstStyle/>
          <a:p>
            <a:pPr algn="r"/>
            <a:fld id="{D13E26E8-8C21-47BA-B5CD-F43479FD0285}" type="slidenum">
              <a:rPr lang="sv-SE" sz="1400" b="0" strike="noStrike" spc="-1" smtClean="0">
                <a:latin typeface="Calibri"/>
              </a:rPr>
              <a:t>4</a:t>
            </a:fld>
            <a:endParaRPr lang="sv-SE" sz="1400" b="0" strike="noStrike" spc="-1">
              <a:latin typeface="Calibri"/>
            </a:endParaRPr>
          </a:p>
        </p:txBody>
      </p:sp>
    </p:spTree>
    <p:extLst>
      <p:ext uri="{BB962C8B-B14F-4D97-AF65-F5344CB8AC3E}">
        <p14:creationId xmlns:p14="http://schemas.microsoft.com/office/powerpoint/2010/main" val="2181135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08075" y="812800"/>
            <a:ext cx="5343525" cy="4008438"/>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idx="10"/>
          </p:nvPr>
        </p:nvSpPr>
        <p:spPr/>
        <p:txBody>
          <a:bodyPr/>
          <a:lstStyle/>
          <a:p>
            <a:pPr algn="r"/>
            <a:fld id="{D13E26E8-8C21-47BA-B5CD-F43479FD0285}" type="slidenum">
              <a:rPr lang="sv-SE" sz="1400" b="0" strike="noStrike" spc="-1" smtClean="0">
                <a:latin typeface="Calibri"/>
              </a:rPr>
              <a:t>5</a:t>
            </a:fld>
            <a:endParaRPr lang="sv-SE" sz="1400" b="0" strike="noStrike" spc="-1">
              <a:latin typeface="Calibri"/>
            </a:endParaRPr>
          </a:p>
        </p:txBody>
      </p:sp>
    </p:spTree>
    <p:extLst>
      <p:ext uri="{BB962C8B-B14F-4D97-AF65-F5344CB8AC3E}">
        <p14:creationId xmlns:p14="http://schemas.microsoft.com/office/powerpoint/2010/main" val="34248104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08075" y="812800"/>
            <a:ext cx="5343525" cy="4008438"/>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idx="10"/>
          </p:nvPr>
        </p:nvSpPr>
        <p:spPr/>
        <p:txBody>
          <a:bodyPr/>
          <a:lstStyle/>
          <a:p>
            <a:pPr algn="r"/>
            <a:fld id="{D13E26E8-8C21-47BA-B5CD-F43479FD0285}" type="slidenum">
              <a:rPr lang="sv-SE" sz="1400" b="0" strike="noStrike" spc="-1" smtClean="0">
                <a:latin typeface="Calibri"/>
              </a:rPr>
              <a:t>6</a:t>
            </a:fld>
            <a:endParaRPr lang="sv-SE" sz="1400" b="0" strike="noStrike" spc="-1">
              <a:latin typeface="Calibri"/>
            </a:endParaRPr>
          </a:p>
        </p:txBody>
      </p:sp>
    </p:spTree>
    <p:extLst>
      <p:ext uri="{BB962C8B-B14F-4D97-AF65-F5344CB8AC3E}">
        <p14:creationId xmlns:p14="http://schemas.microsoft.com/office/powerpoint/2010/main" val="12123815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08075" y="812800"/>
            <a:ext cx="5343525" cy="4008438"/>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idx="10"/>
          </p:nvPr>
        </p:nvSpPr>
        <p:spPr/>
        <p:txBody>
          <a:bodyPr/>
          <a:lstStyle/>
          <a:p>
            <a:pPr algn="r"/>
            <a:fld id="{D13E26E8-8C21-47BA-B5CD-F43479FD0285}" type="slidenum">
              <a:rPr lang="sv-SE" sz="1400" b="0" strike="noStrike" spc="-1" smtClean="0">
                <a:latin typeface="Calibri"/>
              </a:rPr>
              <a:t>7</a:t>
            </a:fld>
            <a:endParaRPr lang="sv-SE" sz="1400" b="0" strike="noStrike" spc="-1">
              <a:latin typeface="Calibri"/>
            </a:endParaRPr>
          </a:p>
        </p:txBody>
      </p:sp>
    </p:spTree>
    <p:extLst>
      <p:ext uri="{BB962C8B-B14F-4D97-AF65-F5344CB8AC3E}">
        <p14:creationId xmlns:p14="http://schemas.microsoft.com/office/powerpoint/2010/main" val="38282566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08075" y="812800"/>
            <a:ext cx="5343525" cy="4008438"/>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idx="10"/>
          </p:nvPr>
        </p:nvSpPr>
        <p:spPr/>
        <p:txBody>
          <a:bodyPr/>
          <a:lstStyle/>
          <a:p>
            <a:pPr algn="r"/>
            <a:fld id="{D13E26E8-8C21-47BA-B5CD-F43479FD0285}" type="slidenum">
              <a:rPr lang="sv-SE" sz="1400" b="0" strike="noStrike" spc="-1" smtClean="0">
                <a:latin typeface="Calibri"/>
              </a:rPr>
              <a:t>8</a:t>
            </a:fld>
            <a:endParaRPr lang="sv-SE" sz="1400" b="0" strike="noStrike" spc="-1">
              <a:latin typeface="Calibri"/>
            </a:endParaRPr>
          </a:p>
        </p:txBody>
      </p:sp>
    </p:spTree>
    <p:extLst>
      <p:ext uri="{BB962C8B-B14F-4D97-AF65-F5344CB8AC3E}">
        <p14:creationId xmlns:p14="http://schemas.microsoft.com/office/powerpoint/2010/main" val="38218102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08075" y="812800"/>
            <a:ext cx="5343525" cy="4008438"/>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idx="10"/>
          </p:nvPr>
        </p:nvSpPr>
        <p:spPr/>
        <p:txBody>
          <a:bodyPr/>
          <a:lstStyle/>
          <a:p>
            <a:pPr algn="r"/>
            <a:fld id="{D13E26E8-8C21-47BA-B5CD-F43479FD0285}" type="slidenum">
              <a:rPr lang="sv-SE" sz="1400" b="0" strike="noStrike" spc="-1" smtClean="0">
                <a:latin typeface="Calibri"/>
              </a:rPr>
              <a:t>9</a:t>
            </a:fld>
            <a:endParaRPr lang="sv-SE" sz="1400" b="0" strike="noStrike" spc="-1">
              <a:latin typeface="Calibri"/>
            </a:endParaRPr>
          </a:p>
        </p:txBody>
      </p:sp>
    </p:spTree>
    <p:extLst>
      <p:ext uri="{BB962C8B-B14F-4D97-AF65-F5344CB8AC3E}">
        <p14:creationId xmlns:p14="http://schemas.microsoft.com/office/powerpoint/2010/main" val="185897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sldNum" idx="3"/>
          </p:nvPr>
        </p:nvSpPr>
        <p:spPr/>
        <p:txBody>
          <a:bodyPr/>
          <a:lstStyle/>
          <a:p>
            <a:fld id="{E0AD5156-EA0D-44C9-B679-712A4AA29CB2}" type="slidenum">
              <a:t>‹#›</a:t>
            </a:fld>
            <a:endParaRP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27" name="PlaceHolder 2"/>
          <p:cNvSpPr>
            <a:spLocks noGrp="1"/>
          </p:cNvSpPr>
          <p:nvPr>
            <p:ph type="body"/>
          </p:nvPr>
        </p:nvSpPr>
        <p:spPr>
          <a:xfrm>
            <a:off x="457200" y="1600200"/>
            <a:ext cx="403812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28" name="PlaceHolder 3"/>
          <p:cNvSpPr>
            <a:spLocks noGrp="1"/>
          </p:cNvSpPr>
          <p:nvPr>
            <p:ph type="body"/>
          </p:nvPr>
        </p:nvSpPr>
        <p:spPr>
          <a:xfrm>
            <a:off x="457200" y="3964320"/>
            <a:ext cx="403812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F192BD9D-EF8B-47DF-AC64-7ADD619925E1}" type="slidenum">
              <a:t>‹#›</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30" name="PlaceHolder 2"/>
          <p:cNvSpPr>
            <a:spLocks noGrp="1"/>
          </p:cNvSpPr>
          <p:nvPr>
            <p:ph type="body"/>
          </p:nvPr>
        </p:nvSpPr>
        <p:spPr>
          <a:xfrm>
            <a:off x="45720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31" name="PlaceHolder 3"/>
          <p:cNvSpPr>
            <a:spLocks noGrp="1"/>
          </p:cNvSpPr>
          <p:nvPr>
            <p:ph type="body"/>
          </p:nvPr>
        </p:nvSpPr>
        <p:spPr>
          <a:xfrm>
            <a:off x="252648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32" name="PlaceHolder 4"/>
          <p:cNvSpPr>
            <a:spLocks noGrp="1"/>
          </p:cNvSpPr>
          <p:nvPr>
            <p:ph type="body"/>
          </p:nvPr>
        </p:nvSpPr>
        <p:spPr>
          <a:xfrm>
            <a:off x="457200" y="396432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33" name="PlaceHolder 5"/>
          <p:cNvSpPr>
            <a:spLocks noGrp="1"/>
          </p:cNvSpPr>
          <p:nvPr>
            <p:ph type="body"/>
          </p:nvPr>
        </p:nvSpPr>
        <p:spPr>
          <a:xfrm>
            <a:off x="2526480" y="396432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sldNum" idx="3"/>
          </p:nvPr>
        </p:nvSpPr>
        <p:spPr/>
        <p:txBody>
          <a:bodyPr/>
          <a:lstStyle/>
          <a:p>
            <a:fld id="{38F18031-3AB0-4C5E-BC78-CDD6DBAFB8D9}" type="slidenum">
              <a:t>‹#›</a:t>
            </a:fld>
            <a:endParaRPr/>
          </a:p>
        </p:txBody>
      </p:sp>
      <p:sp>
        <p:nvSpPr>
          <p:cNvPr id="9" name="PlaceHolder 8"/>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35" name="PlaceHolder 2"/>
          <p:cNvSpPr>
            <a:spLocks noGrp="1"/>
          </p:cNvSpPr>
          <p:nvPr>
            <p:ph type="body"/>
          </p:nvPr>
        </p:nvSpPr>
        <p:spPr>
          <a:xfrm>
            <a:off x="457200" y="160020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36" name="PlaceHolder 3"/>
          <p:cNvSpPr>
            <a:spLocks noGrp="1"/>
          </p:cNvSpPr>
          <p:nvPr>
            <p:ph type="body"/>
          </p:nvPr>
        </p:nvSpPr>
        <p:spPr>
          <a:xfrm>
            <a:off x="1822680" y="160020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37" name="PlaceHolder 4"/>
          <p:cNvSpPr>
            <a:spLocks noGrp="1"/>
          </p:cNvSpPr>
          <p:nvPr>
            <p:ph type="body"/>
          </p:nvPr>
        </p:nvSpPr>
        <p:spPr>
          <a:xfrm>
            <a:off x="3187800" y="160020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38" name="PlaceHolder 5"/>
          <p:cNvSpPr>
            <a:spLocks noGrp="1"/>
          </p:cNvSpPr>
          <p:nvPr>
            <p:ph type="body"/>
          </p:nvPr>
        </p:nvSpPr>
        <p:spPr>
          <a:xfrm>
            <a:off x="457200" y="396432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39" name="PlaceHolder 6"/>
          <p:cNvSpPr>
            <a:spLocks noGrp="1"/>
          </p:cNvSpPr>
          <p:nvPr>
            <p:ph type="body"/>
          </p:nvPr>
        </p:nvSpPr>
        <p:spPr>
          <a:xfrm>
            <a:off x="1822680" y="396432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40" name="PlaceHolder 7"/>
          <p:cNvSpPr>
            <a:spLocks noGrp="1"/>
          </p:cNvSpPr>
          <p:nvPr>
            <p:ph type="body"/>
          </p:nvPr>
        </p:nvSpPr>
        <p:spPr>
          <a:xfrm>
            <a:off x="3187800" y="396432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sldNum" idx="3"/>
          </p:nvPr>
        </p:nvSpPr>
        <p:spPr/>
        <p:txBody>
          <a:bodyPr/>
          <a:lstStyle/>
          <a:p>
            <a:fld id="{14450372-FFC1-45BA-9272-63C1EDB8B40B}" type="slidenum">
              <a:t>‹#›</a:t>
            </a:fld>
            <a:endParaRPr/>
          </a:p>
        </p:txBody>
      </p:sp>
      <p:sp>
        <p:nvSpPr>
          <p:cNvPr id="11" name="PlaceHolder 10"/>
          <p:cNvSpPr>
            <a:spLocks noGrp="1"/>
          </p:cNvSpPr>
          <p:nvPr>
            <p:ph type="dt" idx="1"/>
          </p:nvPr>
        </p:nvSpPr>
        <p:spPr/>
        <p:txBody>
          <a:body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lstStyle/>
          <a:p>
            <a:r>
              <a:t>Footer</a:t>
            </a:r>
          </a:p>
        </p:txBody>
      </p:sp>
      <p:sp>
        <p:nvSpPr>
          <p:cNvPr id="3" name="PlaceHolder 2"/>
          <p:cNvSpPr>
            <a:spLocks noGrp="1"/>
          </p:cNvSpPr>
          <p:nvPr>
            <p:ph type="sldNum" idx="6"/>
          </p:nvPr>
        </p:nvSpPr>
        <p:spPr/>
        <p:txBody>
          <a:bodyPr/>
          <a:lstStyle/>
          <a:p>
            <a:fld id="{0C887148-1DC0-4530-A1BD-D3E383353D5A}" type="slidenum">
              <a:t>‹#›</a:t>
            </a:fld>
            <a:endParaRPr/>
          </a:p>
        </p:txBody>
      </p:sp>
      <p:sp>
        <p:nvSpPr>
          <p:cNvPr id="4" name="PlaceHolder 3"/>
          <p:cNvSpPr>
            <a:spLocks noGrp="1"/>
          </p:cNvSpPr>
          <p:nvPr>
            <p:ph type="dt" idx="4"/>
          </p:nvPr>
        </p:nvSpPr>
        <p:spPr/>
        <p:txBody>
          <a:body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48" name="PlaceHolder 2"/>
          <p:cNvSpPr>
            <a:spLocks noGrp="1"/>
          </p:cNvSpPr>
          <p:nvPr>
            <p:ph type="subTitle"/>
          </p:nvPr>
        </p:nvSpPr>
        <p:spPr>
          <a:xfrm>
            <a:off x="457200" y="1600200"/>
            <a:ext cx="4038120" cy="4525560"/>
          </a:xfrm>
          <a:prstGeom prst="rect">
            <a:avLst/>
          </a:prstGeom>
        </p:spPr>
        <p:txBody>
          <a:bodyPr lIns="0" tIns="0" rIns="0" bIns="0" anchor="ctr">
            <a:noAutofit/>
          </a:bodyPr>
          <a:lstStyle/>
          <a:p>
            <a:pPr algn="ctr"/>
            <a:endParaRPr lang="sv-SE" sz="3200" b="0" strike="noStrike" spc="-1">
              <a:latin typeface="Calibri"/>
            </a:endParaRPr>
          </a:p>
        </p:txBody>
      </p:sp>
      <p:sp>
        <p:nvSpPr>
          <p:cNvPr id="4" name="PlaceHolder 3"/>
          <p:cNvSpPr>
            <a:spLocks noGrp="1"/>
          </p:cNvSpPr>
          <p:nvPr>
            <p:ph type="ftr" idx="5"/>
          </p:nvPr>
        </p:nvSpPr>
        <p:spPr/>
        <p:txBody>
          <a:bodyPr/>
          <a:lstStyle/>
          <a:p>
            <a:r>
              <a:t>Footer</a:t>
            </a:r>
          </a:p>
        </p:txBody>
      </p:sp>
      <p:sp>
        <p:nvSpPr>
          <p:cNvPr id="5" name="PlaceHolder 4"/>
          <p:cNvSpPr>
            <a:spLocks noGrp="1"/>
          </p:cNvSpPr>
          <p:nvPr>
            <p:ph type="sldNum" idx="6"/>
          </p:nvPr>
        </p:nvSpPr>
        <p:spPr/>
        <p:txBody>
          <a:bodyPr/>
          <a:lstStyle/>
          <a:p>
            <a:fld id="{9B6DF194-359A-47F4-85F7-9CE5CC484257}" type="slidenum">
              <a:t>‹#›</a:t>
            </a:fld>
            <a:endParaRPr/>
          </a:p>
        </p:txBody>
      </p:sp>
      <p:sp>
        <p:nvSpPr>
          <p:cNvPr id="6" name="PlaceHolder 5"/>
          <p:cNvSpPr>
            <a:spLocks noGrp="1"/>
          </p:cNvSpPr>
          <p:nvPr>
            <p:ph type="dt" idx="4"/>
          </p:nvPr>
        </p:nvSpPr>
        <p:spPr/>
        <p:txBody>
          <a:body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50" name="PlaceHolder 2"/>
          <p:cNvSpPr>
            <a:spLocks noGrp="1"/>
          </p:cNvSpPr>
          <p:nvPr>
            <p:ph type="body"/>
          </p:nvPr>
        </p:nvSpPr>
        <p:spPr>
          <a:xfrm>
            <a:off x="457200" y="1600200"/>
            <a:ext cx="4038120" cy="4525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4" name="PlaceHolder 3"/>
          <p:cNvSpPr>
            <a:spLocks noGrp="1"/>
          </p:cNvSpPr>
          <p:nvPr>
            <p:ph type="ftr" idx="5"/>
          </p:nvPr>
        </p:nvSpPr>
        <p:spPr/>
        <p:txBody>
          <a:bodyPr/>
          <a:lstStyle/>
          <a:p>
            <a:r>
              <a:t>Footer</a:t>
            </a:r>
          </a:p>
        </p:txBody>
      </p:sp>
      <p:sp>
        <p:nvSpPr>
          <p:cNvPr id="5" name="PlaceHolder 4"/>
          <p:cNvSpPr>
            <a:spLocks noGrp="1"/>
          </p:cNvSpPr>
          <p:nvPr>
            <p:ph type="sldNum" idx="6"/>
          </p:nvPr>
        </p:nvSpPr>
        <p:spPr/>
        <p:txBody>
          <a:bodyPr/>
          <a:lstStyle/>
          <a:p>
            <a:fld id="{EC14D16B-E228-4CAA-8C83-FA5DD1053C32}" type="slidenum">
              <a:t>‹#›</a:t>
            </a:fld>
            <a:endParaRPr/>
          </a:p>
        </p:txBody>
      </p:sp>
      <p:sp>
        <p:nvSpPr>
          <p:cNvPr id="6" name="PlaceHolder 5"/>
          <p:cNvSpPr>
            <a:spLocks noGrp="1"/>
          </p:cNvSpPr>
          <p:nvPr>
            <p:ph type="dt" idx="4"/>
          </p:nvPr>
        </p:nvSpPr>
        <p:spPr/>
        <p:txBody>
          <a:body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52" name="PlaceHolder 2"/>
          <p:cNvSpPr>
            <a:spLocks noGrp="1"/>
          </p:cNvSpPr>
          <p:nvPr>
            <p:ph type="body"/>
          </p:nvPr>
        </p:nvSpPr>
        <p:spPr>
          <a:xfrm>
            <a:off x="457200" y="1600200"/>
            <a:ext cx="1970280" cy="4525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53" name="PlaceHolder 3"/>
          <p:cNvSpPr>
            <a:spLocks noGrp="1"/>
          </p:cNvSpPr>
          <p:nvPr>
            <p:ph type="body"/>
          </p:nvPr>
        </p:nvSpPr>
        <p:spPr>
          <a:xfrm>
            <a:off x="2526480" y="1600200"/>
            <a:ext cx="1970280" cy="4525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5" name="PlaceHolder 4"/>
          <p:cNvSpPr>
            <a:spLocks noGrp="1"/>
          </p:cNvSpPr>
          <p:nvPr>
            <p:ph type="ftr" idx="5"/>
          </p:nvPr>
        </p:nvSpPr>
        <p:spPr/>
        <p:txBody>
          <a:bodyPr/>
          <a:lstStyle/>
          <a:p>
            <a:r>
              <a:t>Footer</a:t>
            </a:r>
          </a:p>
        </p:txBody>
      </p:sp>
      <p:sp>
        <p:nvSpPr>
          <p:cNvPr id="6" name="PlaceHolder 5"/>
          <p:cNvSpPr>
            <a:spLocks noGrp="1"/>
          </p:cNvSpPr>
          <p:nvPr>
            <p:ph type="sldNum" idx="6"/>
          </p:nvPr>
        </p:nvSpPr>
        <p:spPr/>
        <p:txBody>
          <a:bodyPr/>
          <a:lstStyle/>
          <a:p>
            <a:fld id="{CD477F38-2242-436F-B83B-FF6B4FA55F63}" type="slidenum">
              <a:t>‹#›</a:t>
            </a:fld>
            <a:endParaRPr/>
          </a:p>
        </p:txBody>
      </p:sp>
      <p:sp>
        <p:nvSpPr>
          <p:cNvPr id="7" name="PlaceHolder 6"/>
          <p:cNvSpPr>
            <a:spLocks noGrp="1"/>
          </p:cNvSpPr>
          <p:nvPr>
            <p:ph type="dt" idx="4"/>
          </p:nvPr>
        </p:nvSpPr>
        <p:spPr/>
        <p:txBody>
          <a:body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4"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3" name="PlaceHolder 2"/>
          <p:cNvSpPr>
            <a:spLocks noGrp="1"/>
          </p:cNvSpPr>
          <p:nvPr>
            <p:ph type="ftr" idx="5"/>
          </p:nvPr>
        </p:nvSpPr>
        <p:spPr/>
        <p:txBody>
          <a:bodyPr/>
          <a:lstStyle/>
          <a:p>
            <a:r>
              <a:t>Footer</a:t>
            </a:r>
          </a:p>
        </p:txBody>
      </p:sp>
      <p:sp>
        <p:nvSpPr>
          <p:cNvPr id="4" name="PlaceHolder 3"/>
          <p:cNvSpPr>
            <a:spLocks noGrp="1"/>
          </p:cNvSpPr>
          <p:nvPr>
            <p:ph type="sldNum" idx="6"/>
          </p:nvPr>
        </p:nvSpPr>
        <p:spPr/>
        <p:txBody>
          <a:bodyPr/>
          <a:lstStyle/>
          <a:p>
            <a:fld id="{6F0E409C-3B2D-4AA0-8475-E3280AB53D32}" type="slidenum">
              <a:t>‹#›</a:t>
            </a:fld>
            <a:endParaRPr/>
          </a:p>
        </p:txBody>
      </p:sp>
      <p:sp>
        <p:nvSpPr>
          <p:cNvPr id="5" name="PlaceHolder 4"/>
          <p:cNvSpPr>
            <a:spLocks noGrp="1"/>
          </p:cNvSpPr>
          <p:nvPr>
            <p:ph type="dt" idx="4"/>
          </p:nvPr>
        </p:nvSpPr>
        <p:spPr/>
        <p:txBody>
          <a:body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5" name="PlaceHolder 1"/>
          <p:cNvSpPr>
            <a:spLocks noGrp="1"/>
          </p:cNvSpPr>
          <p:nvPr>
            <p:ph type="subTitle"/>
          </p:nvPr>
        </p:nvSpPr>
        <p:spPr>
          <a:xfrm>
            <a:off x="457200" y="274680"/>
            <a:ext cx="8229240" cy="5297760"/>
          </a:xfrm>
          <a:prstGeom prst="rect">
            <a:avLst/>
          </a:prstGeom>
        </p:spPr>
        <p:txBody>
          <a:bodyPr lIns="0" tIns="0" rIns="0" bIns="0" anchor="ctr">
            <a:noAutofit/>
          </a:bodyPr>
          <a:lstStyle/>
          <a:p>
            <a:pPr algn="ctr"/>
            <a:endParaRPr lang="sv-SE" sz="3200" b="0" strike="noStrike" spc="-1">
              <a:latin typeface="Calibri"/>
            </a:endParaRPr>
          </a:p>
        </p:txBody>
      </p:sp>
      <p:sp>
        <p:nvSpPr>
          <p:cNvPr id="3" name="PlaceHolder 2"/>
          <p:cNvSpPr>
            <a:spLocks noGrp="1"/>
          </p:cNvSpPr>
          <p:nvPr>
            <p:ph type="ftr" idx="5"/>
          </p:nvPr>
        </p:nvSpPr>
        <p:spPr/>
        <p:txBody>
          <a:bodyPr/>
          <a:lstStyle/>
          <a:p>
            <a:r>
              <a:t>Footer</a:t>
            </a:r>
          </a:p>
        </p:txBody>
      </p:sp>
      <p:sp>
        <p:nvSpPr>
          <p:cNvPr id="4" name="PlaceHolder 3"/>
          <p:cNvSpPr>
            <a:spLocks noGrp="1"/>
          </p:cNvSpPr>
          <p:nvPr>
            <p:ph type="sldNum" idx="6"/>
          </p:nvPr>
        </p:nvSpPr>
        <p:spPr/>
        <p:txBody>
          <a:bodyPr/>
          <a:lstStyle/>
          <a:p>
            <a:fld id="{28F8BBFC-6421-45A4-BEAA-9FEA399B33F0}" type="slidenum">
              <a:t>‹#›</a:t>
            </a:fld>
            <a:endParaRPr/>
          </a:p>
        </p:txBody>
      </p:sp>
      <p:sp>
        <p:nvSpPr>
          <p:cNvPr id="5" name="PlaceHolder 4"/>
          <p:cNvSpPr>
            <a:spLocks noGrp="1"/>
          </p:cNvSpPr>
          <p:nvPr>
            <p:ph type="dt" idx="4"/>
          </p:nvPr>
        </p:nvSpPr>
        <p:spPr/>
        <p:txBody>
          <a:body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57" name="PlaceHolder 2"/>
          <p:cNvSpPr>
            <a:spLocks noGrp="1"/>
          </p:cNvSpPr>
          <p:nvPr>
            <p:ph type="body"/>
          </p:nvPr>
        </p:nvSpPr>
        <p:spPr>
          <a:xfrm>
            <a:off x="45720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58" name="PlaceHolder 3"/>
          <p:cNvSpPr>
            <a:spLocks noGrp="1"/>
          </p:cNvSpPr>
          <p:nvPr>
            <p:ph type="body"/>
          </p:nvPr>
        </p:nvSpPr>
        <p:spPr>
          <a:xfrm>
            <a:off x="2526480" y="1600200"/>
            <a:ext cx="1970280" cy="4525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59" name="PlaceHolder 4"/>
          <p:cNvSpPr>
            <a:spLocks noGrp="1"/>
          </p:cNvSpPr>
          <p:nvPr>
            <p:ph type="body"/>
          </p:nvPr>
        </p:nvSpPr>
        <p:spPr>
          <a:xfrm>
            <a:off x="457200" y="396432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6" name="PlaceHolder 5"/>
          <p:cNvSpPr>
            <a:spLocks noGrp="1"/>
          </p:cNvSpPr>
          <p:nvPr>
            <p:ph type="ftr" idx="5"/>
          </p:nvPr>
        </p:nvSpPr>
        <p:spPr/>
        <p:txBody>
          <a:bodyPr/>
          <a:lstStyle/>
          <a:p>
            <a:r>
              <a:t>Footer</a:t>
            </a:r>
          </a:p>
        </p:txBody>
      </p:sp>
      <p:sp>
        <p:nvSpPr>
          <p:cNvPr id="7" name="PlaceHolder 6"/>
          <p:cNvSpPr>
            <a:spLocks noGrp="1"/>
          </p:cNvSpPr>
          <p:nvPr>
            <p:ph type="sldNum" idx="6"/>
          </p:nvPr>
        </p:nvSpPr>
        <p:spPr/>
        <p:txBody>
          <a:bodyPr/>
          <a:lstStyle/>
          <a:p>
            <a:fld id="{FF6EBEB5-14F1-4D5E-B568-2A6B7C67DFC8}" type="slidenum">
              <a:t>‹#›</a:t>
            </a:fld>
            <a:endParaRPr/>
          </a:p>
        </p:txBody>
      </p:sp>
      <p:sp>
        <p:nvSpPr>
          <p:cNvPr id="8" name="PlaceHolder 7"/>
          <p:cNvSpPr>
            <a:spLocks noGrp="1"/>
          </p:cNvSpPr>
          <p:nvPr>
            <p:ph type="dt" idx="4"/>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6" name="PlaceHolder 2"/>
          <p:cNvSpPr>
            <a:spLocks noGrp="1"/>
          </p:cNvSpPr>
          <p:nvPr>
            <p:ph type="subTitle"/>
          </p:nvPr>
        </p:nvSpPr>
        <p:spPr>
          <a:xfrm>
            <a:off x="457200" y="1600200"/>
            <a:ext cx="4038120" cy="4525560"/>
          </a:xfrm>
          <a:prstGeom prst="rect">
            <a:avLst/>
          </a:prstGeom>
        </p:spPr>
        <p:txBody>
          <a:bodyPr lIns="0" tIns="0" rIns="0" bIns="0" anchor="ctr">
            <a:noAutofit/>
          </a:bodyPr>
          <a:lstStyle/>
          <a:p>
            <a:pPr algn="ctr"/>
            <a:endParaRPr lang="sv-SE" sz="3200" b="0" strike="noStrike" spc="-1">
              <a:latin typeface="Calibri"/>
            </a:endParaRPr>
          </a:p>
        </p:txBody>
      </p:sp>
      <p:sp>
        <p:nvSpPr>
          <p:cNvPr id="4" name="PlaceHolder 3"/>
          <p:cNvSpPr>
            <a:spLocks noGrp="1"/>
          </p:cNvSpPr>
          <p:nvPr>
            <p:ph type="ftr" idx="2"/>
          </p:nvPr>
        </p:nvSpPr>
        <p:spPr/>
        <p:txBody>
          <a:bodyPr/>
          <a:lstStyle/>
          <a:p>
            <a:r>
              <a:t>Footer</a:t>
            </a:r>
          </a:p>
        </p:txBody>
      </p:sp>
      <p:sp>
        <p:nvSpPr>
          <p:cNvPr id="2" name="PlaceHolder 4"/>
          <p:cNvSpPr>
            <a:spLocks noGrp="1"/>
          </p:cNvSpPr>
          <p:nvPr>
            <p:ph type="sldNum" idx="3"/>
          </p:nvPr>
        </p:nvSpPr>
        <p:spPr/>
        <p:txBody>
          <a:bodyPr/>
          <a:lstStyle/>
          <a:p>
            <a:fld id="{3B7A47A9-9D98-43C8-933D-3C3A9DE8BFE9}" type="slidenum">
              <a:t>‹#›</a:t>
            </a:fld>
            <a:endParaRPr/>
          </a:p>
        </p:txBody>
      </p:sp>
      <p:sp>
        <p:nvSpPr>
          <p:cNvPr id="3" name="PlaceHolder 5"/>
          <p:cNvSpPr>
            <a:spLocks noGrp="1"/>
          </p:cNvSpPr>
          <p:nvPr>
            <p:ph type="dt" idx="1"/>
          </p:nvPr>
        </p:nvSpPr>
        <p:spPr/>
        <p:txBody>
          <a:body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61" name="PlaceHolder 2"/>
          <p:cNvSpPr>
            <a:spLocks noGrp="1"/>
          </p:cNvSpPr>
          <p:nvPr>
            <p:ph type="body"/>
          </p:nvPr>
        </p:nvSpPr>
        <p:spPr>
          <a:xfrm>
            <a:off x="457200" y="1600200"/>
            <a:ext cx="1970280" cy="4525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62" name="PlaceHolder 3"/>
          <p:cNvSpPr>
            <a:spLocks noGrp="1"/>
          </p:cNvSpPr>
          <p:nvPr>
            <p:ph type="body"/>
          </p:nvPr>
        </p:nvSpPr>
        <p:spPr>
          <a:xfrm>
            <a:off x="252648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63" name="PlaceHolder 4"/>
          <p:cNvSpPr>
            <a:spLocks noGrp="1"/>
          </p:cNvSpPr>
          <p:nvPr>
            <p:ph type="body"/>
          </p:nvPr>
        </p:nvSpPr>
        <p:spPr>
          <a:xfrm>
            <a:off x="2526480" y="396432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6" name="PlaceHolder 5"/>
          <p:cNvSpPr>
            <a:spLocks noGrp="1"/>
          </p:cNvSpPr>
          <p:nvPr>
            <p:ph type="ftr" idx="5"/>
          </p:nvPr>
        </p:nvSpPr>
        <p:spPr/>
        <p:txBody>
          <a:bodyPr/>
          <a:lstStyle/>
          <a:p>
            <a:r>
              <a:t>Footer</a:t>
            </a:r>
          </a:p>
        </p:txBody>
      </p:sp>
      <p:sp>
        <p:nvSpPr>
          <p:cNvPr id="7" name="PlaceHolder 6"/>
          <p:cNvSpPr>
            <a:spLocks noGrp="1"/>
          </p:cNvSpPr>
          <p:nvPr>
            <p:ph type="sldNum" idx="6"/>
          </p:nvPr>
        </p:nvSpPr>
        <p:spPr/>
        <p:txBody>
          <a:bodyPr/>
          <a:lstStyle/>
          <a:p>
            <a:fld id="{0D007C31-0CBB-4136-8F06-609E4CCC4220}" type="slidenum">
              <a:t>‹#›</a:t>
            </a:fld>
            <a:endParaRPr/>
          </a:p>
        </p:txBody>
      </p:sp>
      <p:sp>
        <p:nvSpPr>
          <p:cNvPr id="8" name="PlaceHolder 7"/>
          <p:cNvSpPr>
            <a:spLocks noGrp="1"/>
          </p:cNvSpPr>
          <p:nvPr>
            <p:ph type="dt" idx="4"/>
          </p:nvPr>
        </p:nvSpPr>
        <p:spPr/>
        <p:txBody>
          <a:body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65" name="PlaceHolder 2"/>
          <p:cNvSpPr>
            <a:spLocks noGrp="1"/>
          </p:cNvSpPr>
          <p:nvPr>
            <p:ph type="body"/>
          </p:nvPr>
        </p:nvSpPr>
        <p:spPr>
          <a:xfrm>
            <a:off x="45720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66" name="PlaceHolder 3"/>
          <p:cNvSpPr>
            <a:spLocks noGrp="1"/>
          </p:cNvSpPr>
          <p:nvPr>
            <p:ph type="body"/>
          </p:nvPr>
        </p:nvSpPr>
        <p:spPr>
          <a:xfrm>
            <a:off x="252648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67" name="PlaceHolder 4"/>
          <p:cNvSpPr>
            <a:spLocks noGrp="1"/>
          </p:cNvSpPr>
          <p:nvPr>
            <p:ph type="body"/>
          </p:nvPr>
        </p:nvSpPr>
        <p:spPr>
          <a:xfrm>
            <a:off x="457200" y="3964320"/>
            <a:ext cx="403812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6" name="PlaceHolder 5"/>
          <p:cNvSpPr>
            <a:spLocks noGrp="1"/>
          </p:cNvSpPr>
          <p:nvPr>
            <p:ph type="ftr" idx="5"/>
          </p:nvPr>
        </p:nvSpPr>
        <p:spPr/>
        <p:txBody>
          <a:bodyPr/>
          <a:lstStyle/>
          <a:p>
            <a:r>
              <a:t>Footer</a:t>
            </a:r>
          </a:p>
        </p:txBody>
      </p:sp>
      <p:sp>
        <p:nvSpPr>
          <p:cNvPr id="7" name="PlaceHolder 6"/>
          <p:cNvSpPr>
            <a:spLocks noGrp="1"/>
          </p:cNvSpPr>
          <p:nvPr>
            <p:ph type="sldNum" idx="6"/>
          </p:nvPr>
        </p:nvSpPr>
        <p:spPr/>
        <p:txBody>
          <a:bodyPr/>
          <a:lstStyle/>
          <a:p>
            <a:fld id="{86F318EB-BA8D-4496-9386-560D536A84E5}" type="slidenum">
              <a:t>‹#›</a:t>
            </a:fld>
            <a:endParaRPr/>
          </a:p>
        </p:txBody>
      </p:sp>
      <p:sp>
        <p:nvSpPr>
          <p:cNvPr id="8" name="PlaceHolder 7"/>
          <p:cNvSpPr>
            <a:spLocks noGrp="1"/>
          </p:cNvSpPr>
          <p:nvPr>
            <p:ph type="dt" idx="4"/>
          </p:nvPr>
        </p:nvSpPr>
        <p:spPr/>
        <p:txBody>
          <a:body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69" name="PlaceHolder 2"/>
          <p:cNvSpPr>
            <a:spLocks noGrp="1"/>
          </p:cNvSpPr>
          <p:nvPr>
            <p:ph type="body"/>
          </p:nvPr>
        </p:nvSpPr>
        <p:spPr>
          <a:xfrm>
            <a:off x="457200" y="1600200"/>
            <a:ext cx="403812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70" name="PlaceHolder 3"/>
          <p:cNvSpPr>
            <a:spLocks noGrp="1"/>
          </p:cNvSpPr>
          <p:nvPr>
            <p:ph type="body"/>
          </p:nvPr>
        </p:nvSpPr>
        <p:spPr>
          <a:xfrm>
            <a:off x="457200" y="3964320"/>
            <a:ext cx="403812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5" name="PlaceHolder 4"/>
          <p:cNvSpPr>
            <a:spLocks noGrp="1"/>
          </p:cNvSpPr>
          <p:nvPr>
            <p:ph type="ftr" idx="5"/>
          </p:nvPr>
        </p:nvSpPr>
        <p:spPr/>
        <p:txBody>
          <a:bodyPr/>
          <a:lstStyle/>
          <a:p>
            <a:r>
              <a:t>Footer</a:t>
            </a:r>
          </a:p>
        </p:txBody>
      </p:sp>
      <p:sp>
        <p:nvSpPr>
          <p:cNvPr id="6" name="PlaceHolder 5"/>
          <p:cNvSpPr>
            <a:spLocks noGrp="1"/>
          </p:cNvSpPr>
          <p:nvPr>
            <p:ph type="sldNum" idx="6"/>
          </p:nvPr>
        </p:nvSpPr>
        <p:spPr/>
        <p:txBody>
          <a:bodyPr/>
          <a:lstStyle/>
          <a:p>
            <a:fld id="{E9971F3D-4BCC-4581-B552-B7B52C69D295}" type="slidenum">
              <a:t>‹#›</a:t>
            </a:fld>
            <a:endParaRPr/>
          </a:p>
        </p:txBody>
      </p:sp>
      <p:sp>
        <p:nvSpPr>
          <p:cNvPr id="7" name="PlaceHolder 6"/>
          <p:cNvSpPr>
            <a:spLocks noGrp="1"/>
          </p:cNvSpPr>
          <p:nvPr>
            <p:ph type="dt" idx="4"/>
          </p:nvPr>
        </p:nvSpPr>
        <p:spPr/>
        <p:txBody>
          <a:body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72" name="PlaceHolder 2"/>
          <p:cNvSpPr>
            <a:spLocks noGrp="1"/>
          </p:cNvSpPr>
          <p:nvPr>
            <p:ph type="body"/>
          </p:nvPr>
        </p:nvSpPr>
        <p:spPr>
          <a:xfrm>
            <a:off x="45720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73" name="PlaceHolder 3"/>
          <p:cNvSpPr>
            <a:spLocks noGrp="1"/>
          </p:cNvSpPr>
          <p:nvPr>
            <p:ph type="body"/>
          </p:nvPr>
        </p:nvSpPr>
        <p:spPr>
          <a:xfrm>
            <a:off x="252648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74" name="PlaceHolder 4"/>
          <p:cNvSpPr>
            <a:spLocks noGrp="1"/>
          </p:cNvSpPr>
          <p:nvPr>
            <p:ph type="body"/>
          </p:nvPr>
        </p:nvSpPr>
        <p:spPr>
          <a:xfrm>
            <a:off x="457200" y="396432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75" name="PlaceHolder 5"/>
          <p:cNvSpPr>
            <a:spLocks noGrp="1"/>
          </p:cNvSpPr>
          <p:nvPr>
            <p:ph type="body"/>
          </p:nvPr>
        </p:nvSpPr>
        <p:spPr>
          <a:xfrm>
            <a:off x="2526480" y="396432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7" name="PlaceHolder 6"/>
          <p:cNvSpPr>
            <a:spLocks noGrp="1"/>
          </p:cNvSpPr>
          <p:nvPr>
            <p:ph type="ftr" idx="5"/>
          </p:nvPr>
        </p:nvSpPr>
        <p:spPr/>
        <p:txBody>
          <a:bodyPr/>
          <a:lstStyle/>
          <a:p>
            <a:r>
              <a:t>Footer</a:t>
            </a:r>
          </a:p>
        </p:txBody>
      </p:sp>
      <p:sp>
        <p:nvSpPr>
          <p:cNvPr id="8" name="PlaceHolder 7"/>
          <p:cNvSpPr>
            <a:spLocks noGrp="1"/>
          </p:cNvSpPr>
          <p:nvPr>
            <p:ph type="sldNum" idx="6"/>
          </p:nvPr>
        </p:nvSpPr>
        <p:spPr/>
        <p:txBody>
          <a:bodyPr/>
          <a:lstStyle/>
          <a:p>
            <a:fld id="{2F0881E3-7931-4EE2-8743-80036AE516C6}" type="slidenum">
              <a:t>‹#›</a:t>
            </a:fld>
            <a:endParaRPr/>
          </a:p>
        </p:txBody>
      </p:sp>
      <p:sp>
        <p:nvSpPr>
          <p:cNvPr id="9" name="PlaceHolder 8"/>
          <p:cNvSpPr>
            <a:spLocks noGrp="1"/>
          </p:cNvSpPr>
          <p:nvPr>
            <p:ph type="dt" idx="4"/>
          </p:nvPr>
        </p:nvSpPr>
        <p:spPr/>
        <p:txBody>
          <a:body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77" name="PlaceHolder 2"/>
          <p:cNvSpPr>
            <a:spLocks noGrp="1"/>
          </p:cNvSpPr>
          <p:nvPr>
            <p:ph type="body"/>
          </p:nvPr>
        </p:nvSpPr>
        <p:spPr>
          <a:xfrm>
            <a:off x="457200" y="160020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78" name="PlaceHolder 3"/>
          <p:cNvSpPr>
            <a:spLocks noGrp="1"/>
          </p:cNvSpPr>
          <p:nvPr>
            <p:ph type="body"/>
          </p:nvPr>
        </p:nvSpPr>
        <p:spPr>
          <a:xfrm>
            <a:off x="1822680" y="160020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79" name="PlaceHolder 4"/>
          <p:cNvSpPr>
            <a:spLocks noGrp="1"/>
          </p:cNvSpPr>
          <p:nvPr>
            <p:ph type="body"/>
          </p:nvPr>
        </p:nvSpPr>
        <p:spPr>
          <a:xfrm>
            <a:off x="3187800" y="160020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80" name="PlaceHolder 5"/>
          <p:cNvSpPr>
            <a:spLocks noGrp="1"/>
          </p:cNvSpPr>
          <p:nvPr>
            <p:ph type="body"/>
          </p:nvPr>
        </p:nvSpPr>
        <p:spPr>
          <a:xfrm>
            <a:off x="457200" y="396432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81" name="PlaceHolder 6"/>
          <p:cNvSpPr>
            <a:spLocks noGrp="1"/>
          </p:cNvSpPr>
          <p:nvPr>
            <p:ph type="body"/>
          </p:nvPr>
        </p:nvSpPr>
        <p:spPr>
          <a:xfrm>
            <a:off x="1822680" y="396432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82" name="PlaceHolder 7"/>
          <p:cNvSpPr>
            <a:spLocks noGrp="1"/>
          </p:cNvSpPr>
          <p:nvPr>
            <p:ph type="body"/>
          </p:nvPr>
        </p:nvSpPr>
        <p:spPr>
          <a:xfrm>
            <a:off x="3187800" y="396432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9" name="PlaceHolder 8"/>
          <p:cNvSpPr>
            <a:spLocks noGrp="1"/>
          </p:cNvSpPr>
          <p:nvPr>
            <p:ph type="ftr" idx="5"/>
          </p:nvPr>
        </p:nvSpPr>
        <p:spPr/>
        <p:txBody>
          <a:bodyPr/>
          <a:lstStyle/>
          <a:p>
            <a:r>
              <a:t>Footer</a:t>
            </a:r>
          </a:p>
        </p:txBody>
      </p:sp>
      <p:sp>
        <p:nvSpPr>
          <p:cNvPr id="10" name="PlaceHolder 9"/>
          <p:cNvSpPr>
            <a:spLocks noGrp="1"/>
          </p:cNvSpPr>
          <p:nvPr>
            <p:ph type="sldNum" idx="6"/>
          </p:nvPr>
        </p:nvSpPr>
        <p:spPr/>
        <p:txBody>
          <a:bodyPr/>
          <a:lstStyle/>
          <a:p>
            <a:fld id="{C33A4B88-D42E-4930-860C-C96A5448627F}" type="slidenum">
              <a:t>‹#›</a:t>
            </a:fld>
            <a:endParaRPr/>
          </a:p>
        </p:txBody>
      </p:sp>
      <p:sp>
        <p:nvSpPr>
          <p:cNvPr id="11" name="PlaceHolder 10"/>
          <p:cNvSpPr>
            <a:spLocks noGrp="1"/>
          </p:cNvSpPr>
          <p:nvPr>
            <p:ph type="dt" idx="4"/>
          </p:nvPr>
        </p:nvSpPr>
        <p:spPr/>
        <p:txBody>
          <a:body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8"/>
          </p:nvPr>
        </p:nvSpPr>
        <p:spPr/>
        <p:txBody>
          <a:bodyPr/>
          <a:lstStyle/>
          <a:p>
            <a:r>
              <a:t>Footer</a:t>
            </a:r>
          </a:p>
        </p:txBody>
      </p:sp>
      <p:sp>
        <p:nvSpPr>
          <p:cNvPr id="3" name="PlaceHolder 2"/>
          <p:cNvSpPr>
            <a:spLocks noGrp="1"/>
          </p:cNvSpPr>
          <p:nvPr>
            <p:ph type="sldNum" idx="9"/>
          </p:nvPr>
        </p:nvSpPr>
        <p:spPr/>
        <p:txBody>
          <a:bodyPr/>
          <a:lstStyle/>
          <a:p>
            <a:fld id="{6F5F71C7-D6D8-4191-B66D-B622B57A7820}" type="slidenum">
              <a:t>‹#›</a:t>
            </a:fld>
            <a:endParaRPr/>
          </a:p>
        </p:txBody>
      </p:sp>
      <p:sp>
        <p:nvSpPr>
          <p:cNvPr id="4" name="PlaceHolder 3"/>
          <p:cNvSpPr>
            <a:spLocks noGrp="1"/>
          </p:cNvSpPr>
          <p:nvPr>
            <p:ph type="dt" idx="7"/>
          </p:nvPr>
        </p:nvSpPr>
        <p:spPr/>
        <p:txBody>
          <a:bodyPr/>
          <a:lstStyle/>
          <a:p>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9"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90" name="PlaceHolder 2"/>
          <p:cNvSpPr>
            <a:spLocks noGrp="1"/>
          </p:cNvSpPr>
          <p:nvPr>
            <p:ph type="subTitle"/>
          </p:nvPr>
        </p:nvSpPr>
        <p:spPr>
          <a:xfrm>
            <a:off x="457200" y="1600200"/>
            <a:ext cx="4038120" cy="4525560"/>
          </a:xfrm>
          <a:prstGeom prst="rect">
            <a:avLst/>
          </a:prstGeom>
        </p:spPr>
        <p:txBody>
          <a:bodyPr lIns="0" tIns="0" rIns="0" bIns="0" anchor="ctr">
            <a:noAutofit/>
          </a:bodyPr>
          <a:lstStyle/>
          <a:p>
            <a:pPr algn="ctr"/>
            <a:endParaRPr lang="sv-SE" sz="3200" b="0" strike="noStrike" spc="-1">
              <a:latin typeface="Calibri"/>
            </a:endParaRPr>
          </a:p>
        </p:txBody>
      </p:sp>
      <p:sp>
        <p:nvSpPr>
          <p:cNvPr id="4" name="PlaceHolder 3"/>
          <p:cNvSpPr>
            <a:spLocks noGrp="1"/>
          </p:cNvSpPr>
          <p:nvPr>
            <p:ph type="ftr" idx="8"/>
          </p:nvPr>
        </p:nvSpPr>
        <p:spPr/>
        <p:txBody>
          <a:bodyPr/>
          <a:lstStyle/>
          <a:p>
            <a:r>
              <a:t>Footer</a:t>
            </a:r>
          </a:p>
        </p:txBody>
      </p:sp>
      <p:sp>
        <p:nvSpPr>
          <p:cNvPr id="5" name="PlaceHolder 4"/>
          <p:cNvSpPr>
            <a:spLocks noGrp="1"/>
          </p:cNvSpPr>
          <p:nvPr>
            <p:ph type="sldNum" idx="9"/>
          </p:nvPr>
        </p:nvSpPr>
        <p:spPr/>
        <p:txBody>
          <a:bodyPr/>
          <a:lstStyle/>
          <a:p>
            <a:fld id="{E4085F3E-9A9C-44BD-8037-CF72EE0CAF60}" type="slidenum">
              <a:t>‹#›</a:t>
            </a:fld>
            <a:endParaRPr/>
          </a:p>
        </p:txBody>
      </p:sp>
      <p:sp>
        <p:nvSpPr>
          <p:cNvPr id="6" name="PlaceHolder 5"/>
          <p:cNvSpPr>
            <a:spLocks noGrp="1"/>
          </p:cNvSpPr>
          <p:nvPr>
            <p:ph type="dt" idx="7"/>
          </p:nvPr>
        </p:nvSpPr>
        <p:spPr/>
        <p:txBody>
          <a:bodyPr/>
          <a:lstStyle/>
          <a:p>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92" name="PlaceHolder 2"/>
          <p:cNvSpPr>
            <a:spLocks noGrp="1"/>
          </p:cNvSpPr>
          <p:nvPr>
            <p:ph type="body"/>
          </p:nvPr>
        </p:nvSpPr>
        <p:spPr>
          <a:xfrm>
            <a:off x="457200" y="1600200"/>
            <a:ext cx="4038120" cy="4525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4" name="PlaceHolder 3"/>
          <p:cNvSpPr>
            <a:spLocks noGrp="1"/>
          </p:cNvSpPr>
          <p:nvPr>
            <p:ph type="ftr" idx="8"/>
          </p:nvPr>
        </p:nvSpPr>
        <p:spPr/>
        <p:txBody>
          <a:bodyPr/>
          <a:lstStyle/>
          <a:p>
            <a:r>
              <a:t>Footer</a:t>
            </a:r>
          </a:p>
        </p:txBody>
      </p:sp>
      <p:sp>
        <p:nvSpPr>
          <p:cNvPr id="5" name="PlaceHolder 4"/>
          <p:cNvSpPr>
            <a:spLocks noGrp="1"/>
          </p:cNvSpPr>
          <p:nvPr>
            <p:ph type="sldNum" idx="9"/>
          </p:nvPr>
        </p:nvSpPr>
        <p:spPr/>
        <p:txBody>
          <a:bodyPr/>
          <a:lstStyle/>
          <a:p>
            <a:fld id="{72C61F5F-FF96-43C4-84E2-A528CEE37B8A}" type="slidenum">
              <a:t>‹#›</a:t>
            </a:fld>
            <a:endParaRPr/>
          </a:p>
        </p:txBody>
      </p:sp>
      <p:sp>
        <p:nvSpPr>
          <p:cNvPr id="6" name="PlaceHolder 5"/>
          <p:cNvSpPr>
            <a:spLocks noGrp="1"/>
          </p:cNvSpPr>
          <p:nvPr>
            <p:ph type="dt" idx="7"/>
          </p:nvPr>
        </p:nvSpPr>
        <p:spPr/>
        <p:txBody>
          <a:bodyPr/>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3"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94" name="PlaceHolder 2"/>
          <p:cNvSpPr>
            <a:spLocks noGrp="1"/>
          </p:cNvSpPr>
          <p:nvPr>
            <p:ph type="body"/>
          </p:nvPr>
        </p:nvSpPr>
        <p:spPr>
          <a:xfrm>
            <a:off x="457200" y="1600200"/>
            <a:ext cx="1970280" cy="4525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95" name="PlaceHolder 3"/>
          <p:cNvSpPr>
            <a:spLocks noGrp="1"/>
          </p:cNvSpPr>
          <p:nvPr>
            <p:ph type="body"/>
          </p:nvPr>
        </p:nvSpPr>
        <p:spPr>
          <a:xfrm>
            <a:off x="2526480" y="1600200"/>
            <a:ext cx="1970280" cy="4525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5" name="PlaceHolder 4"/>
          <p:cNvSpPr>
            <a:spLocks noGrp="1"/>
          </p:cNvSpPr>
          <p:nvPr>
            <p:ph type="ftr" idx="8"/>
          </p:nvPr>
        </p:nvSpPr>
        <p:spPr/>
        <p:txBody>
          <a:bodyPr/>
          <a:lstStyle/>
          <a:p>
            <a:r>
              <a:t>Footer</a:t>
            </a:r>
          </a:p>
        </p:txBody>
      </p:sp>
      <p:sp>
        <p:nvSpPr>
          <p:cNvPr id="6" name="PlaceHolder 5"/>
          <p:cNvSpPr>
            <a:spLocks noGrp="1"/>
          </p:cNvSpPr>
          <p:nvPr>
            <p:ph type="sldNum" idx="9"/>
          </p:nvPr>
        </p:nvSpPr>
        <p:spPr/>
        <p:txBody>
          <a:bodyPr/>
          <a:lstStyle/>
          <a:p>
            <a:fld id="{AB7B426C-B875-4B43-A594-F1036193C9A2}" type="slidenum">
              <a:t>‹#›</a:t>
            </a:fld>
            <a:endParaRPr/>
          </a:p>
        </p:txBody>
      </p:sp>
      <p:sp>
        <p:nvSpPr>
          <p:cNvPr id="7" name="PlaceHolder 6"/>
          <p:cNvSpPr>
            <a:spLocks noGrp="1"/>
          </p:cNvSpPr>
          <p:nvPr>
            <p:ph type="dt" idx="7"/>
          </p:nvPr>
        </p:nvSpPr>
        <p:spPr/>
        <p:txBody>
          <a:bodyPr/>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6"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3" name="PlaceHolder 2"/>
          <p:cNvSpPr>
            <a:spLocks noGrp="1"/>
          </p:cNvSpPr>
          <p:nvPr>
            <p:ph type="ftr" idx="8"/>
          </p:nvPr>
        </p:nvSpPr>
        <p:spPr/>
        <p:txBody>
          <a:bodyPr/>
          <a:lstStyle/>
          <a:p>
            <a:r>
              <a:t>Footer</a:t>
            </a:r>
          </a:p>
        </p:txBody>
      </p:sp>
      <p:sp>
        <p:nvSpPr>
          <p:cNvPr id="4" name="PlaceHolder 3"/>
          <p:cNvSpPr>
            <a:spLocks noGrp="1"/>
          </p:cNvSpPr>
          <p:nvPr>
            <p:ph type="sldNum" idx="9"/>
          </p:nvPr>
        </p:nvSpPr>
        <p:spPr/>
        <p:txBody>
          <a:bodyPr/>
          <a:lstStyle/>
          <a:p>
            <a:fld id="{D70EC1DC-3D27-423C-9206-A24FA6B6A193}" type="slidenum">
              <a:t>‹#›</a:t>
            </a:fld>
            <a:endParaRPr/>
          </a:p>
        </p:txBody>
      </p:sp>
      <p:sp>
        <p:nvSpPr>
          <p:cNvPr id="5" name="PlaceHolder 4"/>
          <p:cNvSpPr>
            <a:spLocks noGrp="1"/>
          </p:cNvSpPr>
          <p:nvPr>
            <p:ph type="dt" idx="7"/>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8" name="PlaceHolder 2"/>
          <p:cNvSpPr>
            <a:spLocks noGrp="1"/>
          </p:cNvSpPr>
          <p:nvPr>
            <p:ph type="body"/>
          </p:nvPr>
        </p:nvSpPr>
        <p:spPr>
          <a:xfrm>
            <a:off x="457200" y="1600200"/>
            <a:ext cx="4038120" cy="4525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sldNum" idx="3"/>
          </p:nvPr>
        </p:nvSpPr>
        <p:spPr/>
        <p:txBody>
          <a:bodyPr/>
          <a:lstStyle/>
          <a:p>
            <a:fld id="{3A2C31C8-65EC-4732-BCAB-59261F733D7C}" type="slidenum">
              <a:t>‹#›</a:t>
            </a:fld>
            <a:endParaRP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97" name="PlaceHolder 1"/>
          <p:cNvSpPr>
            <a:spLocks noGrp="1"/>
          </p:cNvSpPr>
          <p:nvPr>
            <p:ph type="subTitle"/>
          </p:nvPr>
        </p:nvSpPr>
        <p:spPr>
          <a:xfrm>
            <a:off x="457200" y="274680"/>
            <a:ext cx="8229240" cy="5297760"/>
          </a:xfrm>
          <a:prstGeom prst="rect">
            <a:avLst/>
          </a:prstGeom>
        </p:spPr>
        <p:txBody>
          <a:bodyPr lIns="0" tIns="0" rIns="0" bIns="0" anchor="ctr">
            <a:noAutofit/>
          </a:bodyPr>
          <a:lstStyle/>
          <a:p>
            <a:pPr algn="ctr"/>
            <a:endParaRPr lang="sv-SE" sz="3200" b="0" strike="noStrike" spc="-1">
              <a:latin typeface="Calibri"/>
            </a:endParaRPr>
          </a:p>
        </p:txBody>
      </p:sp>
      <p:sp>
        <p:nvSpPr>
          <p:cNvPr id="3" name="PlaceHolder 2"/>
          <p:cNvSpPr>
            <a:spLocks noGrp="1"/>
          </p:cNvSpPr>
          <p:nvPr>
            <p:ph type="ftr" idx="8"/>
          </p:nvPr>
        </p:nvSpPr>
        <p:spPr/>
        <p:txBody>
          <a:bodyPr/>
          <a:lstStyle/>
          <a:p>
            <a:r>
              <a:t>Footer</a:t>
            </a:r>
          </a:p>
        </p:txBody>
      </p:sp>
      <p:sp>
        <p:nvSpPr>
          <p:cNvPr id="4" name="PlaceHolder 3"/>
          <p:cNvSpPr>
            <a:spLocks noGrp="1"/>
          </p:cNvSpPr>
          <p:nvPr>
            <p:ph type="sldNum" idx="9"/>
          </p:nvPr>
        </p:nvSpPr>
        <p:spPr/>
        <p:txBody>
          <a:bodyPr/>
          <a:lstStyle/>
          <a:p>
            <a:fld id="{6895F5B1-7989-48E5-AA6F-268F8B87AF39}" type="slidenum">
              <a:t>‹#›</a:t>
            </a:fld>
            <a:endParaRPr/>
          </a:p>
        </p:txBody>
      </p:sp>
      <p:sp>
        <p:nvSpPr>
          <p:cNvPr id="5" name="PlaceHolder 4"/>
          <p:cNvSpPr>
            <a:spLocks noGrp="1"/>
          </p:cNvSpPr>
          <p:nvPr>
            <p:ph type="dt" idx="7"/>
          </p:nvPr>
        </p:nvSpPr>
        <p:spPr/>
        <p:txBody>
          <a:bodyPr/>
          <a:lstStyle/>
          <a:p>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99" name="PlaceHolder 2"/>
          <p:cNvSpPr>
            <a:spLocks noGrp="1"/>
          </p:cNvSpPr>
          <p:nvPr>
            <p:ph type="body"/>
          </p:nvPr>
        </p:nvSpPr>
        <p:spPr>
          <a:xfrm>
            <a:off x="45720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100" name="PlaceHolder 3"/>
          <p:cNvSpPr>
            <a:spLocks noGrp="1"/>
          </p:cNvSpPr>
          <p:nvPr>
            <p:ph type="body"/>
          </p:nvPr>
        </p:nvSpPr>
        <p:spPr>
          <a:xfrm>
            <a:off x="2526480" y="1600200"/>
            <a:ext cx="1970280" cy="4525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101" name="PlaceHolder 4"/>
          <p:cNvSpPr>
            <a:spLocks noGrp="1"/>
          </p:cNvSpPr>
          <p:nvPr>
            <p:ph type="body"/>
          </p:nvPr>
        </p:nvSpPr>
        <p:spPr>
          <a:xfrm>
            <a:off x="457200" y="396432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6" name="PlaceHolder 5"/>
          <p:cNvSpPr>
            <a:spLocks noGrp="1"/>
          </p:cNvSpPr>
          <p:nvPr>
            <p:ph type="ftr" idx="8"/>
          </p:nvPr>
        </p:nvSpPr>
        <p:spPr/>
        <p:txBody>
          <a:bodyPr/>
          <a:lstStyle/>
          <a:p>
            <a:r>
              <a:t>Footer</a:t>
            </a:r>
          </a:p>
        </p:txBody>
      </p:sp>
      <p:sp>
        <p:nvSpPr>
          <p:cNvPr id="7" name="PlaceHolder 6"/>
          <p:cNvSpPr>
            <a:spLocks noGrp="1"/>
          </p:cNvSpPr>
          <p:nvPr>
            <p:ph type="sldNum" idx="9"/>
          </p:nvPr>
        </p:nvSpPr>
        <p:spPr/>
        <p:txBody>
          <a:bodyPr/>
          <a:lstStyle/>
          <a:p>
            <a:fld id="{B69A61F3-0DC8-4110-9DBF-9DE108A4C177}" type="slidenum">
              <a:t>‹#›</a:t>
            </a:fld>
            <a:endParaRPr/>
          </a:p>
        </p:txBody>
      </p:sp>
      <p:sp>
        <p:nvSpPr>
          <p:cNvPr id="8" name="PlaceHolder 7"/>
          <p:cNvSpPr>
            <a:spLocks noGrp="1"/>
          </p:cNvSpPr>
          <p:nvPr>
            <p:ph type="dt" idx="7"/>
          </p:nvPr>
        </p:nvSpPr>
        <p:spPr/>
        <p:txBody>
          <a:bodyPr/>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103" name="PlaceHolder 2"/>
          <p:cNvSpPr>
            <a:spLocks noGrp="1"/>
          </p:cNvSpPr>
          <p:nvPr>
            <p:ph type="body"/>
          </p:nvPr>
        </p:nvSpPr>
        <p:spPr>
          <a:xfrm>
            <a:off x="457200" y="1600200"/>
            <a:ext cx="1970280" cy="4525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104" name="PlaceHolder 3"/>
          <p:cNvSpPr>
            <a:spLocks noGrp="1"/>
          </p:cNvSpPr>
          <p:nvPr>
            <p:ph type="body"/>
          </p:nvPr>
        </p:nvSpPr>
        <p:spPr>
          <a:xfrm>
            <a:off x="252648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105" name="PlaceHolder 4"/>
          <p:cNvSpPr>
            <a:spLocks noGrp="1"/>
          </p:cNvSpPr>
          <p:nvPr>
            <p:ph type="body"/>
          </p:nvPr>
        </p:nvSpPr>
        <p:spPr>
          <a:xfrm>
            <a:off x="2526480" y="396432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6" name="PlaceHolder 5"/>
          <p:cNvSpPr>
            <a:spLocks noGrp="1"/>
          </p:cNvSpPr>
          <p:nvPr>
            <p:ph type="ftr" idx="8"/>
          </p:nvPr>
        </p:nvSpPr>
        <p:spPr/>
        <p:txBody>
          <a:bodyPr/>
          <a:lstStyle/>
          <a:p>
            <a:r>
              <a:t>Footer</a:t>
            </a:r>
          </a:p>
        </p:txBody>
      </p:sp>
      <p:sp>
        <p:nvSpPr>
          <p:cNvPr id="7" name="PlaceHolder 6"/>
          <p:cNvSpPr>
            <a:spLocks noGrp="1"/>
          </p:cNvSpPr>
          <p:nvPr>
            <p:ph type="sldNum" idx="9"/>
          </p:nvPr>
        </p:nvSpPr>
        <p:spPr/>
        <p:txBody>
          <a:bodyPr/>
          <a:lstStyle/>
          <a:p>
            <a:fld id="{4AD9392E-1FDD-40FB-81E2-010A926DED12}" type="slidenum">
              <a:t>‹#›</a:t>
            </a:fld>
            <a:endParaRPr/>
          </a:p>
        </p:txBody>
      </p:sp>
      <p:sp>
        <p:nvSpPr>
          <p:cNvPr id="8" name="PlaceHolder 7"/>
          <p:cNvSpPr>
            <a:spLocks noGrp="1"/>
          </p:cNvSpPr>
          <p:nvPr>
            <p:ph type="dt" idx="7"/>
          </p:nvPr>
        </p:nvSpPr>
        <p:spPr/>
        <p:txBody>
          <a:bodyPr/>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107" name="PlaceHolder 2"/>
          <p:cNvSpPr>
            <a:spLocks noGrp="1"/>
          </p:cNvSpPr>
          <p:nvPr>
            <p:ph type="body"/>
          </p:nvPr>
        </p:nvSpPr>
        <p:spPr>
          <a:xfrm>
            <a:off x="45720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108" name="PlaceHolder 3"/>
          <p:cNvSpPr>
            <a:spLocks noGrp="1"/>
          </p:cNvSpPr>
          <p:nvPr>
            <p:ph type="body"/>
          </p:nvPr>
        </p:nvSpPr>
        <p:spPr>
          <a:xfrm>
            <a:off x="252648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109" name="PlaceHolder 4"/>
          <p:cNvSpPr>
            <a:spLocks noGrp="1"/>
          </p:cNvSpPr>
          <p:nvPr>
            <p:ph type="body"/>
          </p:nvPr>
        </p:nvSpPr>
        <p:spPr>
          <a:xfrm>
            <a:off x="457200" y="3964320"/>
            <a:ext cx="403812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6" name="PlaceHolder 5"/>
          <p:cNvSpPr>
            <a:spLocks noGrp="1"/>
          </p:cNvSpPr>
          <p:nvPr>
            <p:ph type="ftr" idx="8"/>
          </p:nvPr>
        </p:nvSpPr>
        <p:spPr/>
        <p:txBody>
          <a:bodyPr/>
          <a:lstStyle/>
          <a:p>
            <a:r>
              <a:t>Footer</a:t>
            </a:r>
          </a:p>
        </p:txBody>
      </p:sp>
      <p:sp>
        <p:nvSpPr>
          <p:cNvPr id="7" name="PlaceHolder 6"/>
          <p:cNvSpPr>
            <a:spLocks noGrp="1"/>
          </p:cNvSpPr>
          <p:nvPr>
            <p:ph type="sldNum" idx="9"/>
          </p:nvPr>
        </p:nvSpPr>
        <p:spPr/>
        <p:txBody>
          <a:bodyPr/>
          <a:lstStyle/>
          <a:p>
            <a:fld id="{5C02EC7F-33A8-4538-AE93-449B2F924A19}" type="slidenum">
              <a:t>‹#›</a:t>
            </a:fld>
            <a:endParaRPr/>
          </a:p>
        </p:txBody>
      </p:sp>
      <p:sp>
        <p:nvSpPr>
          <p:cNvPr id="8" name="PlaceHolder 7"/>
          <p:cNvSpPr>
            <a:spLocks noGrp="1"/>
          </p:cNvSpPr>
          <p:nvPr>
            <p:ph type="dt" idx="7"/>
          </p:nvPr>
        </p:nvSpPr>
        <p:spPr/>
        <p:txBody>
          <a:bodyPr/>
          <a:lstStyle/>
          <a:p>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111" name="PlaceHolder 2"/>
          <p:cNvSpPr>
            <a:spLocks noGrp="1"/>
          </p:cNvSpPr>
          <p:nvPr>
            <p:ph type="body"/>
          </p:nvPr>
        </p:nvSpPr>
        <p:spPr>
          <a:xfrm>
            <a:off x="457200" y="1600200"/>
            <a:ext cx="403812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112" name="PlaceHolder 3"/>
          <p:cNvSpPr>
            <a:spLocks noGrp="1"/>
          </p:cNvSpPr>
          <p:nvPr>
            <p:ph type="body"/>
          </p:nvPr>
        </p:nvSpPr>
        <p:spPr>
          <a:xfrm>
            <a:off x="457200" y="3964320"/>
            <a:ext cx="403812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5" name="PlaceHolder 4"/>
          <p:cNvSpPr>
            <a:spLocks noGrp="1"/>
          </p:cNvSpPr>
          <p:nvPr>
            <p:ph type="ftr" idx="8"/>
          </p:nvPr>
        </p:nvSpPr>
        <p:spPr/>
        <p:txBody>
          <a:bodyPr/>
          <a:lstStyle/>
          <a:p>
            <a:r>
              <a:t>Footer</a:t>
            </a:r>
          </a:p>
        </p:txBody>
      </p:sp>
      <p:sp>
        <p:nvSpPr>
          <p:cNvPr id="6" name="PlaceHolder 5"/>
          <p:cNvSpPr>
            <a:spLocks noGrp="1"/>
          </p:cNvSpPr>
          <p:nvPr>
            <p:ph type="sldNum" idx="9"/>
          </p:nvPr>
        </p:nvSpPr>
        <p:spPr/>
        <p:txBody>
          <a:bodyPr/>
          <a:lstStyle/>
          <a:p>
            <a:fld id="{50CC917F-5928-45BF-B467-E412D90E2DEE}" type="slidenum">
              <a:t>‹#›</a:t>
            </a:fld>
            <a:endParaRPr/>
          </a:p>
        </p:txBody>
      </p:sp>
      <p:sp>
        <p:nvSpPr>
          <p:cNvPr id="7" name="PlaceHolder 6"/>
          <p:cNvSpPr>
            <a:spLocks noGrp="1"/>
          </p:cNvSpPr>
          <p:nvPr>
            <p:ph type="dt" idx="7"/>
          </p:nvPr>
        </p:nvSpPr>
        <p:spPr/>
        <p:txBody>
          <a:bodyPr/>
          <a:lstStyle/>
          <a:p>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13"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114" name="PlaceHolder 2"/>
          <p:cNvSpPr>
            <a:spLocks noGrp="1"/>
          </p:cNvSpPr>
          <p:nvPr>
            <p:ph type="body"/>
          </p:nvPr>
        </p:nvSpPr>
        <p:spPr>
          <a:xfrm>
            <a:off x="45720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115" name="PlaceHolder 3"/>
          <p:cNvSpPr>
            <a:spLocks noGrp="1"/>
          </p:cNvSpPr>
          <p:nvPr>
            <p:ph type="body"/>
          </p:nvPr>
        </p:nvSpPr>
        <p:spPr>
          <a:xfrm>
            <a:off x="252648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116" name="PlaceHolder 4"/>
          <p:cNvSpPr>
            <a:spLocks noGrp="1"/>
          </p:cNvSpPr>
          <p:nvPr>
            <p:ph type="body"/>
          </p:nvPr>
        </p:nvSpPr>
        <p:spPr>
          <a:xfrm>
            <a:off x="457200" y="396432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117" name="PlaceHolder 5"/>
          <p:cNvSpPr>
            <a:spLocks noGrp="1"/>
          </p:cNvSpPr>
          <p:nvPr>
            <p:ph type="body"/>
          </p:nvPr>
        </p:nvSpPr>
        <p:spPr>
          <a:xfrm>
            <a:off x="2526480" y="396432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7" name="PlaceHolder 6"/>
          <p:cNvSpPr>
            <a:spLocks noGrp="1"/>
          </p:cNvSpPr>
          <p:nvPr>
            <p:ph type="ftr" idx="8"/>
          </p:nvPr>
        </p:nvSpPr>
        <p:spPr/>
        <p:txBody>
          <a:bodyPr/>
          <a:lstStyle/>
          <a:p>
            <a:r>
              <a:t>Footer</a:t>
            </a:r>
          </a:p>
        </p:txBody>
      </p:sp>
      <p:sp>
        <p:nvSpPr>
          <p:cNvPr id="8" name="PlaceHolder 7"/>
          <p:cNvSpPr>
            <a:spLocks noGrp="1"/>
          </p:cNvSpPr>
          <p:nvPr>
            <p:ph type="sldNum" idx="9"/>
          </p:nvPr>
        </p:nvSpPr>
        <p:spPr/>
        <p:txBody>
          <a:bodyPr/>
          <a:lstStyle/>
          <a:p>
            <a:fld id="{5C6FD119-EB4D-4BB5-AEAD-7AF740D9A081}" type="slidenum">
              <a:t>‹#›</a:t>
            </a:fld>
            <a:endParaRPr/>
          </a:p>
        </p:txBody>
      </p:sp>
      <p:sp>
        <p:nvSpPr>
          <p:cNvPr id="9" name="PlaceHolder 8"/>
          <p:cNvSpPr>
            <a:spLocks noGrp="1"/>
          </p:cNvSpPr>
          <p:nvPr>
            <p:ph type="dt" idx="7"/>
          </p:nvPr>
        </p:nvSpPr>
        <p:spPr/>
        <p:txBody>
          <a:bodyPr/>
          <a:lstStyle/>
          <a:p>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119" name="PlaceHolder 2"/>
          <p:cNvSpPr>
            <a:spLocks noGrp="1"/>
          </p:cNvSpPr>
          <p:nvPr>
            <p:ph type="body"/>
          </p:nvPr>
        </p:nvSpPr>
        <p:spPr>
          <a:xfrm>
            <a:off x="457200" y="160020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120" name="PlaceHolder 3"/>
          <p:cNvSpPr>
            <a:spLocks noGrp="1"/>
          </p:cNvSpPr>
          <p:nvPr>
            <p:ph type="body"/>
          </p:nvPr>
        </p:nvSpPr>
        <p:spPr>
          <a:xfrm>
            <a:off x="1822680" y="160020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121" name="PlaceHolder 4"/>
          <p:cNvSpPr>
            <a:spLocks noGrp="1"/>
          </p:cNvSpPr>
          <p:nvPr>
            <p:ph type="body"/>
          </p:nvPr>
        </p:nvSpPr>
        <p:spPr>
          <a:xfrm>
            <a:off x="3187800" y="160020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122" name="PlaceHolder 5"/>
          <p:cNvSpPr>
            <a:spLocks noGrp="1"/>
          </p:cNvSpPr>
          <p:nvPr>
            <p:ph type="body"/>
          </p:nvPr>
        </p:nvSpPr>
        <p:spPr>
          <a:xfrm>
            <a:off x="457200" y="396432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123" name="PlaceHolder 6"/>
          <p:cNvSpPr>
            <a:spLocks noGrp="1"/>
          </p:cNvSpPr>
          <p:nvPr>
            <p:ph type="body"/>
          </p:nvPr>
        </p:nvSpPr>
        <p:spPr>
          <a:xfrm>
            <a:off x="1822680" y="396432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124" name="PlaceHolder 7"/>
          <p:cNvSpPr>
            <a:spLocks noGrp="1"/>
          </p:cNvSpPr>
          <p:nvPr>
            <p:ph type="body"/>
          </p:nvPr>
        </p:nvSpPr>
        <p:spPr>
          <a:xfrm>
            <a:off x="3187800" y="396432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9" name="PlaceHolder 8"/>
          <p:cNvSpPr>
            <a:spLocks noGrp="1"/>
          </p:cNvSpPr>
          <p:nvPr>
            <p:ph type="ftr" idx="8"/>
          </p:nvPr>
        </p:nvSpPr>
        <p:spPr/>
        <p:txBody>
          <a:bodyPr/>
          <a:lstStyle/>
          <a:p>
            <a:r>
              <a:t>Footer</a:t>
            </a:r>
          </a:p>
        </p:txBody>
      </p:sp>
      <p:sp>
        <p:nvSpPr>
          <p:cNvPr id="10" name="PlaceHolder 9"/>
          <p:cNvSpPr>
            <a:spLocks noGrp="1"/>
          </p:cNvSpPr>
          <p:nvPr>
            <p:ph type="sldNum" idx="9"/>
          </p:nvPr>
        </p:nvSpPr>
        <p:spPr/>
        <p:txBody>
          <a:bodyPr/>
          <a:lstStyle/>
          <a:p>
            <a:fld id="{B7214D36-7F3C-45A2-A349-D0EBDF4BA001}" type="slidenum">
              <a:t>‹#›</a:t>
            </a:fld>
            <a:endParaRPr/>
          </a:p>
        </p:txBody>
      </p:sp>
      <p:sp>
        <p:nvSpPr>
          <p:cNvPr id="11" name="PlaceHolder 10"/>
          <p:cNvSpPr>
            <a:spLocks noGrp="1"/>
          </p:cNvSpPr>
          <p:nvPr>
            <p:ph type="dt" idx="7"/>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10" name="PlaceHolder 2"/>
          <p:cNvSpPr>
            <a:spLocks noGrp="1"/>
          </p:cNvSpPr>
          <p:nvPr>
            <p:ph type="body"/>
          </p:nvPr>
        </p:nvSpPr>
        <p:spPr>
          <a:xfrm>
            <a:off x="457200" y="1600200"/>
            <a:ext cx="1970280" cy="4525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11" name="PlaceHolder 3"/>
          <p:cNvSpPr>
            <a:spLocks noGrp="1"/>
          </p:cNvSpPr>
          <p:nvPr>
            <p:ph type="body"/>
          </p:nvPr>
        </p:nvSpPr>
        <p:spPr>
          <a:xfrm>
            <a:off x="2526480" y="1600200"/>
            <a:ext cx="1970280" cy="4525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A5738E3C-1A38-4560-B998-57A7A0BA27DB}" type="slidenum">
              <a:t>‹#›</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0E725D96-001C-4E01-8FFF-86D4A3BDAFCA}" type="slidenum">
              <a:t>‹#›</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4680"/>
            <a:ext cx="8229240" cy="5297760"/>
          </a:xfrm>
          <a:prstGeom prst="rect">
            <a:avLst/>
          </a:prstGeom>
        </p:spPr>
        <p:txBody>
          <a:bodyPr lIns="0" tIns="0" rIns="0" bIns="0" anchor="ctr">
            <a:noAutofit/>
          </a:bodyPr>
          <a:lstStyle/>
          <a:p>
            <a:pPr algn="ctr"/>
            <a:endParaRPr lang="sv-SE" sz="3200" b="0" strike="noStrike" spc="-1">
              <a:latin typeface="Calibri"/>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59D4B8DD-F4C7-4E28-A013-83AF97B017D7}" type="slidenum">
              <a:t>‹#›</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15" name="PlaceHolder 2"/>
          <p:cNvSpPr>
            <a:spLocks noGrp="1"/>
          </p:cNvSpPr>
          <p:nvPr>
            <p:ph type="body"/>
          </p:nvPr>
        </p:nvSpPr>
        <p:spPr>
          <a:xfrm>
            <a:off x="45720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16" name="PlaceHolder 3"/>
          <p:cNvSpPr>
            <a:spLocks noGrp="1"/>
          </p:cNvSpPr>
          <p:nvPr>
            <p:ph type="body"/>
          </p:nvPr>
        </p:nvSpPr>
        <p:spPr>
          <a:xfrm>
            <a:off x="2526480" y="1600200"/>
            <a:ext cx="1970280" cy="4525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17" name="PlaceHolder 4"/>
          <p:cNvSpPr>
            <a:spLocks noGrp="1"/>
          </p:cNvSpPr>
          <p:nvPr>
            <p:ph type="body"/>
          </p:nvPr>
        </p:nvSpPr>
        <p:spPr>
          <a:xfrm>
            <a:off x="457200" y="396432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4B6FE0B8-5733-4A1F-AD8A-E8C98D22BC0B}" type="slidenum">
              <a:t>‹#›</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19" name="PlaceHolder 2"/>
          <p:cNvSpPr>
            <a:spLocks noGrp="1"/>
          </p:cNvSpPr>
          <p:nvPr>
            <p:ph type="body"/>
          </p:nvPr>
        </p:nvSpPr>
        <p:spPr>
          <a:xfrm>
            <a:off x="457200" y="1600200"/>
            <a:ext cx="1970280" cy="4525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20" name="PlaceHolder 3"/>
          <p:cNvSpPr>
            <a:spLocks noGrp="1"/>
          </p:cNvSpPr>
          <p:nvPr>
            <p:ph type="body"/>
          </p:nvPr>
        </p:nvSpPr>
        <p:spPr>
          <a:xfrm>
            <a:off x="252648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21" name="PlaceHolder 4"/>
          <p:cNvSpPr>
            <a:spLocks noGrp="1"/>
          </p:cNvSpPr>
          <p:nvPr>
            <p:ph type="body"/>
          </p:nvPr>
        </p:nvSpPr>
        <p:spPr>
          <a:xfrm>
            <a:off x="2526480" y="396432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F3A4DCFA-DC16-4FFB-BEC3-B51356EFBA45}" type="slidenum">
              <a:t>‹#›</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23" name="PlaceHolder 2"/>
          <p:cNvSpPr>
            <a:spLocks noGrp="1"/>
          </p:cNvSpPr>
          <p:nvPr>
            <p:ph type="body"/>
          </p:nvPr>
        </p:nvSpPr>
        <p:spPr>
          <a:xfrm>
            <a:off x="45720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24" name="PlaceHolder 3"/>
          <p:cNvSpPr>
            <a:spLocks noGrp="1"/>
          </p:cNvSpPr>
          <p:nvPr>
            <p:ph type="body"/>
          </p:nvPr>
        </p:nvSpPr>
        <p:spPr>
          <a:xfrm>
            <a:off x="252648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25" name="PlaceHolder 4"/>
          <p:cNvSpPr>
            <a:spLocks noGrp="1"/>
          </p:cNvSpPr>
          <p:nvPr>
            <p:ph type="body"/>
          </p:nvPr>
        </p:nvSpPr>
        <p:spPr>
          <a:xfrm>
            <a:off x="457200" y="3964320"/>
            <a:ext cx="403812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82AB7821-44B3-4D1F-822B-D5C98FA2380A}" type="slidenum">
              <a:t>‹#›</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685800" y="2130480"/>
            <a:ext cx="7772040" cy="1469520"/>
          </a:xfrm>
          <a:prstGeom prst="rect">
            <a:avLst/>
          </a:prstGeom>
        </p:spPr>
        <p:txBody>
          <a:bodyPr anchor="ctr">
            <a:noAutofit/>
          </a:bodyPr>
          <a:lstStyle/>
          <a:p>
            <a:pPr algn="ctr">
              <a:lnSpc>
                <a:spcPct val="100000"/>
              </a:lnSpc>
            </a:pPr>
            <a:r>
              <a:rPr lang="sv-SE" sz="4400" b="0" strike="noStrike" spc="-1">
                <a:solidFill>
                  <a:srgbClr val="000000"/>
                </a:solidFill>
                <a:latin typeface="Calibri"/>
              </a:rPr>
              <a:t>Klicka här för att ändra format</a:t>
            </a:r>
          </a:p>
        </p:txBody>
      </p:sp>
      <p:sp>
        <p:nvSpPr>
          <p:cNvPr id="6" name="PlaceHolder 2"/>
          <p:cNvSpPr>
            <a:spLocks noGrp="1"/>
          </p:cNvSpPr>
          <p:nvPr>
            <p:ph type="dt" idx="1"/>
          </p:nvPr>
        </p:nvSpPr>
        <p:spPr>
          <a:xfrm>
            <a:off x="457200" y="6356520"/>
            <a:ext cx="4834440" cy="364680"/>
          </a:xfrm>
          <a:prstGeom prst="rect">
            <a:avLst/>
          </a:prstGeom>
        </p:spPr>
        <p:txBody>
          <a:bodyPr anchor="ctr">
            <a:noAutofit/>
          </a:bodyPr>
          <a:lstStyle>
            <a:lvl1pPr>
              <a:lnSpc>
                <a:spcPct val="100000"/>
              </a:lnSpc>
              <a:defRPr lang="sv-SE" sz="1200" b="0" strike="noStrike" spc="-1">
                <a:solidFill>
                  <a:srgbClr val="8B8B8B"/>
                </a:solidFill>
                <a:latin typeface="Calibri"/>
              </a:defRPr>
            </a:lvl1pPr>
          </a:lstStyle>
          <a:p>
            <a:pPr>
              <a:lnSpc>
                <a:spcPct val="100000"/>
              </a:lnSpc>
            </a:pPr>
            <a:r>
              <a:rPr lang="sv-SE" sz="1200" b="0" strike="noStrike" spc="-1">
                <a:solidFill>
                  <a:srgbClr val="8B8B8B"/>
                </a:solidFill>
                <a:latin typeface="Calibri"/>
              </a:rPr>
              <a:t>&lt;datum/tid&gt;</a:t>
            </a:r>
            <a:endParaRPr lang="sv-SE" sz="1200" b="0" strike="noStrike" spc="-1">
              <a:latin typeface="Calibri"/>
            </a:endParaRPr>
          </a:p>
        </p:txBody>
      </p:sp>
      <p:sp>
        <p:nvSpPr>
          <p:cNvPr id="2" name="PlaceHolder 3"/>
          <p:cNvSpPr>
            <a:spLocks noGrp="1"/>
          </p:cNvSpPr>
          <p:nvPr>
            <p:ph type="ftr" idx="2"/>
          </p:nvPr>
        </p:nvSpPr>
        <p:spPr>
          <a:xfrm>
            <a:off x="5436000" y="6356520"/>
            <a:ext cx="1728000" cy="364680"/>
          </a:xfrm>
          <a:prstGeom prst="rect">
            <a:avLst/>
          </a:prstGeom>
        </p:spPr>
        <p:txBody>
          <a:bodyPr anchor="ctr">
            <a:noAutofit/>
          </a:bodyPr>
          <a:lstStyle>
            <a:lvl1pPr algn="ctr">
              <a:defRPr lang="sv-SE" sz="1400" b="0" strike="noStrike" spc="-1">
                <a:latin typeface="Calibri"/>
              </a:defRPr>
            </a:lvl1pPr>
          </a:lstStyle>
          <a:p>
            <a:pPr algn="ctr"/>
            <a:r>
              <a:rPr lang="sv-SE" sz="1400" b="0" strike="noStrike" spc="-1">
                <a:latin typeface="Calibri"/>
              </a:rPr>
              <a:t>&lt;sidfot&gt;</a:t>
            </a:r>
          </a:p>
        </p:txBody>
      </p:sp>
      <p:sp>
        <p:nvSpPr>
          <p:cNvPr id="3" name="PlaceHolder 4"/>
          <p:cNvSpPr>
            <a:spLocks noGrp="1"/>
          </p:cNvSpPr>
          <p:nvPr>
            <p:ph type="sldNum" idx="3"/>
          </p:nvPr>
        </p:nvSpPr>
        <p:spPr>
          <a:xfrm>
            <a:off x="7380360" y="6356520"/>
            <a:ext cx="1306080" cy="364680"/>
          </a:xfrm>
          <a:prstGeom prst="rect">
            <a:avLst/>
          </a:prstGeom>
        </p:spPr>
        <p:txBody>
          <a:bodyPr anchor="ctr">
            <a:noAutofit/>
          </a:bodyPr>
          <a:lstStyle>
            <a:lvl1pPr algn="r">
              <a:lnSpc>
                <a:spcPct val="100000"/>
              </a:lnSpc>
              <a:defRPr lang="sv-SE" sz="1200" b="0" strike="noStrike" spc="-1">
                <a:solidFill>
                  <a:srgbClr val="8B8B8B"/>
                </a:solidFill>
                <a:latin typeface="Calibri"/>
              </a:defRPr>
            </a:lvl1pPr>
          </a:lstStyle>
          <a:p>
            <a:pPr algn="r">
              <a:lnSpc>
                <a:spcPct val="100000"/>
              </a:lnSpc>
            </a:pPr>
            <a:fld id="{899ADC3A-6286-4AFD-8A59-4EE8CFEB8B00}" type="slidenum">
              <a:rPr lang="sv-SE" sz="1200" b="0" strike="noStrike" spc="-1">
                <a:solidFill>
                  <a:srgbClr val="8B8B8B"/>
                </a:solidFill>
                <a:latin typeface="Calibri"/>
              </a:rPr>
              <a:t>‹#›</a:t>
            </a:fld>
            <a:endParaRPr lang="sv-SE" sz="1200" b="0" strike="noStrike" spc="-1">
              <a:latin typeface="Calibri"/>
            </a:endParaRPr>
          </a:p>
        </p:txBody>
      </p:sp>
      <p:sp>
        <p:nvSpPr>
          <p:cNvPr id="4" name="PlaceHolder 5"/>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sv-SE" sz="3200" b="0" strike="noStrike" spc="-1">
                <a:solidFill>
                  <a:srgbClr val="000000"/>
                </a:solidFill>
                <a:latin typeface="Calibri"/>
              </a:rPr>
              <a:t>Klicka för att redigera dispositionstextens format</a:t>
            </a:r>
          </a:p>
          <a:p>
            <a:pPr marL="864000" lvl="1" indent="-324000">
              <a:spcBef>
                <a:spcPts val="1134"/>
              </a:spcBef>
              <a:buClr>
                <a:srgbClr val="000000"/>
              </a:buClr>
              <a:buSzPct val="75000"/>
              <a:buFont typeface="Symbol" charset="2"/>
              <a:buChar char=""/>
            </a:pPr>
            <a:r>
              <a:rPr lang="sv-SE" sz="2400" b="0" strike="noStrike" spc="-1">
                <a:solidFill>
                  <a:srgbClr val="000000"/>
                </a:solidFill>
                <a:latin typeface="Calibri"/>
              </a:rPr>
              <a:t>Andra dispositionsnivån</a:t>
            </a:r>
          </a:p>
          <a:p>
            <a:pPr marL="1296000" lvl="2" indent="-288000">
              <a:spcBef>
                <a:spcPts val="850"/>
              </a:spcBef>
              <a:buClr>
                <a:srgbClr val="000000"/>
              </a:buClr>
              <a:buSzPct val="45000"/>
              <a:buFont typeface="Wingdings" charset="2"/>
              <a:buChar char=""/>
            </a:pPr>
            <a:r>
              <a:rPr lang="sv-SE" sz="2000" b="0" strike="noStrike" spc="-1">
                <a:solidFill>
                  <a:srgbClr val="000000"/>
                </a:solidFill>
                <a:latin typeface="Calibri"/>
              </a:rPr>
              <a:t>Tredje dispositionsnivån</a:t>
            </a:r>
          </a:p>
          <a:p>
            <a:pPr marL="1728000" lvl="3" indent="-216000">
              <a:spcBef>
                <a:spcPts val="567"/>
              </a:spcBef>
              <a:buClr>
                <a:srgbClr val="000000"/>
              </a:buClr>
              <a:buSzPct val="75000"/>
              <a:buFont typeface="Symbol" charset="2"/>
              <a:buChar char=""/>
            </a:pPr>
            <a:r>
              <a:rPr lang="sv-SE" sz="2000" b="0" strike="noStrike" spc="-1">
                <a:solidFill>
                  <a:srgbClr val="000000"/>
                </a:solidFill>
                <a:latin typeface="Calibri"/>
              </a:rPr>
              <a:t>Fjärde dispositionsnivån</a:t>
            </a:r>
          </a:p>
          <a:p>
            <a:pPr marL="2160000" lvl="4" indent="-216000">
              <a:spcBef>
                <a:spcPts val="283"/>
              </a:spcBef>
              <a:buClr>
                <a:srgbClr val="000000"/>
              </a:buClr>
              <a:buSzPct val="45000"/>
              <a:buFont typeface="Wingdings" charset="2"/>
              <a:buChar char=""/>
            </a:pPr>
            <a:r>
              <a:rPr lang="sv-SE" sz="2000" b="0" strike="noStrike" spc="-1">
                <a:solidFill>
                  <a:srgbClr val="000000"/>
                </a:solidFill>
                <a:latin typeface="Calibri"/>
              </a:rPr>
              <a:t>Femte dispositionsnivån</a:t>
            </a:r>
          </a:p>
          <a:p>
            <a:pPr marL="2592000" lvl="5" indent="-216000">
              <a:spcBef>
                <a:spcPts val="283"/>
              </a:spcBef>
              <a:buClr>
                <a:srgbClr val="000000"/>
              </a:buClr>
              <a:buSzPct val="45000"/>
              <a:buFont typeface="Wingdings" charset="2"/>
              <a:buChar char=""/>
            </a:pPr>
            <a:r>
              <a:rPr lang="sv-SE" sz="2000" b="0" strike="noStrike" spc="-1">
                <a:solidFill>
                  <a:srgbClr val="000000"/>
                </a:solidFill>
                <a:latin typeface="Calibri"/>
              </a:rPr>
              <a:t>Sjätte dispositionsnivån</a:t>
            </a:r>
          </a:p>
          <a:p>
            <a:pPr marL="3024000" lvl="6" indent="-216000">
              <a:spcBef>
                <a:spcPts val="283"/>
              </a:spcBef>
              <a:buClr>
                <a:srgbClr val="000000"/>
              </a:buClr>
              <a:buSzPct val="45000"/>
              <a:buFont typeface="Wingdings" charset="2"/>
              <a:buChar char=""/>
            </a:pPr>
            <a:r>
              <a:rPr lang="sv-SE" sz="2000" b="0" strike="noStrike" spc="-1">
                <a:solidFill>
                  <a:srgbClr val="000000"/>
                </a:solidFill>
                <a:latin typeface="Calibri"/>
              </a:rPr>
              <a:t>Sjunde dispositionsnivån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457200" y="274680"/>
            <a:ext cx="8229240" cy="1142640"/>
          </a:xfrm>
          <a:prstGeom prst="rect">
            <a:avLst/>
          </a:prstGeom>
        </p:spPr>
        <p:txBody>
          <a:bodyPr anchor="ctr">
            <a:noAutofit/>
          </a:bodyPr>
          <a:lstStyle/>
          <a:p>
            <a:pPr algn="ctr">
              <a:lnSpc>
                <a:spcPct val="100000"/>
              </a:lnSpc>
            </a:pPr>
            <a:r>
              <a:rPr lang="sv-SE" sz="4400" b="0" strike="noStrike" spc="-1">
                <a:solidFill>
                  <a:srgbClr val="000000"/>
                </a:solidFill>
                <a:latin typeface="Calibri"/>
              </a:rPr>
              <a:t>Klicka här för att ändra format</a:t>
            </a:r>
          </a:p>
        </p:txBody>
      </p:sp>
      <p:sp>
        <p:nvSpPr>
          <p:cNvPr id="42" name="PlaceHolder 2"/>
          <p:cNvSpPr>
            <a:spLocks noGrp="1"/>
          </p:cNvSpPr>
          <p:nvPr>
            <p:ph type="body"/>
          </p:nvPr>
        </p:nvSpPr>
        <p:spPr>
          <a:xfrm>
            <a:off x="457200" y="1600200"/>
            <a:ext cx="8229240" cy="4525560"/>
          </a:xfrm>
          <a:prstGeom prst="rect">
            <a:avLst/>
          </a:prstGeom>
        </p:spPr>
        <p:txBody>
          <a:bodyPr>
            <a:noAutofit/>
          </a:bodyPr>
          <a:lstStyle/>
          <a:p>
            <a:pPr marL="343080" indent="-342720">
              <a:lnSpc>
                <a:spcPct val="100000"/>
              </a:lnSpc>
              <a:spcBef>
                <a:spcPts val="641"/>
              </a:spcBef>
              <a:buClr>
                <a:srgbClr val="000000"/>
              </a:buClr>
              <a:buFont typeface="Arial"/>
              <a:buChar char="•"/>
            </a:pPr>
            <a:r>
              <a:rPr lang="sv-SE" sz="3200" b="0" strike="noStrike" spc="-1">
                <a:solidFill>
                  <a:srgbClr val="000000"/>
                </a:solidFill>
                <a:latin typeface="Calibri"/>
              </a:rPr>
              <a:t>Klicka här för att ändra format på bakgrundstexten</a:t>
            </a:r>
          </a:p>
          <a:p>
            <a:pPr marL="743040" lvl="1" indent="-285480">
              <a:lnSpc>
                <a:spcPct val="100000"/>
              </a:lnSpc>
              <a:spcBef>
                <a:spcPts val="561"/>
              </a:spcBef>
              <a:buClr>
                <a:srgbClr val="000000"/>
              </a:buClr>
              <a:buFont typeface="Arial"/>
              <a:buChar char="–"/>
            </a:pPr>
            <a:r>
              <a:rPr lang="sv-SE" sz="2800" b="0" strike="noStrike" spc="-1">
                <a:solidFill>
                  <a:srgbClr val="000000"/>
                </a:solidFill>
                <a:latin typeface="Calibri"/>
              </a:rPr>
              <a:t>Nivå två</a:t>
            </a:r>
          </a:p>
          <a:p>
            <a:pPr marL="1143000" lvl="2" indent="-228240">
              <a:lnSpc>
                <a:spcPct val="100000"/>
              </a:lnSpc>
              <a:spcBef>
                <a:spcPts val="479"/>
              </a:spcBef>
              <a:buClr>
                <a:srgbClr val="000000"/>
              </a:buClr>
              <a:buFont typeface="Arial"/>
              <a:buChar char="•"/>
            </a:pPr>
            <a:r>
              <a:rPr lang="sv-SE" sz="2400" b="0" strike="noStrike" spc="-1">
                <a:solidFill>
                  <a:srgbClr val="000000"/>
                </a:solidFill>
                <a:latin typeface="Calibri"/>
              </a:rPr>
              <a:t>Nivå tre</a:t>
            </a:r>
          </a:p>
          <a:p>
            <a:pPr marL="1600200" lvl="3" indent="-228240">
              <a:lnSpc>
                <a:spcPct val="100000"/>
              </a:lnSpc>
              <a:spcBef>
                <a:spcPts val="400"/>
              </a:spcBef>
              <a:buClr>
                <a:srgbClr val="000000"/>
              </a:buClr>
              <a:buFont typeface="Arial"/>
              <a:buChar char="–"/>
            </a:pPr>
            <a:r>
              <a:rPr lang="sv-SE" sz="2000" b="0" strike="noStrike" spc="-1">
                <a:solidFill>
                  <a:srgbClr val="000000"/>
                </a:solidFill>
                <a:latin typeface="Calibri"/>
              </a:rPr>
              <a:t>Nivå fyra</a:t>
            </a:r>
          </a:p>
          <a:p>
            <a:pPr marL="2057400" lvl="4" indent="-228240">
              <a:lnSpc>
                <a:spcPct val="100000"/>
              </a:lnSpc>
              <a:spcBef>
                <a:spcPts val="400"/>
              </a:spcBef>
              <a:buClr>
                <a:srgbClr val="000000"/>
              </a:buClr>
              <a:buFont typeface="Arial"/>
              <a:buChar char="»"/>
            </a:pPr>
            <a:r>
              <a:rPr lang="sv-SE" sz="2000" b="0" strike="noStrike" spc="-1">
                <a:solidFill>
                  <a:srgbClr val="000000"/>
                </a:solidFill>
                <a:latin typeface="Calibri"/>
              </a:rPr>
              <a:t>Nivå fem</a:t>
            </a:r>
          </a:p>
        </p:txBody>
      </p:sp>
      <p:sp>
        <p:nvSpPr>
          <p:cNvPr id="43" name="PlaceHolder 3"/>
          <p:cNvSpPr>
            <a:spLocks noGrp="1"/>
          </p:cNvSpPr>
          <p:nvPr>
            <p:ph type="dt" idx="4"/>
          </p:nvPr>
        </p:nvSpPr>
        <p:spPr>
          <a:xfrm>
            <a:off x="457200" y="6356520"/>
            <a:ext cx="4834440" cy="364680"/>
          </a:xfrm>
          <a:prstGeom prst="rect">
            <a:avLst/>
          </a:prstGeom>
        </p:spPr>
        <p:txBody>
          <a:bodyPr anchor="ctr">
            <a:noAutofit/>
          </a:bodyPr>
          <a:lstStyle>
            <a:lvl1pPr>
              <a:lnSpc>
                <a:spcPct val="100000"/>
              </a:lnSpc>
              <a:defRPr lang="sv-SE" sz="1200" b="0" strike="noStrike" spc="-1">
                <a:solidFill>
                  <a:srgbClr val="8B8B8B"/>
                </a:solidFill>
                <a:latin typeface="Calibri"/>
              </a:defRPr>
            </a:lvl1pPr>
          </a:lstStyle>
          <a:p>
            <a:pPr>
              <a:lnSpc>
                <a:spcPct val="100000"/>
              </a:lnSpc>
            </a:pPr>
            <a:r>
              <a:rPr lang="sv-SE" sz="1200" b="0" strike="noStrike" spc="-1">
                <a:solidFill>
                  <a:srgbClr val="8B8B8B"/>
                </a:solidFill>
                <a:latin typeface="Calibri"/>
              </a:rPr>
              <a:t>&lt;datum/tid&gt;</a:t>
            </a:r>
            <a:endParaRPr lang="sv-SE" sz="1200" b="0" strike="noStrike" spc="-1">
              <a:latin typeface="Calibri"/>
            </a:endParaRPr>
          </a:p>
        </p:txBody>
      </p:sp>
      <p:sp>
        <p:nvSpPr>
          <p:cNvPr id="44" name="PlaceHolder 4"/>
          <p:cNvSpPr>
            <a:spLocks noGrp="1"/>
          </p:cNvSpPr>
          <p:nvPr>
            <p:ph type="ftr" idx="5"/>
          </p:nvPr>
        </p:nvSpPr>
        <p:spPr>
          <a:xfrm>
            <a:off x="5436000" y="6356520"/>
            <a:ext cx="1728000" cy="364680"/>
          </a:xfrm>
          <a:prstGeom prst="rect">
            <a:avLst/>
          </a:prstGeom>
        </p:spPr>
        <p:txBody>
          <a:bodyPr anchor="ctr">
            <a:noAutofit/>
          </a:bodyPr>
          <a:lstStyle>
            <a:lvl1pPr algn="ctr">
              <a:defRPr lang="sv-SE" sz="1400" b="0" strike="noStrike" spc="-1">
                <a:latin typeface="Calibri"/>
              </a:defRPr>
            </a:lvl1pPr>
          </a:lstStyle>
          <a:p>
            <a:pPr algn="ctr"/>
            <a:r>
              <a:rPr lang="sv-SE" sz="1400" b="0" strike="noStrike" spc="-1">
                <a:latin typeface="Calibri"/>
              </a:rPr>
              <a:t>&lt;sidfot&gt;</a:t>
            </a:r>
          </a:p>
        </p:txBody>
      </p:sp>
      <p:sp>
        <p:nvSpPr>
          <p:cNvPr id="45" name="PlaceHolder 5"/>
          <p:cNvSpPr>
            <a:spLocks noGrp="1"/>
          </p:cNvSpPr>
          <p:nvPr>
            <p:ph type="sldNum" idx="6"/>
          </p:nvPr>
        </p:nvSpPr>
        <p:spPr>
          <a:xfrm>
            <a:off x="7380360" y="6356520"/>
            <a:ext cx="1306080" cy="364680"/>
          </a:xfrm>
          <a:prstGeom prst="rect">
            <a:avLst/>
          </a:prstGeom>
        </p:spPr>
        <p:txBody>
          <a:bodyPr anchor="ctr">
            <a:noAutofit/>
          </a:bodyPr>
          <a:lstStyle>
            <a:lvl1pPr algn="r">
              <a:lnSpc>
                <a:spcPct val="100000"/>
              </a:lnSpc>
              <a:defRPr lang="sv-SE" sz="1200" b="0" strike="noStrike" spc="-1">
                <a:solidFill>
                  <a:srgbClr val="8B8B8B"/>
                </a:solidFill>
                <a:latin typeface="Calibri"/>
              </a:defRPr>
            </a:lvl1pPr>
          </a:lstStyle>
          <a:p>
            <a:pPr algn="r">
              <a:lnSpc>
                <a:spcPct val="100000"/>
              </a:lnSpc>
            </a:pPr>
            <a:fld id="{BE1E363F-4B86-4529-8B53-05600FF6D043}" type="slidenum">
              <a:rPr lang="sv-SE" sz="1200" b="0" strike="noStrike" spc="-1">
                <a:solidFill>
                  <a:srgbClr val="8B8B8B"/>
                </a:solidFill>
                <a:latin typeface="Calibri"/>
              </a:rPr>
              <a:t>‹#›</a:t>
            </a:fld>
            <a:endParaRPr lang="sv-SE" sz="1200" b="0" strike="noStrike" spc="-1">
              <a:latin typeface="Calibri"/>
            </a:endParaRPr>
          </a:p>
        </p:txBody>
      </p:sp>
      <p:sp>
        <p:nvSpPr>
          <p:cNvPr id="46" name="PlaceHolder 6"/>
          <p:cNvSpPr>
            <a:spLocks noGrp="1"/>
          </p:cNvSpPr>
          <p:nvPr>
            <p:ph type="body"/>
          </p:nvPr>
        </p:nvSpPr>
        <p:spPr>
          <a:xfrm>
            <a:off x="2484360" y="6597720"/>
            <a:ext cx="914040" cy="914040"/>
          </a:xfrm>
          <a:prstGeom prst="rect">
            <a:avLst/>
          </a:prstGeom>
        </p:spPr>
        <p:txBody>
          <a:bodyPr>
            <a:noAutofit/>
          </a:bodyPr>
          <a:lstStyle/>
          <a:p>
            <a:pPr marL="343080" indent="-342720">
              <a:lnSpc>
                <a:spcPct val="100000"/>
              </a:lnSpc>
              <a:spcBef>
                <a:spcPts val="641"/>
              </a:spcBef>
              <a:buClr>
                <a:srgbClr val="000000"/>
              </a:buClr>
              <a:buFont typeface="Arial"/>
              <a:buChar char="•"/>
            </a:pPr>
            <a:r>
              <a:rPr lang="sv-SE" sz="3200" b="0" strike="noStrike" spc="-1">
                <a:solidFill>
                  <a:srgbClr val="000000"/>
                </a:solidFill>
                <a:latin typeface="Calibri"/>
              </a:rPr>
              <a:t>Klicka här för att ändra format på bakgrundstexten</a:t>
            </a:r>
          </a:p>
          <a:p>
            <a:pPr marL="743040" lvl="1" indent="-285480">
              <a:lnSpc>
                <a:spcPct val="100000"/>
              </a:lnSpc>
              <a:spcBef>
                <a:spcPts val="561"/>
              </a:spcBef>
              <a:buClr>
                <a:srgbClr val="000000"/>
              </a:buClr>
              <a:buFont typeface="Arial"/>
              <a:buChar char="–"/>
            </a:pPr>
            <a:r>
              <a:rPr lang="sv-SE" sz="2800" b="0" strike="noStrike" spc="-1">
                <a:solidFill>
                  <a:srgbClr val="000000"/>
                </a:solidFill>
                <a:latin typeface="Calibri"/>
              </a:rPr>
              <a:t>Nivå två</a:t>
            </a:r>
          </a:p>
          <a:p>
            <a:pPr marL="1143000" lvl="2" indent="-228240">
              <a:lnSpc>
                <a:spcPct val="100000"/>
              </a:lnSpc>
              <a:spcBef>
                <a:spcPts val="479"/>
              </a:spcBef>
              <a:buClr>
                <a:srgbClr val="000000"/>
              </a:buClr>
              <a:buFont typeface="Arial"/>
              <a:buChar char="•"/>
            </a:pPr>
            <a:r>
              <a:rPr lang="sv-SE" sz="2400" b="0" strike="noStrike" spc="-1">
                <a:solidFill>
                  <a:srgbClr val="000000"/>
                </a:solidFill>
                <a:latin typeface="Calibri"/>
              </a:rPr>
              <a:t>Nivå tre</a:t>
            </a:r>
          </a:p>
          <a:p>
            <a:pPr marL="1600200" lvl="3" indent="-228240">
              <a:lnSpc>
                <a:spcPct val="100000"/>
              </a:lnSpc>
              <a:spcBef>
                <a:spcPts val="400"/>
              </a:spcBef>
              <a:buClr>
                <a:srgbClr val="000000"/>
              </a:buClr>
              <a:buFont typeface="Arial"/>
              <a:buChar char="–"/>
            </a:pPr>
            <a:r>
              <a:rPr lang="sv-SE" sz="2000" b="0" strike="noStrike" spc="-1">
                <a:solidFill>
                  <a:srgbClr val="000000"/>
                </a:solidFill>
                <a:latin typeface="Calibri"/>
              </a:rPr>
              <a:t>Nivå fyra</a:t>
            </a:r>
          </a:p>
          <a:p>
            <a:pPr marL="2057400" lvl="4" indent="-228240">
              <a:lnSpc>
                <a:spcPct val="100000"/>
              </a:lnSpc>
              <a:spcBef>
                <a:spcPts val="400"/>
              </a:spcBef>
              <a:buClr>
                <a:srgbClr val="000000"/>
              </a:buClr>
              <a:buFont typeface="Arial"/>
              <a:buChar char="»"/>
            </a:pPr>
            <a:r>
              <a:rPr lang="sv-SE" sz="2000" b="0" strike="noStrike" spc="-1">
                <a:solidFill>
                  <a:srgbClr val="000000"/>
                </a:solidFill>
                <a:latin typeface="Calibri"/>
              </a:rPr>
              <a:t>Nivå fem</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274680"/>
            <a:ext cx="8229240" cy="1142640"/>
          </a:xfrm>
          <a:prstGeom prst="rect">
            <a:avLst/>
          </a:prstGeom>
        </p:spPr>
        <p:txBody>
          <a:bodyPr anchor="ctr">
            <a:noAutofit/>
          </a:bodyPr>
          <a:lstStyle/>
          <a:p>
            <a:pPr algn="ctr">
              <a:lnSpc>
                <a:spcPct val="100000"/>
              </a:lnSpc>
            </a:pPr>
            <a:r>
              <a:rPr lang="sv-SE" sz="4400" b="0" strike="noStrike" spc="-1">
                <a:solidFill>
                  <a:srgbClr val="000000"/>
                </a:solidFill>
                <a:latin typeface="Calibri"/>
              </a:rPr>
              <a:t>Klicka här för att ändra format</a:t>
            </a:r>
          </a:p>
        </p:txBody>
      </p:sp>
      <p:sp>
        <p:nvSpPr>
          <p:cNvPr id="84" name="PlaceHolder 2"/>
          <p:cNvSpPr>
            <a:spLocks noGrp="1"/>
          </p:cNvSpPr>
          <p:nvPr>
            <p:ph type="body"/>
          </p:nvPr>
        </p:nvSpPr>
        <p:spPr>
          <a:xfrm>
            <a:off x="457200" y="1600200"/>
            <a:ext cx="4038120" cy="4525560"/>
          </a:xfrm>
          <a:prstGeom prst="rect">
            <a:avLst/>
          </a:prstGeom>
        </p:spPr>
        <p:txBody>
          <a:bodyPr>
            <a:noAutofit/>
          </a:bodyPr>
          <a:lstStyle/>
          <a:p>
            <a:pPr marL="343080" indent="-342720">
              <a:lnSpc>
                <a:spcPct val="100000"/>
              </a:lnSpc>
              <a:spcBef>
                <a:spcPts val="561"/>
              </a:spcBef>
              <a:buClr>
                <a:srgbClr val="000000"/>
              </a:buClr>
              <a:buFont typeface="Arial"/>
              <a:buChar char="•"/>
            </a:pPr>
            <a:r>
              <a:rPr lang="sv-SE" sz="2800" b="0" strike="noStrike" spc="-1">
                <a:solidFill>
                  <a:srgbClr val="000000"/>
                </a:solidFill>
                <a:latin typeface="Calibri"/>
              </a:rPr>
              <a:t>Klicka här för att ändra format på bakgrundstexten</a:t>
            </a:r>
          </a:p>
          <a:p>
            <a:pPr marL="743040" lvl="1" indent="-285480">
              <a:lnSpc>
                <a:spcPct val="100000"/>
              </a:lnSpc>
              <a:spcBef>
                <a:spcPts val="479"/>
              </a:spcBef>
              <a:buClr>
                <a:srgbClr val="000000"/>
              </a:buClr>
              <a:buFont typeface="Arial"/>
              <a:buChar char="–"/>
            </a:pPr>
            <a:r>
              <a:rPr lang="sv-SE" sz="2400" b="0" strike="noStrike" spc="-1">
                <a:solidFill>
                  <a:srgbClr val="000000"/>
                </a:solidFill>
                <a:latin typeface="Calibri"/>
              </a:rPr>
              <a:t>Nivå två</a:t>
            </a:r>
          </a:p>
          <a:p>
            <a:pPr marL="1143000" lvl="2" indent="-228240">
              <a:lnSpc>
                <a:spcPct val="100000"/>
              </a:lnSpc>
              <a:spcBef>
                <a:spcPts val="400"/>
              </a:spcBef>
              <a:buClr>
                <a:srgbClr val="000000"/>
              </a:buClr>
              <a:buFont typeface="Arial"/>
              <a:buChar char="•"/>
            </a:pPr>
            <a:r>
              <a:rPr lang="sv-SE" sz="2000" b="0" strike="noStrike" spc="-1">
                <a:solidFill>
                  <a:srgbClr val="000000"/>
                </a:solidFill>
                <a:latin typeface="Calibri"/>
              </a:rPr>
              <a:t>Nivå tre</a:t>
            </a:r>
          </a:p>
          <a:p>
            <a:pPr marL="1600200" lvl="3" indent="-228240">
              <a:lnSpc>
                <a:spcPct val="100000"/>
              </a:lnSpc>
              <a:spcBef>
                <a:spcPts val="360"/>
              </a:spcBef>
              <a:buClr>
                <a:srgbClr val="000000"/>
              </a:buClr>
              <a:buFont typeface="Arial"/>
              <a:buChar char="–"/>
            </a:pPr>
            <a:r>
              <a:rPr lang="sv-SE" sz="1800" b="0" strike="noStrike" spc="-1">
                <a:solidFill>
                  <a:srgbClr val="000000"/>
                </a:solidFill>
                <a:latin typeface="Calibri"/>
              </a:rPr>
              <a:t>Nivå fyra</a:t>
            </a:r>
          </a:p>
          <a:p>
            <a:pPr marL="2057400" lvl="4" indent="-228240">
              <a:lnSpc>
                <a:spcPct val="100000"/>
              </a:lnSpc>
              <a:spcBef>
                <a:spcPts val="360"/>
              </a:spcBef>
              <a:buClr>
                <a:srgbClr val="000000"/>
              </a:buClr>
              <a:buFont typeface="Arial"/>
              <a:buChar char="»"/>
            </a:pPr>
            <a:r>
              <a:rPr lang="sv-SE" sz="1800" b="0" strike="noStrike" spc="-1">
                <a:solidFill>
                  <a:srgbClr val="000000"/>
                </a:solidFill>
                <a:latin typeface="Calibri"/>
              </a:rPr>
              <a:t>Nivå fem</a:t>
            </a:r>
          </a:p>
        </p:txBody>
      </p:sp>
      <p:sp>
        <p:nvSpPr>
          <p:cNvPr id="85" name="PlaceHolder 3"/>
          <p:cNvSpPr>
            <a:spLocks noGrp="1"/>
          </p:cNvSpPr>
          <p:nvPr>
            <p:ph type="body"/>
          </p:nvPr>
        </p:nvSpPr>
        <p:spPr>
          <a:xfrm>
            <a:off x="4648320" y="1600200"/>
            <a:ext cx="4038120" cy="4525560"/>
          </a:xfrm>
          <a:prstGeom prst="rect">
            <a:avLst/>
          </a:prstGeom>
        </p:spPr>
        <p:txBody>
          <a:bodyPr>
            <a:noAutofit/>
          </a:bodyPr>
          <a:lstStyle/>
          <a:p>
            <a:pPr marL="343080" indent="-342720">
              <a:lnSpc>
                <a:spcPct val="100000"/>
              </a:lnSpc>
              <a:spcBef>
                <a:spcPts val="561"/>
              </a:spcBef>
              <a:buClr>
                <a:srgbClr val="000000"/>
              </a:buClr>
              <a:buFont typeface="Arial"/>
              <a:buChar char="•"/>
            </a:pPr>
            <a:r>
              <a:rPr lang="sv-SE" sz="2800" b="0" strike="noStrike" spc="-1">
                <a:solidFill>
                  <a:srgbClr val="000000"/>
                </a:solidFill>
                <a:latin typeface="Calibri"/>
              </a:rPr>
              <a:t>Klicka här för att ändra format på bakgrundstexten</a:t>
            </a:r>
          </a:p>
          <a:p>
            <a:pPr marL="743040" lvl="1" indent="-285480">
              <a:lnSpc>
                <a:spcPct val="100000"/>
              </a:lnSpc>
              <a:spcBef>
                <a:spcPts val="479"/>
              </a:spcBef>
              <a:buClr>
                <a:srgbClr val="000000"/>
              </a:buClr>
              <a:buFont typeface="Arial"/>
              <a:buChar char="–"/>
            </a:pPr>
            <a:r>
              <a:rPr lang="sv-SE" sz="2400" b="0" strike="noStrike" spc="-1">
                <a:solidFill>
                  <a:srgbClr val="000000"/>
                </a:solidFill>
                <a:latin typeface="Calibri"/>
              </a:rPr>
              <a:t>Nivå två</a:t>
            </a:r>
          </a:p>
          <a:p>
            <a:pPr marL="1143000" lvl="2" indent="-228240">
              <a:lnSpc>
                <a:spcPct val="100000"/>
              </a:lnSpc>
              <a:spcBef>
                <a:spcPts val="400"/>
              </a:spcBef>
              <a:buClr>
                <a:srgbClr val="000000"/>
              </a:buClr>
              <a:buFont typeface="Arial"/>
              <a:buChar char="•"/>
            </a:pPr>
            <a:r>
              <a:rPr lang="sv-SE" sz="2000" b="0" strike="noStrike" spc="-1">
                <a:solidFill>
                  <a:srgbClr val="000000"/>
                </a:solidFill>
                <a:latin typeface="Calibri"/>
              </a:rPr>
              <a:t>Nivå tre</a:t>
            </a:r>
          </a:p>
          <a:p>
            <a:pPr marL="1600200" lvl="3" indent="-228240">
              <a:lnSpc>
                <a:spcPct val="100000"/>
              </a:lnSpc>
              <a:spcBef>
                <a:spcPts val="360"/>
              </a:spcBef>
              <a:buClr>
                <a:srgbClr val="000000"/>
              </a:buClr>
              <a:buFont typeface="Arial"/>
              <a:buChar char="–"/>
            </a:pPr>
            <a:r>
              <a:rPr lang="sv-SE" sz="1800" b="0" strike="noStrike" spc="-1">
                <a:solidFill>
                  <a:srgbClr val="000000"/>
                </a:solidFill>
                <a:latin typeface="Calibri"/>
              </a:rPr>
              <a:t>Nivå fyra</a:t>
            </a:r>
          </a:p>
          <a:p>
            <a:pPr marL="2057400" lvl="4" indent="-228240">
              <a:lnSpc>
                <a:spcPct val="100000"/>
              </a:lnSpc>
              <a:spcBef>
                <a:spcPts val="360"/>
              </a:spcBef>
              <a:buClr>
                <a:srgbClr val="000000"/>
              </a:buClr>
              <a:buFont typeface="Arial"/>
              <a:buChar char="»"/>
            </a:pPr>
            <a:r>
              <a:rPr lang="sv-SE" sz="1800" b="0" strike="noStrike" spc="-1">
                <a:solidFill>
                  <a:srgbClr val="000000"/>
                </a:solidFill>
                <a:latin typeface="Calibri"/>
              </a:rPr>
              <a:t>Nivå fem</a:t>
            </a:r>
          </a:p>
        </p:txBody>
      </p:sp>
      <p:sp>
        <p:nvSpPr>
          <p:cNvPr id="86" name="PlaceHolder 4"/>
          <p:cNvSpPr>
            <a:spLocks noGrp="1"/>
          </p:cNvSpPr>
          <p:nvPr>
            <p:ph type="dt" idx="7"/>
          </p:nvPr>
        </p:nvSpPr>
        <p:spPr>
          <a:xfrm>
            <a:off x="457200" y="6356520"/>
            <a:ext cx="4834440" cy="364680"/>
          </a:xfrm>
          <a:prstGeom prst="rect">
            <a:avLst/>
          </a:prstGeom>
        </p:spPr>
        <p:txBody>
          <a:bodyPr anchor="ctr">
            <a:noAutofit/>
          </a:bodyPr>
          <a:lstStyle>
            <a:lvl1pPr>
              <a:lnSpc>
                <a:spcPct val="100000"/>
              </a:lnSpc>
              <a:defRPr lang="sv-SE" sz="1200" b="0" strike="noStrike" spc="-1">
                <a:solidFill>
                  <a:srgbClr val="8B8B8B"/>
                </a:solidFill>
                <a:latin typeface="Calibri"/>
              </a:defRPr>
            </a:lvl1pPr>
          </a:lstStyle>
          <a:p>
            <a:pPr>
              <a:lnSpc>
                <a:spcPct val="100000"/>
              </a:lnSpc>
            </a:pPr>
            <a:r>
              <a:rPr lang="sv-SE" sz="1200" b="0" strike="noStrike" spc="-1">
                <a:solidFill>
                  <a:srgbClr val="8B8B8B"/>
                </a:solidFill>
                <a:latin typeface="Calibri"/>
              </a:rPr>
              <a:t>&lt;datum/tid&gt;</a:t>
            </a:r>
            <a:endParaRPr lang="sv-SE" sz="1200" b="0" strike="noStrike" spc="-1">
              <a:latin typeface="Calibri"/>
            </a:endParaRPr>
          </a:p>
        </p:txBody>
      </p:sp>
      <p:sp>
        <p:nvSpPr>
          <p:cNvPr id="87" name="PlaceHolder 5"/>
          <p:cNvSpPr>
            <a:spLocks noGrp="1"/>
          </p:cNvSpPr>
          <p:nvPr>
            <p:ph type="ftr" idx="8"/>
          </p:nvPr>
        </p:nvSpPr>
        <p:spPr>
          <a:xfrm>
            <a:off x="5436000" y="6356520"/>
            <a:ext cx="1728000" cy="364680"/>
          </a:xfrm>
          <a:prstGeom prst="rect">
            <a:avLst/>
          </a:prstGeom>
        </p:spPr>
        <p:txBody>
          <a:bodyPr anchor="ctr">
            <a:noAutofit/>
          </a:bodyPr>
          <a:lstStyle>
            <a:lvl1pPr algn="ctr">
              <a:defRPr lang="sv-SE" sz="1400" b="0" strike="noStrike" spc="-1">
                <a:latin typeface="Calibri"/>
              </a:defRPr>
            </a:lvl1pPr>
          </a:lstStyle>
          <a:p>
            <a:pPr algn="ctr"/>
            <a:r>
              <a:rPr lang="sv-SE" sz="1400" b="0" strike="noStrike" spc="-1">
                <a:latin typeface="Calibri"/>
              </a:rPr>
              <a:t>&lt;sidfot&gt;</a:t>
            </a:r>
          </a:p>
        </p:txBody>
      </p:sp>
      <p:sp>
        <p:nvSpPr>
          <p:cNvPr id="88" name="PlaceHolder 6"/>
          <p:cNvSpPr>
            <a:spLocks noGrp="1"/>
          </p:cNvSpPr>
          <p:nvPr>
            <p:ph type="sldNum" idx="9"/>
          </p:nvPr>
        </p:nvSpPr>
        <p:spPr>
          <a:xfrm>
            <a:off x="7380360" y="6356520"/>
            <a:ext cx="1306080" cy="364680"/>
          </a:xfrm>
          <a:prstGeom prst="rect">
            <a:avLst/>
          </a:prstGeom>
        </p:spPr>
        <p:txBody>
          <a:bodyPr anchor="ctr">
            <a:noAutofit/>
          </a:bodyPr>
          <a:lstStyle>
            <a:lvl1pPr algn="r">
              <a:lnSpc>
                <a:spcPct val="100000"/>
              </a:lnSpc>
              <a:defRPr lang="sv-SE" sz="1200" b="0" strike="noStrike" spc="-1">
                <a:solidFill>
                  <a:srgbClr val="8B8B8B"/>
                </a:solidFill>
                <a:latin typeface="Calibri"/>
              </a:defRPr>
            </a:lvl1pPr>
          </a:lstStyle>
          <a:p>
            <a:pPr algn="r">
              <a:lnSpc>
                <a:spcPct val="100000"/>
              </a:lnSpc>
            </a:pPr>
            <a:fld id="{A9811646-EC03-4214-B9EE-2FBD6701F444}" type="slidenum">
              <a:rPr lang="sv-SE" sz="1200" b="0" strike="noStrike" spc="-1">
                <a:solidFill>
                  <a:srgbClr val="8B8B8B"/>
                </a:solidFill>
                <a:latin typeface="Calibri"/>
              </a:rPr>
              <a:t>‹#›</a:t>
            </a:fld>
            <a:endParaRPr lang="sv-SE" sz="1200" b="0" strike="noStrike" spc="-1">
              <a:latin typeface="Calibri"/>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3.xml"/><Relationship Id="rId4" Type="http://schemas.openxmlformats.org/officeDocument/2006/relationships/chart" Target="../charts/char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chart" Target="../charts/char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3.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3.xml"/><Relationship Id="rId4" Type="http://schemas.openxmlformats.org/officeDocument/2006/relationships/chart" Target="../charts/chart6.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3.xml"/><Relationship Id="rId4" Type="http://schemas.openxmlformats.org/officeDocument/2006/relationships/chart" Target="../charts/chart7.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3.xml"/><Relationship Id="rId4" Type="http://schemas.openxmlformats.org/officeDocument/2006/relationships/chart" Target="../charts/chart8.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13.xml"/><Relationship Id="rId4" Type="http://schemas.openxmlformats.org/officeDocument/2006/relationships/chart" Target="../charts/chart9.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image" Target="../media/image2.jpeg"/><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13.xml"/><Relationship Id="rId4" Type="http://schemas.openxmlformats.org/officeDocument/2006/relationships/chart" Target="../charts/chart11.xml"/></Relationships>
</file>

<file path=ppt/slides/_rels/slide22.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13.xml"/><Relationship Id="rId4" Type="http://schemas.openxmlformats.org/officeDocument/2006/relationships/chart" Target="../charts/chart13.xml"/></Relationships>
</file>

<file path=ppt/slides/_rels/slide24.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13.xml"/><Relationship Id="rId4" Type="http://schemas.openxmlformats.org/officeDocument/2006/relationships/chart" Target="../charts/chart15.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13.xml"/><Relationship Id="rId4" Type="http://schemas.openxmlformats.org/officeDocument/2006/relationships/chart" Target="../charts/chart16.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13.xml"/><Relationship Id="rId4" Type="http://schemas.openxmlformats.org/officeDocument/2006/relationships/chart" Target="../charts/chart17.xml"/></Relationships>
</file>

<file path=ppt/slides/_rels/slide28.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13.xml"/><Relationship Id="rId4" Type="http://schemas.openxmlformats.org/officeDocument/2006/relationships/chart" Target="../charts/chart19.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13.xml"/><Relationship Id="rId4" Type="http://schemas.openxmlformats.org/officeDocument/2006/relationships/chart" Target="../charts/chart21.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13.xml"/><Relationship Id="rId6" Type="http://schemas.openxmlformats.org/officeDocument/2006/relationships/chart" Target="../charts/chart24.xml"/><Relationship Id="rId5" Type="http://schemas.openxmlformats.org/officeDocument/2006/relationships/chart" Target="../charts/chart23.xml"/><Relationship Id="rId4" Type="http://schemas.openxmlformats.org/officeDocument/2006/relationships/chart" Target="../charts/chart22.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13.xml"/><Relationship Id="rId4" Type="http://schemas.openxmlformats.org/officeDocument/2006/relationships/chart" Target="../charts/chart25.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13.xml"/><Relationship Id="rId4" Type="http://schemas.openxmlformats.org/officeDocument/2006/relationships/chart" Target="../charts/chart26.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13.xml"/><Relationship Id="rId5" Type="http://schemas.openxmlformats.org/officeDocument/2006/relationships/chart" Target="../charts/chart28.xml"/><Relationship Id="rId4" Type="http://schemas.openxmlformats.org/officeDocument/2006/relationships/chart" Target="../charts/chart27.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13.xml"/><Relationship Id="rId4" Type="http://schemas.openxmlformats.org/officeDocument/2006/relationships/chart" Target="../charts/chart29.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13.xml"/><Relationship Id="rId4" Type="http://schemas.openxmlformats.org/officeDocument/2006/relationships/chart" Target="../charts/chart30.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2.xml"/><Relationship Id="rId1" Type="http://schemas.openxmlformats.org/officeDocument/2006/relationships/slideLayout" Target="../slideLayouts/slideLayout13.xml"/><Relationship Id="rId4" Type="http://schemas.openxmlformats.org/officeDocument/2006/relationships/chart" Target="../charts/chart31.xml"/></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3.xml"/><Relationship Id="rId1" Type="http://schemas.openxmlformats.org/officeDocument/2006/relationships/slideLayout" Target="../slideLayouts/slideLayout13.xml"/><Relationship Id="rId4" Type="http://schemas.openxmlformats.org/officeDocument/2006/relationships/chart" Target="../charts/chart3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4.xml"/><Relationship Id="rId1" Type="http://schemas.openxmlformats.org/officeDocument/2006/relationships/slideLayout" Target="../slideLayouts/slideLayout28.xml"/></Relationships>
</file>

<file path=ppt/slides/_rels/slide41.xml.rels><?xml version="1.0" encoding="UTF-8" standalone="yes"?>
<Relationships xmlns="http://schemas.openxmlformats.org/package/2006/relationships"><Relationship Id="rId3" Type="http://schemas.openxmlformats.org/officeDocument/2006/relationships/hyperlink" Target="mailto:Hanna.mortberg@uu.se" TargetMode="External"/><Relationship Id="rId2" Type="http://schemas.openxmlformats.org/officeDocument/2006/relationships/notesSlide" Target="../notesSlides/notesSlide35.xml"/><Relationship Id="rId1" Type="http://schemas.openxmlformats.org/officeDocument/2006/relationships/slideLayout" Target="../slideLayouts/slideLayout13.xml"/><Relationship Id="rId5" Type="http://schemas.openxmlformats.org/officeDocument/2006/relationships/image" Target="../media/image2.jpeg"/><Relationship Id="rId4" Type="http://schemas.openxmlformats.org/officeDocument/2006/relationships/hyperlink" Target="mailto:Per.setterberg@chalmers.se"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Rectangle 2"/>
          <p:cNvSpPr txBox="1"/>
          <p:nvPr/>
        </p:nvSpPr>
        <p:spPr>
          <a:xfrm>
            <a:off x="757800" y="4365000"/>
            <a:ext cx="7772040" cy="935280"/>
          </a:xfrm>
          <a:prstGeom prst="rect">
            <a:avLst/>
          </a:prstGeom>
          <a:noFill/>
          <a:ln w="0">
            <a:noFill/>
          </a:ln>
        </p:spPr>
        <p:txBody>
          <a:bodyPr anchor="ctr">
            <a:noAutofit/>
          </a:bodyPr>
          <a:lstStyle/>
          <a:p>
            <a:pPr algn="ctr">
              <a:lnSpc>
                <a:spcPct val="100000"/>
              </a:lnSpc>
            </a:pPr>
            <a:r>
              <a:rPr lang="sv-SE" sz="4400" b="0" strike="noStrike" spc="-1" dirty="0">
                <a:solidFill>
                  <a:srgbClr val="000000"/>
                </a:solidFill>
                <a:latin typeface="Calibri"/>
              </a:rPr>
              <a:t>Lärosätenas indirekta kostnader</a:t>
            </a:r>
            <a:br>
              <a:rPr dirty="0"/>
            </a:br>
            <a:r>
              <a:rPr lang="sv-SE" sz="4400" b="0" strike="noStrike" spc="-1" dirty="0">
                <a:solidFill>
                  <a:srgbClr val="000000"/>
                </a:solidFill>
                <a:latin typeface="Calibri"/>
              </a:rPr>
              <a:t>SUHF-statistiken 2024</a:t>
            </a:r>
          </a:p>
        </p:txBody>
      </p:sp>
      <p:sp>
        <p:nvSpPr>
          <p:cNvPr id="132" name="Rectangle 3"/>
          <p:cNvSpPr txBox="1"/>
          <p:nvPr/>
        </p:nvSpPr>
        <p:spPr>
          <a:xfrm>
            <a:off x="1371600" y="2180520"/>
            <a:ext cx="6400440" cy="1536480"/>
          </a:xfrm>
          <a:prstGeom prst="rect">
            <a:avLst/>
          </a:prstGeom>
          <a:noFill/>
          <a:ln w="0">
            <a:noFill/>
          </a:ln>
        </p:spPr>
        <p:txBody>
          <a:bodyPr>
            <a:noAutofit/>
          </a:bodyPr>
          <a:lstStyle/>
          <a:p>
            <a:pPr algn="ctr">
              <a:lnSpc>
                <a:spcPct val="100000"/>
              </a:lnSpc>
              <a:spcBef>
                <a:spcPts val="400"/>
              </a:spcBef>
              <a:tabLst>
                <a:tab pos="0" algn="l"/>
              </a:tabLst>
            </a:pPr>
            <a:r>
              <a:rPr lang="sv-SE" sz="2000" b="0" strike="noStrike" spc="-1" dirty="0">
                <a:solidFill>
                  <a:srgbClr val="1F497D"/>
                </a:solidFill>
                <a:latin typeface="Calibri"/>
              </a:rPr>
              <a:t>Sveriges universitets- och </a:t>
            </a:r>
            <a:br>
              <a:rPr dirty="0"/>
            </a:br>
            <a:r>
              <a:rPr lang="sv-SE" sz="2000" b="0" strike="noStrike" spc="-1" dirty="0">
                <a:solidFill>
                  <a:srgbClr val="1F497D"/>
                </a:solidFill>
                <a:latin typeface="Calibri"/>
              </a:rPr>
              <a:t>högskoleförbund</a:t>
            </a:r>
            <a:endParaRPr lang="sv-SE" sz="2000" b="0" strike="noStrike" spc="-1" dirty="0">
              <a:latin typeface="Calibri"/>
            </a:endParaRPr>
          </a:p>
          <a:p>
            <a:pPr algn="ctr">
              <a:lnSpc>
                <a:spcPct val="100000"/>
              </a:lnSpc>
              <a:spcBef>
                <a:spcPts val="400"/>
              </a:spcBef>
              <a:tabLst>
                <a:tab pos="0" algn="l"/>
              </a:tabLst>
            </a:pPr>
            <a:r>
              <a:rPr lang="en-US" sz="2000" b="0" i="1" strike="noStrike" spc="-1" dirty="0">
                <a:solidFill>
                  <a:srgbClr val="1F497D"/>
                </a:solidFill>
                <a:latin typeface="Calibri"/>
              </a:rPr>
              <a:t>The Association of </a:t>
            </a:r>
            <a:endParaRPr lang="sv-SE" sz="2000" b="0" strike="noStrike" spc="-1" dirty="0">
              <a:latin typeface="Calibri"/>
            </a:endParaRPr>
          </a:p>
          <a:p>
            <a:pPr algn="ctr">
              <a:lnSpc>
                <a:spcPct val="100000"/>
              </a:lnSpc>
              <a:spcBef>
                <a:spcPts val="400"/>
              </a:spcBef>
              <a:tabLst>
                <a:tab pos="0" algn="l"/>
              </a:tabLst>
            </a:pPr>
            <a:r>
              <a:rPr lang="en-US" sz="2000" b="0" i="1" strike="noStrike" spc="-1" dirty="0">
                <a:solidFill>
                  <a:srgbClr val="1F497D"/>
                </a:solidFill>
                <a:latin typeface="Calibri"/>
              </a:rPr>
              <a:t>Swedish Higher Education Institutions</a:t>
            </a:r>
            <a:endParaRPr lang="sv-SE" sz="2000" b="0" strike="noStrike" spc="-1" dirty="0">
              <a:latin typeface="Calibri"/>
            </a:endParaRPr>
          </a:p>
        </p:txBody>
      </p:sp>
      <p:pic>
        <p:nvPicPr>
          <p:cNvPr id="133" name="Picture 4" descr="SUHF_logo_u_txt_pms307"/>
          <p:cNvPicPr/>
          <p:nvPr/>
        </p:nvPicPr>
        <p:blipFill>
          <a:blip r:embed="rId3"/>
          <a:stretch/>
        </p:blipFill>
        <p:spPr>
          <a:xfrm>
            <a:off x="3085560" y="795600"/>
            <a:ext cx="2972160" cy="1097280"/>
          </a:xfrm>
          <a:prstGeom prst="rect">
            <a:avLst/>
          </a:prstGeom>
          <a:ln w="0">
            <a:noFill/>
          </a:ln>
        </p:spPr>
      </p:pic>
      <p:sp>
        <p:nvSpPr>
          <p:cNvPr id="134"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2" name="PlaceHolder 1"/>
          <p:cNvSpPr>
            <a:spLocks noGrp="1"/>
          </p:cNvSpPr>
          <p:nvPr>
            <p:ph type="sldNum" idx="3"/>
          </p:nvPr>
        </p:nvSpPr>
        <p:spPr/>
        <p:txBody>
          <a:bodyPr/>
          <a:lstStyle/>
          <a:p>
            <a:fld id="{4FE2AFB1-48C6-4459-B5F1-5C3521C70C35}" type="slidenum">
              <a:rPr/>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ectangle 2"/>
          <p:cNvSpPr txBox="1"/>
          <p:nvPr/>
        </p:nvSpPr>
        <p:spPr>
          <a:xfrm>
            <a:off x="467640" y="786384"/>
            <a:ext cx="8229240" cy="832104"/>
          </a:xfrm>
          <a:prstGeom prst="rect">
            <a:avLst/>
          </a:prstGeom>
          <a:noFill/>
          <a:ln w="0">
            <a:noFill/>
          </a:ln>
        </p:spPr>
        <p:txBody>
          <a:bodyPr anchor="ctr">
            <a:noAutofit/>
          </a:bodyPr>
          <a:lstStyle/>
          <a:p>
            <a:pPr algn="ctr">
              <a:lnSpc>
                <a:spcPct val="100000"/>
              </a:lnSpc>
            </a:pPr>
            <a:r>
              <a:rPr lang="sv-SE" sz="3200" b="1" spc="-1" dirty="0">
                <a:solidFill>
                  <a:srgbClr val="000000"/>
                </a:solidFill>
                <a:latin typeface="Calibri"/>
              </a:rPr>
              <a:t>Informationsinsamling </a:t>
            </a:r>
            <a:endParaRPr lang="sv-SE" sz="3200" b="0" strike="noStrike" spc="-1" dirty="0">
              <a:solidFill>
                <a:srgbClr val="000000"/>
              </a:solidFill>
              <a:latin typeface="Calibri"/>
            </a:endParaRPr>
          </a:p>
        </p:txBody>
      </p:sp>
      <p:sp>
        <p:nvSpPr>
          <p:cNvPr id="140" name="Rectangle 3"/>
          <p:cNvSpPr txBox="1"/>
          <p:nvPr/>
        </p:nvSpPr>
        <p:spPr>
          <a:xfrm>
            <a:off x="1106424" y="1746504"/>
            <a:ext cx="7569936" cy="4490496"/>
          </a:xfrm>
          <a:prstGeom prst="rect">
            <a:avLst/>
          </a:prstGeom>
          <a:noFill/>
          <a:ln w="0">
            <a:noFill/>
          </a:ln>
        </p:spPr>
        <p:txBody>
          <a:bodyPr>
            <a:normAutofit fontScale="99500" lnSpcReduction="10000"/>
          </a:bodyPr>
          <a:lstStyle/>
          <a:p>
            <a:pPr marL="360">
              <a:lnSpc>
                <a:spcPct val="100000"/>
              </a:lnSpc>
              <a:spcBef>
                <a:spcPts val="479"/>
              </a:spcBef>
              <a:buClr>
                <a:srgbClr val="0070C0"/>
              </a:buClr>
            </a:pPr>
            <a:r>
              <a:rPr lang="sv-SE" sz="2000" dirty="0"/>
              <a:t>Planerar ert lärosäte att göra förändringar avseende tillämpningen av SUHF-modellen de närmsta åren? Om ja, varför ser ni behov av att göra förändringar? </a:t>
            </a:r>
          </a:p>
          <a:p>
            <a:pPr marL="360">
              <a:lnSpc>
                <a:spcPct val="100000"/>
              </a:lnSpc>
              <a:spcBef>
                <a:spcPts val="479"/>
              </a:spcBef>
              <a:buClr>
                <a:srgbClr val="0070C0"/>
              </a:buClr>
            </a:pPr>
            <a:endParaRPr lang="sv-SE" sz="2000" dirty="0"/>
          </a:p>
          <a:p>
            <a:pPr marL="343260" indent="-342900">
              <a:lnSpc>
                <a:spcPct val="100000"/>
              </a:lnSpc>
              <a:spcBef>
                <a:spcPts val="479"/>
              </a:spcBef>
              <a:buClr>
                <a:srgbClr val="0070C0"/>
              </a:buClr>
              <a:buFont typeface="Arial" panose="020B0604020202020204" pitchFamily="34" charset="0"/>
              <a:buChar char="•"/>
            </a:pPr>
            <a:r>
              <a:rPr lang="sv-SE" sz="2000" dirty="0"/>
              <a:t>De flesta svarar Nej</a:t>
            </a:r>
          </a:p>
          <a:p>
            <a:pPr marL="360">
              <a:lnSpc>
                <a:spcPct val="100000"/>
              </a:lnSpc>
              <a:spcBef>
                <a:spcPts val="479"/>
              </a:spcBef>
              <a:buClr>
                <a:srgbClr val="0070C0"/>
              </a:buClr>
            </a:pPr>
            <a:endParaRPr lang="sv-SE" sz="2000" dirty="0"/>
          </a:p>
          <a:p>
            <a:pPr marL="343260" indent="-342900">
              <a:lnSpc>
                <a:spcPct val="100000"/>
              </a:lnSpc>
              <a:spcBef>
                <a:spcPts val="479"/>
              </a:spcBef>
              <a:buClr>
                <a:srgbClr val="0070C0"/>
              </a:buClr>
              <a:buFont typeface="Arial" panose="020B0604020202020204" pitchFamily="34" charset="0"/>
              <a:buChar char="•"/>
            </a:pPr>
            <a:r>
              <a:rPr lang="sv-SE" sz="2000" dirty="0"/>
              <a:t>Några gör mindre anpassningar</a:t>
            </a:r>
          </a:p>
          <a:p>
            <a:pPr marL="360">
              <a:lnSpc>
                <a:spcPct val="100000"/>
              </a:lnSpc>
              <a:spcBef>
                <a:spcPts val="479"/>
              </a:spcBef>
              <a:buClr>
                <a:srgbClr val="0070C0"/>
              </a:buClr>
            </a:pPr>
            <a:endParaRPr lang="sv-SE" sz="2000" dirty="0"/>
          </a:p>
          <a:p>
            <a:pPr marL="343260" indent="-342900">
              <a:lnSpc>
                <a:spcPct val="100000"/>
              </a:lnSpc>
              <a:spcBef>
                <a:spcPts val="479"/>
              </a:spcBef>
              <a:buClr>
                <a:srgbClr val="0070C0"/>
              </a:buClr>
              <a:buFont typeface="Arial" panose="020B0604020202020204" pitchFamily="34" charset="0"/>
              <a:buChar char="•"/>
            </a:pPr>
            <a:r>
              <a:rPr lang="sv-SE" sz="2000" dirty="0"/>
              <a:t>Ett lärosäte svarar att många institutioner upplever stora skillnader i påläggsprocent mellan åren. Huvudorsaken till svängningarna ligger i metoden för fördelningen av gemensamma kostnader från ovanliggande nivåer. Ett förslag avseende förändrad princip - från fasta belopp till fasta procent - diskuteras.</a:t>
            </a:r>
          </a:p>
        </p:txBody>
      </p:sp>
      <p:pic>
        <p:nvPicPr>
          <p:cNvPr id="141" name="Picture 2" descr="SUHF_logo_u_txt_pms307"/>
          <p:cNvPicPr/>
          <p:nvPr/>
        </p:nvPicPr>
        <p:blipFill>
          <a:blip r:embed="rId3"/>
          <a:stretch/>
        </p:blipFill>
        <p:spPr>
          <a:xfrm>
            <a:off x="179640" y="304560"/>
            <a:ext cx="2051280" cy="676080"/>
          </a:xfrm>
          <a:prstGeom prst="rect">
            <a:avLst/>
          </a:prstGeom>
          <a:ln w="12700">
            <a:noFill/>
          </a:ln>
        </p:spPr>
      </p:pic>
      <p:sp>
        <p:nvSpPr>
          <p:cNvPr id="142"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2" name="PlaceHolder 1"/>
          <p:cNvSpPr>
            <a:spLocks noGrp="1"/>
          </p:cNvSpPr>
          <p:nvPr>
            <p:ph type="sldNum" idx="6"/>
          </p:nvPr>
        </p:nvSpPr>
        <p:spPr/>
        <p:txBody>
          <a:bodyPr/>
          <a:lstStyle/>
          <a:p>
            <a:fld id="{9D8AD0E4-E2D8-482D-BC14-19C5D47E3AC5}" type="slidenum">
              <a:rPr/>
              <a:t>10</a:t>
            </a:fld>
            <a:endParaRPr/>
          </a:p>
        </p:txBody>
      </p:sp>
    </p:spTree>
    <p:extLst>
      <p:ext uri="{BB962C8B-B14F-4D97-AF65-F5344CB8AC3E}">
        <p14:creationId xmlns:p14="http://schemas.microsoft.com/office/powerpoint/2010/main" val="3549053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Rectangle 2"/>
          <p:cNvSpPr txBox="1"/>
          <p:nvPr/>
        </p:nvSpPr>
        <p:spPr>
          <a:xfrm>
            <a:off x="2315816" y="0"/>
            <a:ext cx="6370623" cy="1917540"/>
          </a:xfrm>
          <a:prstGeom prst="rect">
            <a:avLst/>
          </a:prstGeom>
          <a:noFill/>
          <a:ln w="0">
            <a:noFill/>
          </a:ln>
        </p:spPr>
        <p:txBody>
          <a:bodyPr anchor="ctr">
            <a:noAutofit/>
          </a:bodyPr>
          <a:lstStyle/>
          <a:p>
            <a:pPr algn="ctr">
              <a:lnSpc>
                <a:spcPct val="100000"/>
              </a:lnSpc>
            </a:pPr>
            <a:r>
              <a:rPr lang="sv-SE" sz="3600" spc="-1" dirty="0">
                <a:solidFill>
                  <a:srgbClr val="000000"/>
                </a:solidFill>
                <a:latin typeface="Calibri"/>
              </a:rPr>
              <a:t>Noteringar från 2024 års  insamling av statistik</a:t>
            </a:r>
            <a:endParaRPr lang="sv-SE" sz="3600" b="0" strike="noStrike" spc="-1" dirty="0">
              <a:solidFill>
                <a:srgbClr val="000000"/>
              </a:solidFill>
              <a:latin typeface="Calibri"/>
            </a:endParaRPr>
          </a:p>
        </p:txBody>
      </p:sp>
      <p:pic>
        <p:nvPicPr>
          <p:cNvPr id="144" name="Picture 2" descr="SUHF_logo_u_txt_pms307"/>
          <p:cNvPicPr/>
          <p:nvPr/>
        </p:nvPicPr>
        <p:blipFill>
          <a:blip r:embed="rId3"/>
          <a:stretch/>
        </p:blipFill>
        <p:spPr>
          <a:xfrm>
            <a:off x="179640" y="304560"/>
            <a:ext cx="2051280" cy="676080"/>
          </a:xfrm>
          <a:prstGeom prst="rect">
            <a:avLst/>
          </a:prstGeom>
          <a:ln w="12700">
            <a:noFill/>
          </a:ln>
        </p:spPr>
      </p:pic>
      <p:sp>
        <p:nvSpPr>
          <p:cNvPr id="145"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graphicFrame>
        <p:nvGraphicFramePr>
          <p:cNvPr id="146" name="Diagram 8"/>
          <p:cNvGraphicFramePr/>
          <p:nvPr/>
        </p:nvGraphicFramePr>
        <p:xfrm>
          <a:off x="457200" y="1794155"/>
          <a:ext cx="8304480" cy="3959640"/>
        </p:xfrm>
        <a:graphic>
          <a:graphicData uri="http://schemas.openxmlformats.org/drawingml/2006/chart">
            <c:chart xmlns:c="http://schemas.openxmlformats.org/drawingml/2006/chart" xmlns:r="http://schemas.openxmlformats.org/officeDocument/2006/relationships" r:id="rId4"/>
          </a:graphicData>
        </a:graphic>
      </p:graphicFrame>
      <p:sp>
        <p:nvSpPr>
          <p:cNvPr id="2" name="PlaceHolder 1"/>
          <p:cNvSpPr>
            <a:spLocks noGrp="1"/>
          </p:cNvSpPr>
          <p:nvPr>
            <p:ph type="sldNum" idx="6"/>
          </p:nvPr>
        </p:nvSpPr>
        <p:spPr/>
        <p:txBody>
          <a:bodyPr/>
          <a:lstStyle/>
          <a:p>
            <a:fld id="{6733588B-672C-4AC1-A6B4-31A8E840CCA7}" type="slidenum">
              <a:rPr/>
              <a:t>11</a:t>
            </a:fld>
            <a:endParaRPr/>
          </a:p>
        </p:txBody>
      </p:sp>
      <p:sp>
        <p:nvSpPr>
          <p:cNvPr id="3" name="textruta 2">
            <a:extLst>
              <a:ext uri="{FF2B5EF4-FFF2-40B4-BE49-F238E27FC236}">
                <a16:creationId xmlns:a16="http://schemas.microsoft.com/office/drawing/2014/main" id="{218E8499-DB20-D289-2B8A-84BD2B1C38E6}"/>
              </a:ext>
            </a:extLst>
          </p:cNvPr>
          <p:cNvSpPr txBox="1"/>
          <p:nvPr/>
        </p:nvSpPr>
        <p:spPr>
          <a:xfrm>
            <a:off x="735530" y="1651819"/>
            <a:ext cx="7747820" cy="5139869"/>
          </a:xfrm>
          <a:prstGeom prst="rect">
            <a:avLst/>
          </a:prstGeom>
          <a:noFill/>
        </p:spPr>
        <p:txBody>
          <a:bodyPr wrap="square" rtlCol="0">
            <a:spAutoFit/>
          </a:bodyPr>
          <a:lstStyle/>
          <a:p>
            <a:pPr marL="0" lvl="1"/>
            <a:r>
              <a:rPr lang="sv-SE" sz="2000" b="1" dirty="0"/>
              <a:t>Exempel på skillnader</a:t>
            </a:r>
          </a:p>
          <a:p>
            <a:pPr marL="800100" lvl="1" indent="-342900">
              <a:buFont typeface="Arial" panose="020B0604020202020204" pitchFamily="34" charset="0"/>
              <a:buChar char="•"/>
            </a:pPr>
            <a:r>
              <a:rPr lang="sv-SE" sz="2000" dirty="0" err="1"/>
              <a:t>Lärplattformar</a:t>
            </a:r>
            <a:r>
              <a:rPr lang="sv-SE" sz="2000" dirty="0"/>
              <a:t> - i vissa fall belopp noterat i enkäten men inte justerat i </a:t>
            </a:r>
            <a:r>
              <a:rPr lang="sv-SE" sz="2000" dirty="0" err="1"/>
              <a:t>excelfilen</a:t>
            </a:r>
            <a:r>
              <a:rPr lang="sv-SE" sz="2000" dirty="0"/>
              <a:t>, vår bedömning är att beloppen är oväsentliga men visar på att redovisningen kan skilja sig åt</a:t>
            </a:r>
          </a:p>
          <a:p>
            <a:pPr lvl="1"/>
            <a:endParaRPr lang="sv-SE" sz="2000" dirty="0"/>
          </a:p>
          <a:p>
            <a:pPr marL="800100" lvl="1" indent="-342900">
              <a:buFont typeface="Arial" panose="020B0604020202020204" pitchFamily="34" charset="0"/>
              <a:buChar char="•"/>
            </a:pPr>
            <a:r>
              <a:rPr lang="sv-SE" sz="2000" dirty="0" err="1"/>
              <a:t>Open</a:t>
            </a:r>
            <a:r>
              <a:rPr lang="sv-SE" sz="2000" dirty="0"/>
              <a:t> Access - fördelning av jfr-störande post mellan utbildning/forskning skiljer sig åt mycket mellan lärosäten men det bero på hur fördelningen skett från början. Viktigt att känna sin egen ekonomimodell och eftersom det är olika är det svårt att ge exakta instruktioner</a:t>
            </a:r>
          </a:p>
          <a:p>
            <a:pPr lvl="1"/>
            <a:endParaRPr lang="sv-SE" sz="2000" dirty="0">
              <a:solidFill>
                <a:srgbClr val="FF0000"/>
              </a:solidFill>
            </a:endParaRPr>
          </a:p>
          <a:p>
            <a:pPr marL="800100" lvl="1" indent="-342900">
              <a:buFont typeface="Arial" panose="020B0604020202020204" pitchFamily="34" charset="0"/>
              <a:buChar char="•"/>
            </a:pPr>
            <a:r>
              <a:rPr lang="sv-SE" sz="2000" dirty="0"/>
              <a:t>Högskoleprov - redovisas olika och fullständig justering ibland svår att göra</a:t>
            </a:r>
          </a:p>
          <a:p>
            <a:pPr lvl="1"/>
            <a:endParaRPr lang="sv-SE" sz="2000" dirty="0"/>
          </a:p>
          <a:p>
            <a:pPr marL="800100" lvl="1" indent="-342900">
              <a:buFont typeface="Arial" panose="020B0604020202020204" pitchFamily="34" charset="0"/>
              <a:buChar char="•"/>
            </a:pPr>
            <a:r>
              <a:rPr lang="sv-SE" sz="2000" dirty="0"/>
              <a:t>Tentamensverksamhet ibland svår att skära ut </a:t>
            </a:r>
          </a:p>
          <a:p>
            <a:pPr marL="742950" lvl="1" indent="-285750">
              <a:buFont typeface="Arial" panose="020B0604020202020204" pitchFamily="34" charset="0"/>
              <a:buChar char="•"/>
            </a:pPr>
            <a:endParaRPr lang="sv-SE" sz="2000" dirty="0"/>
          </a:p>
        </p:txBody>
      </p:sp>
    </p:spTree>
    <p:extLst>
      <p:ext uri="{BB962C8B-B14F-4D97-AF65-F5344CB8AC3E}">
        <p14:creationId xmlns:p14="http://schemas.microsoft.com/office/powerpoint/2010/main" val="2962138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Rectangle 2"/>
          <p:cNvSpPr txBox="1"/>
          <p:nvPr/>
        </p:nvSpPr>
        <p:spPr>
          <a:xfrm>
            <a:off x="2230920" y="0"/>
            <a:ext cx="6455520" cy="1917540"/>
          </a:xfrm>
          <a:prstGeom prst="rect">
            <a:avLst/>
          </a:prstGeom>
          <a:noFill/>
          <a:ln w="0">
            <a:noFill/>
          </a:ln>
        </p:spPr>
        <p:txBody>
          <a:bodyPr anchor="ctr">
            <a:noAutofit/>
          </a:bodyPr>
          <a:lstStyle/>
          <a:p>
            <a:pPr algn="ctr">
              <a:lnSpc>
                <a:spcPct val="100000"/>
              </a:lnSpc>
            </a:pPr>
            <a:r>
              <a:rPr lang="sv-SE" sz="3600" spc="-1" dirty="0">
                <a:solidFill>
                  <a:srgbClr val="000000"/>
                </a:solidFill>
                <a:latin typeface="Calibri"/>
              </a:rPr>
              <a:t>Noteringar från 2024 års insamling av statistik</a:t>
            </a:r>
            <a:endParaRPr lang="sv-SE" sz="3600" b="0" strike="noStrike" spc="-1" dirty="0">
              <a:solidFill>
                <a:srgbClr val="000000"/>
              </a:solidFill>
              <a:latin typeface="Calibri"/>
            </a:endParaRPr>
          </a:p>
        </p:txBody>
      </p:sp>
      <p:pic>
        <p:nvPicPr>
          <p:cNvPr id="144" name="Picture 2" descr="SUHF_logo_u_txt_pms307"/>
          <p:cNvPicPr/>
          <p:nvPr/>
        </p:nvPicPr>
        <p:blipFill>
          <a:blip r:embed="rId3"/>
          <a:stretch/>
        </p:blipFill>
        <p:spPr>
          <a:xfrm>
            <a:off x="179640" y="304560"/>
            <a:ext cx="2051280" cy="676080"/>
          </a:xfrm>
          <a:prstGeom prst="rect">
            <a:avLst/>
          </a:prstGeom>
          <a:ln w="12700">
            <a:noFill/>
          </a:ln>
        </p:spPr>
      </p:pic>
      <p:sp>
        <p:nvSpPr>
          <p:cNvPr id="145"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graphicFrame>
        <p:nvGraphicFramePr>
          <p:cNvPr id="146" name="Diagram 8"/>
          <p:cNvGraphicFramePr/>
          <p:nvPr>
            <p:extLst>
              <p:ext uri="{D42A27DB-BD31-4B8C-83A1-F6EECF244321}">
                <p14:modId xmlns:p14="http://schemas.microsoft.com/office/powerpoint/2010/main" val="3769735452"/>
              </p:ext>
            </p:extLst>
          </p:nvPr>
        </p:nvGraphicFramePr>
        <p:xfrm>
          <a:off x="457200" y="1794155"/>
          <a:ext cx="8304480" cy="3959640"/>
        </p:xfrm>
        <a:graphic>
          <a:graphicData uri="http://schemas.openxmlformats.org/drawingml/2006/chart">
            <c:chart xmlns:c="http://schemas.openxmlformats.org/drawingml/2006/chart" xmlns:r="http://schemas.openxmlformats.org/officeDocument/2006/relationships" r:id="rId4"/>
          </a:graphicData>
        </a:graphic>
      </p:graphicFrame>
      <p:sp>
        <p:nvSpPr>
          <p:cNvPr id="2" name="PlaceHolder 1"/>
          <p:cNvSpPr>
            <a:spLocks noGrp="1"/>
          </p:cNvSpPr>
          <p:nvPr>
            <p:ph type="sldNum" idx="6"/>
          </p:nvPr>
        </p:nvSpPr>
        <p:spPr/>
        <p:txBody>
          <a:bodyPr/>
          <a:lstStyle/>
          <a:p>
            <a:fld id="{6733588B-672C-4AC1-A6B4-31A8E840CCA7}" type="slidenum">
              <a:rPr/>
              <a:t>12</a:t>
            </a:fld>
            <a:endParaRPr/>
          </a:p>
        </p:txBody>
      </p:sp>
      <p:sp>
        <p:nvSpPr>
          <p:cNvPr id="3" name="textruta 2">
            <a:extLst>
              <a:ext uri="{FF2B5EF4-FFF2-40B4-BE49-F238E27FC236}">
                <a16:creationId xmlns:a16="http://schemas.microsoft.com/office/drawing/2014/main" id="{218E8499-DB20-D289-2B8A-84BD2B1C38E6}"/>
              </a:ext>
            </a:extLst>
          </p:cNvPr>
          <p:cNvSpPr txBox="1"/>
          <p:nvPr/>
        </p:nvSpPr>
        <p:spPr>
          <a:xfrm>
            <a:off x="1205280" y="1917540"/>
            <a:ext cx="6985458" cy="4770537"/>
          </a:xfrm>
          <a:prstGeom prst="rect">
            <a:avLst/>
          </a:prstGeom>
          <a:noFill/>
        </p:spPr>
        <p:txBody>
          <a:bodyPr wrap="square" rtlCol="0">
            <a:spAutoFit/>
          </a:bodyPr>
          <a:lstStyle/>
          <a:p>
            <a:r>
              <a:rPr lang="sv-SE" sz="2000" b="1" dirty="0"/>
              <a:t>Jämförelsestörande poster </a:t>
            </a:r>
            <a:endParaRPr lang="sv-SE" sz="2000" dirty="0"/>
          </a:p>
          <a:p>
            <a:pPr marL="800100" lvl="1" indent="-342900">
              <a:buFont typeface="Arial" panose="020B0604020202020204" pitchFamily="34" charset="0"/>
              <a:buChar char="•"/>
            </a:pPr>
            <a:r>
              <a:rPr lang="sv-SE" sz="2000" dirty="0"/>
              <a:t>Svårt att få med allt</a:t>
            </a:r>
          </a:p>
          <a:p>
            <a:pPr marL="800100" lvl="1" indent="-342900">
              <a:buFont typeface="Arial" panose="020B0604020202020204" pitchFamily="34" charset="0"/>
              <a:buChar char="•"/>
            </a:pPr>
            <a:r>
              <a:rPr lang="sv-SE" sz="2000" dirty="0"/>
              <a:t>Fokus väsentlighet</a:t>
            </a:r>
          </a:p>
          <a:p>
            <a:pPr lvl="1"/>
            <a:endParaRPr lang="sv-SE" sz="2000" dirty="0"/>
          </a:p>
          <a:p>
            <a:pPr marL="800100" lvl="1" indent="-342900">
              <a:buFont typeface="Arial" panose="020B0604020202020204" pitchFamily="34" charset="0"/>
              <a:buChar char="•"/>
            </a:pPr>
            <a:endParaRPr lang="sv-SE" sz="2000" b="1" dirty="0"/>
          </a:p>
          <a:p>
            <a:r>
              <a:rPr lang="sv-SE" sz="2000" b="1" dirty="0"/>
              <a:t>Rimlighetsbedömningar</a:t>
            </a:r>
            <a:r>
              <a:rPr lang="sv-SE" sz="2000" dirty="0"/>
              <a:t> är bra!</a:t>
            </a:r>
          </a:p>
          <a:p>
            <a:pPr marL="285750" indent="-285750">
              <a:buFont typeface="Arial" panose="020B0604020202020204" pitchFamily="34" charset="0"/>
              <a:buChar char="•"/>
            </a:pPr>
            <a:endParaRPr lang="sv-SE" sz="2000" dirty="0"/>
          </a:p>
          <a:p>
            <a:r>
              <a:rPr lang="sv-SE" sz="2000" b="1" dirty="0"/>
              <a:t>Krävande</a:t>
            </a:r>
            <a:r>
              <a:rPr lang="sv-SE" sz="2000" dirty="0"/>
              <a:t> för medarbetare som fyller i</a:t>
            </a:r>
          </a:p>
          <a:p>
            <a:pPr marL="742950" lvl="1" indent="-285750">
              <a:buFont typeface="Arial" panose="020B0604020202020204" pitchFamily="34" charset="0"/>
              <a:buChar char="•"/>
            </a:pPr>
            <a:r>
              <a:rPr lang="sv-SE" sz="2000" dirty="0"/>
              <a:t>Kunskap om SUHF-modellen</a:t>
            </a:r>
          </a:p>
          <a:p>
            <a:pPr marL="742950" lvl="1" indent="-285750">
              <a:buFont typeface="Arial" panose="020B0604020202020204" pitchFamily="34" charset="0"/>
              <a:buChar char="•"/>
            </a:pPr>
            <a:r>
              <a:rPr lang="sv-SE" sz="2000" dirty="0"/>
              <a:t>Kunskap om lärosätets principer/fördelningsmodeller</a:t>
            </a:r>
          </a:p>
          <a:p>
            <a:pPr marL="742950" lvl="1" indent="-285750">
              <a:buFont typeface="Arial" panose="020B0604020202020204" pitchFamily="34" charset="0"/>
              <a:buChar char="•"/>
            </a:pPr>
            <a:r>
              <a:rPr lang="sv-SE" sz="2000" dirty="0"/>
              <a:t>Dialog och följdfrågor till mer än hälften av lärosätena</a:t>
            </a:r>
          </a:p>
          <a:p>
            <a:pPr marL="742950" lvl="1" indent="-285750">
              <a:buFont typeface="Arial" panose="020B0604020202020204" pitchFamily="34" charset="0"/>
              <a:buChar char="•"/>
            </a:pPr>
            <a:r>
              <a:rPr lang="sv-SE" sz="2000" dirty="0"/>
              <a:t>Många nya som lämnat uppgifter i år (ca 1/3)</a:t>
            </a:r>
          </a:p>
          <a:p>
            <a:pPr marL="742950" lvl="1" indent="-285750">
              <a:buFont typeface="Arial" panose="020B0604020202020204" pitchFamily="34" charset="0"/>
              <a:buChar char="•"/>
            </a:pPr>
            <a:endParaRPr lang="sv-SE" sz="2000" dirty="0"/>
          </a:p>
          <a:p>
            <a:pPr marL="0" lvl="1"/>
            <a:endParaRPr lang="sv-SE" sz="2400" b="1" dirty="0"/>
          </a:p>
          <a:p>
            <a:pPr marL="0" lvl="1"/>
            <a:endParaRPr lang="sv-SE" sz="2000" dirty="0"/>
          </a:p>
        </p:txBody>
      </p:sp>
    </p:spTree>
    <p:extLst>
      <p:ext uri="{BB962C8B-B14F-4D97-AF65-F5344CB8AC3E}">
        <p14:creationId xmlns:p14="http://schemas.microsoft.com/office/powerpoint/2010/main" val="3012670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Rectangle 2"/>
          <p:cNvSpPr txBox="1"/>
          <p:nvPr/>
        </p:nvSpPr>
        <p:spPr>
          <a:xfrm>
            <a:off x="447120" y="2304112"/>
            <a:ext cx="8229240" cy="863640"/>
          </a:xfrm>
          <a:prstGeom prst="rect">
            <a:avLst/>
          </a:prstGeom>
          <a:noFill/>
          <a:ln w="0">
            <a:noFill/>
          </a:ln>
        </p:spPr>
        <p:txBody>
          <a:bodyPr anchor="ctr">
            <a:noAutofit/>
          </a:bodyPr>
          <a:lstStyle/>
          <a:p>
            <a:pPr algn="ctr">
              <a:lnSpc>
                <a:spcPct val="100000"/>
              </a:lnSpc>
            </a:pPr>
            <a:r>
              <a:rPr lang="sv-SE" sz="6000" b="1" spc="-1" dirty="0">
                <a:solidFill>
                  <a:srgbClr val="000000"/>
                </a:solidFill>
                <a:latin typeface="Calibri"/>
              </a:rPr>
              <a:t>Statistiken 2024</a:t>
            </a:r>
            <a:endParaRPr lang="sv-SE" sz="6000" b="0" strike="noStrike" spc="-1" dirty="0">
              <a:solidFill>
                <a:srgbClr val="000000"/>
              </a:solidFill>
              <a:latin typeface="Calibri"/>
            </a:endParaRPr>
          </a:p>
        </p:txBody>
      </p:sp>
      <p:pic>
        <p:nvPicPr>
          <p:cNvPr id="144" name="Picture 2" descr="SUHF_logo_u_txt_pms307"/>
          <p:cNvPicPr/>
          <p:nvPr/>
        </p:nvPicPr>
        <p:blipFill>
          <a:blip r:embed="rId2"/>
          <a:stretch/>
        </p:blipFill>
        <p:spPr>
          <a:xfrm>
            <a:off x="179640" y="304560"/>
            <a:ext cx="2051280" cy="676080"/>
          </a:xfrm>
          <a:prstGeom prst="rect">
            <a:avLst/>
          </a:prstGeom>
          <a:ln w="12700">
            <a:noFill/>
          </a:ln>
        </p:spPr>
      </p:pic>
      <p:sp>
        <p:nvSpPr>
          <p:cNvPr id="145"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2" name="PlaceHolder 1"/>
          <p:cNvSpPr>
            <a:spLocks noGrp="1"/>
          </p:cNvSpPr>
          <p:nvPr>
            <p:ph type="sldNum" idx="6"/>
          </p:nvPr>
        </p:nvSpPr>
        <p:spPr/>
        <p:txBody>
          <a:bodyPr/>
          <a:lstStyle/>
          <a:p>
            <a:fld id="{6733588B-672C-4AC1-A6B4-31A8E840CCA7}" type="slidenum">
              <a:rPr/>
              <a:t>13</a:t>
            </a:fld>
            <a:endParaRPr/>
          </a:p>
        </p:txBody>
      </p:sp>
    </p:spTree>
    <p:extLst>
      <p:ext uri="{BB962C8B-B14F-4D97-AF65-F5344CB8AC3E}">
        <p14:creationId xmlns:p14="http://schemas.microsoft.com/office/powerpoint/2010/main" val="1700062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Rectangle 2"/>
          <p:cNvSpPr txBox="1"/>
          <p:nvPr/>
        </p:nvSpPr>
        <p:spPr>
          <a:xfrm>
            <a:off x="467640" y="836640"/>
            <a:ext cx="8229240" cy="863640"/>
          </a:xfrm>
          <a:prstGeom prst="rect">
            <a:avLst/>
          </a:prstGeom>
          <a:noFill/>
          <a:ln w="0">
            <a:noFill/>
          </a:ln>
        </p:spPr>
        <p:txBody>
          <a:bodyPr anchor="ctr">
            <a:noAutofit/>
          </a:bodyPr>
          <a:lstStyle/>
          <a:p>
            <a:pPr algn="ctr">
              <a:lnSpc>
                <a:spcPct val="100000"/>
              </a:lnSpc>
            </a:pPr>
            <a:r>
              <a:rPr lang="sv-SE" sz="3200" b="1" strike="noStrike" spc="-1" dirty="0">
                <a:solidFill>
                  <a:srgbClr val="000000"/>
                </a:solidFill>
                <a:latin typeface="Calibri"/>
              </a:rPr>
              <a:t>Lärosätenas verksamhetskostnader 2023 (tkr)</a:t>
            </a:r>
            <a:endParaRPr lang="sv-SE" sz="3200" b="0" strike="noStrike" spc="-1" dirty="0">
              <a:solidFill>
                <a:srgbClr val="000000"/>
              </a:solidFill>
              <a:latin typeface="Calibri"/>
            </a:endParaRPr>
          </a:p>
        </p:txBody>
      </p:sp>
      <p:pic>
        <p:nvPicPr>
          <p:cNvPr id="144" name="Picture 2" descr="SUHF_logo_u_txt_pms307"/>
          <p:cNvPicPr/>
          <p:nvPr/>
        </p:nvPicPr>
        <p:blipFill>
          <a:blip r:embed="rId3"/>
          <a:stretch/>
        </p:blipFill>
        <p:spPr>
          <a:xfrm>
            <a:off x="179640" y="304560"/>
            <a:ext cx="2051280" cy="676080"/>
          </a:xfrm>
          <a:prstGeom prst="rect">
            <a:avLst/>
          </a:prstGeom>
          <a:ln w="12700">
            <a:noFill/>
          </a:ln>
        </p:spPr>
      </p:pic>
      <p:sp>
        <p:nvSpPr>
          <p:cNvPr id="145"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graphicFrame>
        <p:nvGraphicFramePr>
          <p:cNvPr id="146" name="Diagram 8"/>
          <p:cNvGraphicFramePr/>
          <p:nvPr/>
        </p:nvGraphicFramePr>
        <p:xfrm>
          <a:off x="467640" y="1990800"/>
          <a:ext cx="8304480" cy="395964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7" name="Diagram 11"/>
          <p:cNvGraphicFramePr/>
          <p:nvPr/>
        </p:nvGraphicFramePr>
        <p:xfrm>
          <a:off x="419400" y="1772640"/>
          <a:ext cx="8304480" cy="3959640"/>
        </p:xfrm>
        <a:graphic>
          <a:graphicData uri="http://schemas.openxmlformats.org/drawingml/2006/chart">
            <c:chart xmlns:c="http://schemas.openxmlformats.org/drawingml/2006/chart" xmlns:r="http://schemas.openxmlformats.org/officeDocument/2006/relationships" r:id="rId5"/>
          </a:graphicData>
        </a:graphic>
      </p:graphicFrame>
      <p:sp>
        <p:nvSpPr>
          <p:cNvPr id="2" name="PlaceHolder 1"/>
          <p:cNvSpPr>
            <a:spLocks noGrp="1"/>
          </p:cNvSpPr>
          <p:nvPr>
            <p:ph type="sldNum" idx="6"/>
          </p:nvPr>
        </p:nvSpPr>
        <p:spPr/>
        <p:txBody>
          <a:bodyPr/>
          <a:lstStyle/>
          <a:p>
            <a:fld id="{6733588B-672C-4AC1-A6B4-31A8E840CCA7}" type="slidenum">
              <a:rPr/>
              <a:t>14</a:t>
            </a:fld>
            <a:endParaRPr/>
          </a:p>
        </p:txBody>
      </p:sp>
      <p:graphicFrame>
        <p:nvGraphicFramePr>
          <p:cNvPr id="10" name="Diagram 9">
            <a:extLst>
              <a:ext uri="{FF2B5EF4-FFF2-40B4-BE49-F238E27FC236}">
                <a16:creationId xmlns:a16="http://schemas.microsoft.com/office/drawing/2014/main" id="{00000000-0008-0000-1C00-000002000000}"/>
              </a:ext>
            </a:extLst>
          </p:cNvPr>
          <p:cNvGraphicFramePr>
            <a:graphicFrameLocks/>
          </p:cNvGraphicFramePr>
          <p:nvPr>
            <p:extLst>
              <p:ext uri="{D42A27DB-BD31-4B8C-83A1-F6EECF244321}">
                <p14:modId xmlns:p14="http://schemas.microsoft.com/office/powerpoint/2010/main" val="4003638153"/>
              </p:ext>
            </p:extLst>
          </p:nvPr>
        </p:nvGraphicFramePr>
        <p:xfrm>
          <a:off x="46037" y="1681162"/>
          <a:ext cx="9051926" cy="4269278"/>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8895432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D6AFC6-7ADB-722D-81F6-C71655984F66}"/>
            </a:ext>
          </a:extLst>
        </p:cNvPr>
        <p:cNvGrpSpPr/>
        <p:nvPr/>
      </p:nvGrpSpPr>
      <p:grpSpPr>
        <a:xfrm>
          <a:off x="0" y="0"/>
          <a:ext cx="0" cy="0"/>
          <a:chOff x="0" y="0"/>
          <a:chExt cx="0" cy="0"/>
        </a:xfrm>
      </p:grpSpPr>
      <p:sp>
        <p:nvSpPr>
          <p:cNvPr id="150" name="Rectangle 2">
            <a:extLst>
              <a:ext uri="{FF2B5EF4-FFF2-40B4-BE49-F238E27FC236}">
                <a16:creationId xmlns:a16="http://schemas.microsoft.com/office/drawing/2014/main" id="{AAD6B4DC-B4A7-D21C-46E0-EA019A19CE44}"/>
              </a:ext>
            </a:extLst>
          </p:cNvPr>
          <p:cNvSpPr txBox="1"/>
          <p:nvPr/>
        </p:nvSpPr>
        <p:spPr>
          <a:xfrm>
            <a:off x="2025765" y="232951"/>
            <a:ext cx="6171930" cy="620354"/>
          </a:xfrm>
          <a:prstGeom prst="rect">
            <a:avLst/>
          </a:prstGeom>
          <a:noFill/>
          <a:ln w="0">
            <a:noFill/>
          </a:ln>
        </p:spPr>
        <p:txBody>
          <a:bodyPr anchor="ctr">
            <a:normAutofit/>
          </a:bodyPr>
          <a:lstStyle/>
          <a:p>
            <a:pPr algn="ctr"/>
            <a:r>
              <a:rPr lang="sv-SE" sz="2700" b="1" spc="-1" dirty="0">
                <a:solidFill>
                  <a:srgbClr val="000000"/>
                </a:solidFill>
                <a:latin typeface="Calibri"/>
              </a:rPr>
              <a:t>Procentsats för lönekostnadspålägg 2024</a:t>
            </a:r>
            <a:endParaRPr lang="sv-SE" sz="2700" spc="-1" dirty="0">
              <a:solidFill>
                <a:srgbClr val="000000"/>
              </a:solidFill>
              <a:latin typeface="Calibri"/>
            </a:endParaRPr>
          </a:p>
        </p:txBody>
      </p:sp>
      <p:pic>
        <p:nvPicPr>
          <p:cNvPr id="151" name="Picture 2" descr="SUHF_logo_u_txt_pms307">
            <a:extLst>
              <a:ext uri="{FF2B5EF4-FFF2-40B4-BE49-F238E27FC236}">
                <a16:creationId xmlns:a16="http://schemas.microsoft.com/office/drawing/2014/main" id="{4FF3E6B5-58D2-1ADA-E25B-92F47973967A}"/>
              </a:ext>
            </a:extLst>
          </p:cNvPr>
          <p:cNvPicPr/>
          <p:nvPr/>
        </p:nvPicPr>
        <p:blipFill>
          <a:blip r:embed="rId3"/>
          <a:stretch/>
        </p:blipFill>
        <p:spPr>
          <a:xfrm>
            <a:off x="182377" y="239910"/>
            <a:ext cx="1538460" cy="507060"/>
          </a:xfrm>
          <a:prstGeom prst="rect">
            <a:avLst/>
          </a:prstGeom>
          <a:ln w="12700">
            <a:noFill/>
          </a:ln>
        </p:spPr>
      </p:pic>
      <p:sp>
        <p:nvSpPr>
          <p:cNvPr id="152" name="Platshållare för datum 1">
            <a:extLst>
              <a:ext uri="{FF2B5EF4-FFF2-40B4-BE49-F238E27FC236}">
                <a16:creationId xmlns:a16="http://schemas.microsoft.com/office/drawing/2014/main" id="{3A7F7037-DF6B-67B9-5C1F-E742A48B2747}"/>
              </a:ext>
            </a:extLst>
          </p:cNvPr>
          <p:cNvSpPr txBox="1"/>
          <p:nvPr/>
        </p:nvSpPr>
        <p:spPr>
          <a:xfrm>
            <a:off x="457560" y="6042479"/>
            <a:ext cx="4654170" cy="421071"/>
          </a:xfrm>
          <a:prstGeom prst="rect">
            <a:avLst/>
          </a:prstGeom>
          <a:noFill/>
          <a:ln w="0">
            <a:noFill/>
          </a:ln>
        </p:spPr>
        <p:txBody>
          <a:bodyPr anchor="ctr">
            <a:noAutofit/>
          </a:bodyPr>
          <a:lstStyle/>
          <a:p>
            <a:r>
              <a:rPr lang="sv-SE" sz="900" spc="-1" dirty="0">
                <a:solidFill>
                  <a:srgbClr val="8B8B8B"/>
                </a:solidFill>
                <a:latin typeface="Calibri"/>
              </a:rPr>
              <a:t>SUHF-statistiken 2024</a:t>
            </a:r>
            <a:endParaRPr lang="sv-SE" sz="900" spc="-1" dirty="0">
              <a:solidFill>
                <a:prstClr val="black"/>
              </a:solidFill>
              <a:latin typeface="Calibri"/>
            </a:endParaRPr>
          </a:p>
        </p:txBody>
      </p:sp>
      <p:sp>
        <p:nvSpPr>
          <p:cNvPr id="2" name="PlaceHolder 1">
            <a:extLst>
              <a:ext uri="{FF2B5EF4-FFF2-40B4-BE49-F238E27FC236}">
                <a16:creationId xmlns:a16="http://schemas.microsoft.com/office/drawing/2014/main" id="{0B4B074F-F23B-36E5-C49F-742227861970}"/>
              </a:ext>
            </a:extLst>
          </p:cNvPr>
          <p:cNvSpPr>
            <a:spLocks noGrp="1"/>
          </p:cNvSpPr>
          <p:nvPr>
            <p:ph type="sldNum" idx="6"/>
          </p:nvPr>
        </p:nvSpPr>
        <p:spPr/>
        <p:txBody>
          <a:bodyPr/>
          <a:lstStyle/>
          <a:p>
            <a:fld id="{8CC0C8CD-A937-4D3D-B4EC-8BEDE39BDC4B}" type="slidenum">
              <a:rPr lang="sv-SE"/>
              <a:pPr/>
              <a:t>15</a:t>
            </a:fld>
            <a:endParaRPr lang="sv-SE"/>
          </a:p>
        </p:txBody>
      </p:sp>
      <p:grpSp>
        <p:nvGrpSpPr>
          <p:cNvPr id="3" name="Grupp 2">
            <a:extLst>
              <a:ext uri="{FF2B5EF4-FFF2-40B4-BE49-F238E27FC236}">
                <a16:creationId xmlns:a16="http://schemas.microsoft.com/office/drawing/2014/main" id="{38C95BA3-3936-99A8-21AD-8D2D8B3720EF}"/>
              </a:ext>
            </a:extLst>
          </p:cNvPr>
          <p:cNvGrpSpPr/>
          <p:nvPr/>
        </p:nvGrpSpPr>
        <p:grpSpPr>
          <a:xfrm>
            <a:off x="635231" y="1228165"/>
            <a:ext cx="8102009" cy="4920649"/>
            <a:chOff x="633660" y="1481299"/>
            <a:chExt cx="8102009" cy="3934530"/>
          </a:xfrm>
        </p:grpSpPr>
        <p:sp>
          <p:nvSpPr>
            <p:cNvPr id="154" name="Rak koppling 5">
              <a:extLst>
                <a:ext uri="{FF2B5EF4-FFF2-40B4-BE49-F238E27FC236}">
                  <a16:creationId xmlns:a16="http://schemas.microsoft.com/office/drawing/2014/main" id="{39444C78-54B4-6133-B952-A34AAF8C7215}"/>
                </a:ext>
              </a:extLst>
            </p:cNvPr>
            <p:cNvSpPr/>
            <p:nvPr/>
          </p:nvSpPr>
          <p:spPr>
            <a:xfrm flipV="1">
              <a:off x="1231900" y="3371850"/>
              <a:ext cx="7344286" cy="0"/>
            </a:xfrm>
            <a:prstGeom prst="line">
              <a:avLst/>
            </a:prstGeom>
            <a:ln>
              <a:solidFill>
                <a:srgbClr val="F59240"/>
              </a:solidFill>
              <a:round/>
            </a:ln>
          </p:spPr>
          <p:style>
            <a:lnRef idx="1">
              <a:schemeClr val="accent6"/>
            </a:lnRef>
            <a:fillRef idx="0">
              <a:schemeClr val="accent6"/>
            </a:fillRef>
            <a:effectRef idx="0">
              <a:schemeClr val="accent6"/>
            </a:effectRef>
            <a:fontRef idx="minor"/>
          </p:style>
          <p:txBody>
            <a:bodyPr/>
            <a:lstStyle/>
            <a:p>
              <a:endParaRPr lang="sv-SE" sz="1350">
                <a:solidFill>
                  <a:prstClr val="black"/>
                </a:solidFill>
                <a:latin typeface="Arial"/>
              </a:endParaRPr>
            </a:p>
          </p:txBody>
        </p:sp>
        <p:sp>
          <p:nvSpPr>
            <p:cNvPr id="155" name="Rak koppling 9">
              <a:extLst>
                <a:ext uri="{FF2B5EF4-FFF2-40B4-BE49-F238E27FC236}">
                  <a16:creationId xmlns:a16="http://schemas.microsoft.com/office/drawing/2014/main" id="{42B7A0B4-5EC5-975A-4DEE-45B21B697E8F}"/>
                </a:ext>
              </a:extLst>
            </p:cNvPr>
            <p:cNvSpPr/>
            <p:nvPr/>
          </p:nvSpPr>
          <p:spPr>
            <a:xfrm>
              <a:off x="1231900" y="3001611"/>
              <a:ext cx="7344286" cy="0"/>
            </a:xfrm>
            <a:prstGeom prst="line">
              <a:avLst/>
            </a:prstGeom>
            <a:ln>
              <a:solidFill>
                <a:srgbClr val="7D5FA0"/>
              </a:solidFill>
              <a:round/>
            </a:ln>
          </p:spPr>
          <p:style>
            <a:lnRef idx="1">
              <a:schemeClr val="accent4"/>
            </a:lnRef>
            <a:fillRef idx="0">
              <a:schemeClr val="accent4"/>
            </a:fillRef>
            <a:effectRef idx="0">
              <a:schemeClr val="accent4"/>
            </a:effectRef>
            <a:fontRef idx="minor"/>
          </p:style>
          <p:txBody>
            <a:bodyPr/>
            <a:lstStyle/>
            <a:p>
              <a:endParaRPr lang="sv-SE" sz="1350" dirty="0">
                <a:solidFill>
                  <a:prstClr val="black"/>
                </a:solidFill>
                <a:latin typeface="Arial"/>
              </a:endParaRPr>
            </a:p>
          </p:txBody>
        </p:sp>
        <p:sp>
          <p:nvSpPr>
            <p:cNvPr id="156" name="Rak koppling 10">
              <a:extLst>
                <a:ext uri="{FF2B5EF4-FFF2-40B4-BE49-F238E27FC236}">
                  <a16:creationId xmlns:a16="http://schemas.microsoft.com/office/drawing/2014/main" id="{C3C88278-3F64-5AC2-F58E-869FEEBD0E15}"/>
                </a:ext>
              </a:extLst>
            </p:cNvPr>
            <p:cNvSpPr/>
            <p:nvPr/>
          </p:nvSpPr>
          <p:spPr>
            <a:xfrm>
              <a:off x="2356326" y="5099483"/>
              <a:ext cx="270000" cy="0"/>
            </a:xfrm>
            <a:prstGeom prst="line">
              <a:avLst/>
            </a:prstGeom>
            <a:ln>
              <a:solidFill>
                <a:srgbClr val="7D5FA0"/>
              </a:solidFill>
              <a:round/>
            </a:ln>
          </p:spPr>
          <p:style>
            <a:lnRef idx="1">
              <a:schemeClr val="accent4"/>
            </a:lnRef>
            <a:fillRef idx="0">
              <a:schemeClr val="accent4"/>
            </a:fillRef>
            <a:effectRef idx="0">
              <a:schemeClr val="accent4"/>
            </a:effectRef>
            <a:fontRef idx="minor"/>
          </p:style>
          <p:txBody>
            <a:bodyPr/>
            <a:lstStyle/>
            <a:p>
              <a:endParaRPr lang="sv-SE" sz="1350">
                <a:solidFill>
                  <a:prstClr val="black"/>
                </a:solidFill>
                <a:latin typeface="Arial"/>
              </a:endParaRPr>
            </a:p>
          </p:txBody>
        </p:sp>
        <p:sp>
          <p:nvSpPr>
            <p:cNvPr id="157" name="Rak koppling 12">
              <a:extLst>
                <a:ext uri="{FF2B5EF4-FFF2-40B4-BE49-F238E27FC236}">
                  <a16:creationId xmlns:a16="http://schemas.microsoft.com/office/drawing/2014/main" id="{EE520C16-EC0D-8089-CFB3-F955EC921A34}"/>
                </a:ext>
              </a:extLst>
            </p:cNvPr>
            <p:cNvSpPr/>
            <p:nvPr/>
          </p:nvSpPr>
          <p:spPr>
            <a:xfrm flipV="1">
              <a:off x="2356321" y="5288399"/>
              <a:ext cx="270000" cy="0"/>
            </a:xfrm>
            <a:prstGeom prst="line">
              <a:avLst/>
            </a:prstGeom>
            <a:ln>
              <a:solidFill>
                <a:srgbClr val="F59240"/>
              </a:solidFill>
              <a:round/>
            </a:ln>
          </p:spPr>
          <p:style>
            <a:lnRef idx="1">
              <a:schemeClr val="accent6"/>
            </a:lnRef>
            <a:fillRef idx="0">
              <a:schemeClr val="accent6"/>
            </a:fillRef>
            <a:effectRef idx="0">
              <a:schemeClr val="accent6"/>
            </a:effectRef>
            <a:fontRef idx="minor"/>
          </p:style>
          <p:txBody>
            <a:bodyPr/>
            <a:lstStyle/>
            <a:p>
              <a:endParaRPr lang="sv-SE" sz="1350">
                <a:solidFill>
                  <a:prstClr val="black"/>
                </a:solidFill>
                <a:latin typeface="Arial"/>
              </a:endParaRPr>
            </a:p>
          </p:txBody>
        </p:sp>
        <p:sp>
          <p:nvSpPr>
            <p:cNvPr id="158" name="textruta 14">
              <a:extLst>
                <a:ext uri="{FF2B5EF4-FFF2-40B4-BE49-F238E27FC236}">
                  <a16:creationId xmlns:a16="http://schemas.microsoft.com/office/drawing/2014/main" id="{1C73D0DC-A214-DD59-20AD-D5539888ADEE}"/>
                </a:ext>
              </a:extLst>
            </p:cNvPr>
            <p:cNvSpPr/>
            <p:nvPr/>
          </p:nvSpPr>
          <p:spPr>
            <a:xfrm>
              <a:off x="2627730" y="4978338"/>
              <a:ext cx="4266270" cy="437491"/>
            </a:xfrm>
            <a:prstGeom prst="rect">
              <a:avLst/>
            </a:prstGeom>
            <a:noFill/>
            <a:ln w="0">
              <a:noFill/>
            </a:ln>
          </p:spPr>
          <p:style>
            <a:lnRef idx="0">
              <a:scrgbClr r="0" g="0" b="0"/>
            </a:lnRef>
            <a:fillRef idx="0">
              <a:scrgbClr r="0" g="0" b="0"/>
            </a:fillRef>
            <a:effectRef idx="0">
              <a:scrgbClr r="0" g="0" b="0"/>
            </a:effectRef>
            <a:fontRef idx="minor"/>
          </p:style>
          <p:txBody>
            <a:bodyPr lIns="67500" tIns="33750" rIns="67500" bIns="33750">
              <a:spAutoFit/>
            </a:bodyPr>
            <a:lstStyle/>
            <a:p>
              <a:r>
                <a:rPr lang="sv-SE" sz="1200" spc="-1" dirty="0">
                  <a:solidFill>
                    <a:srgbClr val="000000"/>
                  </a:solidFill>
                  <a:latin typeface="Calibri"/>
                </a:rPr>
                <a:t>= Snitt rapporterande lärosäten 56,5%   </a:t>
              </a:r>
              <a:r>
                <a:rPr lang="sv-SE" sz="1050" spc="-1" dirty="0">
                  <a:solidFill>
                    <a:srgbClr val="000000"/>
                  </a:solidFill>
                  <a:latin typeface="Calibri"/>
                </a:rPr>
                <a:t>(2023: 55,0%)</a:t>
              </a:r>
              <a:endParaRPr lang="sv-SE" sz="1200" spc="-1" dirty="0">
                <a:solidFill>
                  <a:prstClr val="black"/>
                </a:solidFill>
                <a:latin typeface="Calibri"/>
              </a:endParaRPr>
            </a:p>
            <a:p>
              <a:r>
                <a:rPr lang="sv-SE" sz="1200" spc="-1" dirty="0">
                  <a:solidFill>
                    <a:srgbClr val="000000"/>
                  </a:solidFill>
                  <a:latin typeface="Calibri"/>
                </a:rPr>
                <a:t>= Snitt Arbetsgivarverket 	    53,9%   </a:t>
              </a:r>
              <a:r>
                <a:rPr lang="sv-SE" sz="1050" spc="-1" dirty="0">
                  <a:solidFill>
                    <a:srgbClr val="000000"/>
                  </a:solidFill>
                  <a:latin typeface="Calibri"/>
                </a:rPr>
                <a:t>(2023: 52,0%)</a:t>
              </a:r>
              <a:endParaRPr lang="sv-SE" sz="1200" spc="-1" dirty="0">
                <a:solidFill>
                  <a:prstClr val="black"/>
                </a:solidFill>
                <a:latin typeface="Calibri"/>
              </a:endParaRPr>
            </a:p>
          </p:txBody>
        </p:sp>
        <p:graphicFrame>
          <p:nvGraphicFramePr>
            <p:cNvPr id="5" name="Diagram 4">
              <a:extLst>
                <a:ext uri="{FF2B5EF4-FFF2-40B4-BE49-F238E27FC236}">
                  <a16:creationId xmlns:a16="http://schemas.microsoft.com/office/drawing/2014/main" id="{E5208531-B368-46AC-9802-40E90F7D459B}"/>
                </a:ext>
              </a:extLst>
            </p:cNvPr>
            <p:cNvGraphicFramePr>
              <a:graphicFrameLocks/>
            </p:cNvGraphicFramePr>
            <p:nvPr>
              <p:extLst>
                <p:ext uri="{D42A27DB-BD31-4B8C-83A1-F6EECF244321}">
                  <p14:modId xmlns:p14="http://schemas.microsoft.com/office/powerpoint/2010/main" val="2847595278"/>
                </p:ext>
              </p:extLst>
            </p:nvPr>
          </p:nvGraphicFramePr>
          <p:xfrm>
            <a:off x="633660" y="1481299"/>
            <a:ext cx="8102009" cy="3281944"/>
          </p:xfrm>
          <a:graphic>
            <a:graphicData uri="http://schemas.openxmlformats.org/drawingml/2006/chart">
              <c:chart xmlns:c="http://schemas.openxmlformats.org/drawingml/2006/chart" xmlns:r="http://schemas.openxmlformats.org/officeDocument/2006/relationships" r:id="rId4"/>
            </a:graphicData>
          </a:graphic>
        </p:graphicFrame>
      </p:grpSp>
    </p:spTree>
    <p:extLst>
      <p:ext uri="{BB962C8B-B14F-4D97-AF65-F5344CB8AC3E}">
        <p14:creationId xmlns:p14="http://schemas.microsoft.com/office/powerpoint/2010/main" val="41792554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Rectangle 2"/>
          <p:cNvSpPr txBox="1"/>
          <p:nvPr/>
        </p:nvSpPr>
        <p:spPr>
          <a:xfrm>
            <a:off x="457200" y="1149480"/>
            <a:ext cx="8229240" cy="863640"/>
          </a:xfrm>
          <a:prstGeom prst="rect">
            <a:avLst/>
          </a:prstGeom>
          <a:noFill/>
          <a:ln w="0">
            <a:noFill/>
          </a:ln>
        </p:spPr>
        <p:txBody>
          <a:bodyPr anchor="ctr">
            <a:normAutofit fontScale="85000" lnSpcReduction="20000"/>
          </a:bodyPr>
          <a:lstStyle/>
          <a:p>
            <a:pPr algn="ctr">
              <a:lnSpc>
                <a:spcPct val="100000"/>
              </a:lnSpc>
            </a:pPr>
            <a:r>
              <a:rPr lang="sv-SE" sz="3600" b="1" strike="noStrike" spc="-1" dirty="0">
                <a:solidFill>
                  <a:srgbClr val="000000"/>
                </a:solidFill>
                <a:latin typeface="Calibri"/>
              </a:rPr>
              <a:t>Andel indirekta kostnader 2024</a:t>
            </a:r>
            <a:br>
              <a:rPr dirty="0"/>
            </a:br>
            <a:r>
              <a:rPr lang="sv-SE" sz="3600" b="1" i="1" strike="noStrike" spc="-1" dirty="0">
                <a:solidFill>
                  <a:srgbClr val="000000"/>
                </a:solidFill>
                <a:latin typeface="Calibri"/>
              </a:rPr>
              <a:t>Totalt</a:t>
            </a:r>
            <a:endParaRPr lang="sv-SE" sz="3600" b="0" strike="noStrike" spc="-1" dirty="0">
              <a:solidFill>
                <a:srgbClr val="000000"/>
              </a:solidFill>
              <a:latin typeface="Calibri"/>
            </a:endParaRPr>
          </a:p>
        </p:txBody>
      </p:sp>
      <p:pic>
        <p:nvPicPr>
          <p:cNvPr id="168" name="Picture 2" descr="SUHF_logo_u_txt_pms307"/>
          <p:cNvPicPr/>
          <p:nvPr/>
        </p:nvPicPr>
        <p:blipFill>
          <a:blip r:embed="rId3"/>
          <a:stretch/>
        </p:blipFill>
        <p:spPr>
          <a:xfrm>
            <a:off x="179640" y="254864"/>
            <a:ext cx="2051280" cy="676080"/>
          </a:xfrm>
          <a:prstGeom prst="rect">
            <a:avLst/>
          </a:prstGeom>
          <a:ln w="12700">
            <a:noFill/>
          </a:ln>
        </p:spPr>
      </p:pic>
      <p:sp>
        <p:nvSpPr>
          <p:cNvPr id="169"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2" name="PlaceHolder 1"/>
          <p:cNvSpPr>
            <a:spLocks noGrp="1"/>
          </p:cNvSpPr>
          <p:nvPr>
            <p:ph type="sldNum" idx="6"/>
          </p:nvPr>
        </p:nvSpPr>
        <p:spPr/>
        <p:txBody>
          <a:bodyPr/>
          <a:lstStyle/>
          <a:p>
            <a:fld id="{608DA249-3D98-4686-A506-C1B3C9AFE309}" type="slidenum">
              <a:rPr/>
              <a:t>16</a:t>
            </a:fld>
            <a:endParaRPr/>
          </a:p>
        </p:txBody>
      </p:sp>
      <p:graphicFrame>
        <p:nvGraphicFramePr>
          <p:cNvPr id="9" name="Diagram 8">
            <a:extLst>
              <a:ext uri="{FF2B5EF4-FFF2-40B4-BE49-F238E27FC236}">
                <a16:creationId xmlns:a16="http://schemas.microsoft.com/office/drawing/2014/main" id="{00000000-0008-0000-1400-000002000000}"/>
              </a:ext>
            </a:extLst>
          </p:cNvPr>
          <p:cNvGraphicFramePr>
            <a:graphicFrameLocks/>
          </p:cNvGraphicFramePr>
          <p:nvPr>
            <p:extLst>
              <p:ext uri="{D42A27DB-BD31-4B8C-83A1-F6EECF244321}">
                <p14:modId xmlns:p14="http://schemas.microsoft.com/office/powerpoint/2010/main" val="368466617"/>
              </p:ext>
            </p:extLst>
          </p:nvPr>
        </p:nvGraphicFramePr>
        <p:xfrm>
          <a:off x="526942" y="1939852"/>
          <a:ext cx="8229240" cy="415098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3409252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2" name="Picture 2" descr="SUHF_logo_u_txt_pms307"/>
          <p:cNvPicPr/>
          <p:nvPr/>
        </p:nvPicPr>
        <p:blipFill>
          <a:blip r:embed="rId3"/>
          <a:stretch/>
        </p:blipFill>
        <p:spPr>
          <a:xfrm>
            <a:off x="179640" y="304560"/>
            <a:ext cx="2051280" cy="676080"/>
          </a:xfrm>
          <a:prstGeom prst="rect">
            <a:avLst/>
          </a:prstGeom>
          <a:ln w="12700">
            <a:noFill/>
          </a:ln>
        </p:spPr>
      </p:pic>
      <p:sp>
        <p:nvSpPr>
          <p:cNvPr id="173"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174" name="Rubrik 6"/>
          <p:cNvSpPr txBox="1"/>
          <p:nvPr/>
        </p:nvSpPr>
        <p:spPr>
          <a:xfrm>
            <a:off x="2339640" y="409680"/>
            <a:ext cx="6144840" cy="1142640"/>
          </a:xfrm>
          <a:prstGeom prst="rect">
            <a:avLst/>
          </a:prstGeom>
          <a:noFill/>
          <a:ln w="0">
            <a:noFill/>
          </a:ln>
        </p:spPr>
        <p:txBody>
          <a:bodyPr anchor="ctr">
            <a:normAutofit fontScale="89000"/>
          </a:bodyPr>
          <a:lstStyle/>
          <a:p>
            <a:pPr algn="ctr">
              <a:lnSpc>
                <a:spcPct val="100000"/>
              </a:lnSpc>
            </a:pPr>
            <a:r>
              <a:rPr lang="sv-SE" sz="4000" b="1" strike="noStrike" spc="-1" dirty="0">
                <a:solidFill>
                  <a:srgbClr val="000000"/>
                </a:solidFill>
                <a:latin typeface="Calibri"/>
              </a:rPr>
              <a:t>Andel indirekta kostnader 2024</a:t>
            </a:r>
            <a:br>
              <a:rPr dirty="0"/>
            </a:br>
            <a:r>
              <a:rPr lang="sv-SE" sz="3600" b="1" i="1" strike="noStrike" spc="-1" dirty="0">
                <a:solidFill>
                  <a:srgbClr val="000000"/>
                </a:solidFill>
                <a:latin typeface="Calibri"/>
              </a:rPr>
              <a:t>Totalt</a:t>
            </a:r>
            <a:endParaRPr lang="sv-SE" sz="3600" b="0" strike="noStrike" spc="-1" dirty="0">
              <a:solidFill>
                <a:srgbClr val="000000"/>
              </a:solidFill>
              <a:latin typeface="Calibri"/>
            </a:endParaRPr>
          </a:p>
        </p:txBody>
      </p:sp>
      <p:sp>
        <p:nvSpPr>
          <p:cNvPr id="175" name="textruta 3"/>
          <p:cNvSpPr/>
          <p:nvPr/>
        </p:nvSpPr>
        <p:spPr>
          <a:xfrm>
            <a:off x="6804360" y="5868000"/>
            <a:ext cx="2088000" cy="429433"/>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sv-SE" sz="1100" b="0" strike="noStrike" spc="-1" dirty="0">
                <a:solidFill>
                  <a:srgbClr val="000000"/>
                </a:solidFill>
                <a:latin typeface="Calibri"/>
              </a:rPr>
              <a:t>Totala verksamhetskostnader (</a:t>
            </a:r>
            <a:r>
              <a:rPr lang="sv-SE" sz="1100" spc="-1" dirty="0" err="1">
                <a:solidFill>
                  <a:srgbClr val="000000"/>
                </a:solidFill>
                <a:latin typeface="Calibri"/>
              </a:rPr>
              <a:t>Mrd</a:t>
            </a:r>
            <a:r>
              <a:rPr lang="sv-SE" sz="1100" b="0" strike="noStrike" spc="-1" dirty="0" err="1">
                <a:solidFill>
                  <a:srgbClr val="000000"/>
                </a:solidFill>
                <a:latin typeface="Calibri"/>
              </a:rPr>
              <a:t>r</a:t>
            </a:r>
            <a:r>
              <a:rPr lang="sv-SE" sz="1100" b="0" strike="noStrike" spc="-1" dirty="0">
                <a:solidFill>
                  <a:srgbClr val="000000"/>
                </a:solidFill>
                <a:latin typeface="Calibri"/>
              </a:rPr>
              <a:t>)</a:t>
            </a:r>
            <a:endParaRPr lang="sv-SE" sz="1100" b="0" strike="noStrike" spc="-1" dirty="0">
              <a:latin typeface="Calibri"/>
            </a:endParaRPr>
          </a:p>
        </p:txBody>
      </p:sp>
      <p:sp>
        <p:nvSpPr>
          <p:cNvPr id="2" name="PlaceHolder 1"/>
          <p:cNvSpPr>
            <a:spLocks noGrp="1"/>
          </p:cNvSpPr>
          <p:nvPr>
            <p:ph type="sldNum" idx="6"/>
          </p:nvPr>
        </p:nvSpPr>
        <p:spPr/>
        <p:txBody>
          <a:bodyPr/>
          <a:lstStyle/>
          <a:p>
            <a:fld id="{C37ED466-55C5-4716-A876-A0F401B7DAED}" type="slidenum">
              <a:rPr/>
              <a:t>17</a:t>
            </a:fld>
            <a:endParaRPr/>
          </a:p>
        </p:txBody>
      </p:sp>
      <p:graphicFrame>
        <p:nvGraphicFramePr>
          <p:cNvPr id="9" name="Diagram 8">
            <a:extLst>
              <a:ext uri="{FF2B5EF4-FFF2-40B4-BE49-F238E27FC236}">
                <a16:creationId xmlns:a16="http://schemas.microsoft.com/office/drawing/2014/main" id="{CF150130-C86F-4FC8-85A7-588408A27B06}"/>
              </a:ext>
            </a:extLst>
          </p:cNvPr>
          <p:cNvGraphicFramePr>
            <a:graphicFrameLocks/>
          </p:cNvGraphicFramePr>
          <p:nvPr>
            <p:extLst>
              <p:ext uri="{D42A27DB-BD31-4B8C-83A1-F6EECF244321}">
                <p14:modId xmlns:p14="http://schemas.microsoft.com/office/powerpoint/2010/main" val="4054772598"/>
              </p:ext>
            </p:extLst>
          </p:nvPr>
        </p:nvGraphicFramePr>
        <p:xfrm>
          <a:off x="838001" y="1464590"/>
          <a:ext cx="7701565" cy="432025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1391921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Rectangle 2"/>
          <p:cNvSpPr txBox="1"/>
          <p:nvPr/>
        </p:nvSpPr>
        <p:spPr>
          <a:xfrm>
            <a:off x="467640" y="836640"/>
            <a:ext cx="8229240" cy="863640"/>
          </a:xfrm>
          <a:prstGeom prst="rect">
            <a:avLst/>
          </a:prstGeom>
          <a:noFill/>
          <a:ln w="0">
            <a:noFill/>
          </a:ln>
        </p:spPr>
        <p:txBody>
          <a:bodyPr anchor="ctr">
            <a:noAutofit/>
          </a:bodyPr>
          <a:lstStyle/>
          <a:p>
            <a:pPr algn="ctr">
              <a:lnSpc>
                <a:spcPct val="100000"/>
              </a:lnSpc>
            </a:pPr>
            <a:r>
              <a:rPr lang="sv-SE" sz="3600" b="1" strike="noStrike" spc="-1">
                <a:solidFill>
                  <a:srgbClr val="000000"/>
                </a:solidFill>
                <a:latin typeface="Calibri"/>
              </a:rPr>
              <a:t>Andel indirekta kostnader</a:t>
            </a:r>
            <a:endParaRPr lang="sv-SE" sz="3600" b="0" strike="noStrike" spc="-1">
              <a:solidFill>
                <a:srgbClr val="000000"/>
              </a:solidFill>
              <a:latin typeface="Calibri"/>
            </a:endParaRPr>
          </a:p>
        </p:txBody>
      </p:sp>
      <p:sp>
        <p:nvSpPr>
          <p:cNvPr id="161" name="Rectangle 3"/>
          <p:cNvSpPr txBox="1"/>
          <p:nvPr/>
        </p:nvSpPr>
        <p:spPr>
          <a:xfrm>
            <a:off x="395640" y="1667519"/>
            <a:ext cx="8280720" cy="4832671"/>
          </a:xfrm>
          <a:prstGeom prst="rect">
            <a:avLst/>
          </a:prstGeom>
          <a:noFill/>
          <a:ln w="0">
            <a:noFill/>
          </a:ln>
        </p:spPr>
        <p:txBody>
          <a:bodyPr>
            <a:normAutofit/>
          </a:bodyPr>
          <a:lstStyle/>
          <a:p>
            <a:pPr>
              <a:lnSpc>
                <a:spcPct val="100000"/>
              </a:lnSpc>
              <a:spcBef>
                <a:spcPts val="479"/>
              </a:spcBef>
              <a:tabLst>
                <a:tab pos="0" algn="l"/>
              </a:tabLst>
            </a:pPr>
            <a:r>
              <a:rPr lang="sv-SE" sz="2400" b="0" i="1" strike="noStrike" spc="-1">
                <a:solidFill>
                  <a:srgbClr val="C0504D"/>
                </a:solidFill>
                <a:latin typeface="Calibri"/>
              </a:rPr>
              <a:t>Indirekta kostnader i förhållande till totala verksamhetskostnader</a:t>
            </a:r>
            <a:endParaRPr lang="sv-SE" sz="2400" b="0" strike="noStrike" spc="-1">
              <a:solidFill>
                <a:srgbClr val="000000"/>
              </a:solidFill>
              <a:latin typeface="Calibri"/>
            </a:endParaRPr>
          </a:p>
          <a:p>
            <a:pPr>
              <a:lnSpc>
                <a:spcPct val="100000"/>
              </a:lnSpc>
              <a:spcBef>
                <a:spcPts val="479"/>
              </a:spcBef>
              <a:tabLst>
                <a:tab pos="0" algn="l"/>
              </a:tabLst>
            </a:pPr>
            <a:endParaRPr lang="sv-SE" sz="2400" b="0" strike="noStrike" spc="-1">
              <a:solidFill>
                <a:srgbClr val="000000"/>
              </a:solidFill>
              <a:latin typeface="Calibri"/>
            </a:endParaRPr>
          </a:p>
        </p:txBody>
      </p:sp>
      <p:pic>
        <p:nvPicPr>
          <p:cNvPr id="162" name="Picture 2" descr="SUHF_logo_u_txt_pms307"/>
          <p:cNvPicPr/>
          <p:nvPr/>
        </p:nvPicPr>
        <p:blipFill>
          <a:blip r:embed="rId3"/>
          <a:stretch/>
        </p:blipFill>
        <p:spPr>
          <a:xfrm>
            <a:off x="179640" y="304560"/>
            <a:ext cx="2051280" cy="676080"/>
          </a:xfrm>
          <a:prstGeom prst="rect">
            <a:avLst/>
          </a:prstGeom>
          <a:ln w="12700">
            <a:noFill/>
          </a:ln>
        </p:spPr>
      </p:pic>
      <p:sp>
        <p:nvSpPr>
          <p:cNvPr id="163"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graphicFrame>
        <p:nvGraphicFramePr>
          <p:cNvPr id="164" name="Tabell 7"/>
          <p:cNvGraphicFramePr/>
          <p:nvPr>
            <p:extLst>
              <p:ext uri="{D42A27DB-BD31-4B8C-83A1-F6EECF244321}">
                <p14:modId xmlns:p14="http://schemas.microsoft.com/office/powerpoint/2010/main" val="3837836401"/>
              </p:ext>
            </p:extLst>
          </p:nvPr>
        </p:nvGraphicFramePr>
        <p:xfrm>
          <a:off x="1403640" y="2311200"/>
          <a:ext cx="5544360" cy="1280160"/>
        </p:xfrm>
        <a:graphic>
          <a:graphicData uri="http://schemas.openxmlformats.org/drawingml/2006/table">
            <a:tbl>
              <a:tblPr/>
              <a:tblGrid>
                <a:gridCol w="1752480">
                  <a:extLst>
                    <a:ext uri="{9D8B030D-6E8A-4147-A177-3AD203B41FA5}">
                      <a16:colId xmlns:a16="http://schemas.microsoft.com/office/drawing/2014/main" val="20000"/>
                    </a:ext>
                  </a:extLst>
                </a:gridCol>
                <a:gridCol w="695520">
                  <a:extLst>
                    <a:ext uri="{9D8B030D-6E8A-4147-A177-3AD203B41FA5}">
                      <a16:colId xmlns:a16="http://schemas.microsoft.com/office/drawing/2014/main" val="20001"/>
                    </a:ext>
                  </a:extLst>
                </a:gridCol>
                <a:gridCol w="720000">
                  <a:extLst>
                    <a:ext uri="{9D8B030D-6E8A-4147-A177-3AD203B41FA5}">
                      <a16:colId xmlns:a16="http://schemas.microsoft.com/office/drawing/2014/main" val="20002"/>
                    </a:ext>
                  </a:extLst>
                </a:gridCol>
                <a:gridCol w="720000">
                  <a:extLst>
                    <a:ext uri="{9D8B030D-6E8A-4147-A177-3AD203B41FA5}">
                      <a16:colId xmlns:a16="http://schemas.microsoft.com/office/drawing/2014/main" val="20003"/>
                    </a:ext>
                  </a:extLst>
                </a:gridCol>
                <a:gridCol w="792000">
                  <a:extLst>
                    <a:ext uri="{9D8B030D-6E8A-4147-A177-3AD203B41FA5}">
                      <a16:colId xmlns:a16="http://schemas.microsoft.com/office/drawing/2014/main" val="20004"/>
                    </a:ext>
                  </a:extLst>
                </a:gridCol>
                <a:gridCol w="864360">
                  <a:extLst>
                    <a:ext uri="{9D8B030D-6E8A-4147-A177-3AD203B41FA5}">
                      <a16:colId xmlns:a16="http://schemas.microsoft.com/office/drawing/2014/main" val="20005"/>
                    </a:ext>
                  </a:extLst>
                </a:gridCol>
              </a:tblGrid>
              <a:tr h="190440">
                <a:tc>
                  <a:txBody>
                    <a:bodyPr/>
                    <a:lstStyle/>
                    <a:p>
                      <a:endParaRPr lang="sv-SE"/>
                    </a:p>
                  </a:txBody>
                  <a:tcPr>
                    <a:lnL w="12240">
                      <a:solidFill>
                        <a:srgbClr val="FFFFFF"/>
                      </a:solidFill>
                    </a:lnL>
                    <a:lnR w="12240" cap="flat" cmpd="sng" algn="ctr">
                      <a:solidFill>
                        <a:srgbClr val="FFFFFF"/>
                      </a:solidFill>
                      <a:prstDash val="solid"/>
                      <a:round/>
                      <a:headEnd type="none" w="med" len="med"/>
                      <a:tailEnd type="none" w="med" len="med"/>
                    </a:lnR>
                    <a:lnT w="12240">
                      <a:solidFill>
                        <a:srgbClr val="FFFFFF"/>
                      </a:solidFill>
                    </a:lnT>
                    <a:lnB w="12240">
                      <a:solidFill>
                        <a:srgbClr val="FFFFFF"/>
                      </a:solidFill>
                    </a:lnB>
                    <a:solidFill>
                      <a:srgbClr val="CFE2EA"/>
                    </a:solidFill>
                  </a:tcPr>
                </a:tc>
                <a:tc>
                  <a:txBody>
                    <a:bodyPr/>
                    <a:lstStyle/>
                    <a:p>
                      <a:pPr algn="r">
                        <a:lnSpc>
                          <a:spcPct val="100000"/>
                        </a:lnSpc>
                      </a:pPr>
                      <a:r>
                        <a:rPr lang="sv-SE" sz="1400" b="1" strike="noStrike" spc="-1" dirty="0">
                          <a:solidFill>
                            <a:srgbClr val="000000"/>
                          </a:solidFill>
                          <a:latin typeface="Calibri"/>
                        </a:rPr>
                        <a:t>2020</a:t>
                      </a:r>
                      <a:endParaRPr lang="sv-SE" sz="1400" b="0" strike="noStrike" spc="-1" dirty="0">
                        <a:latin typeface="Calibri"/>
                      </a:endParaRPr>
                    </a:p>
                  </a:txBody>
                  <a:tcPr>
                    <a:lnL w="12240">
                      <a:solidFill>
                        <a:srgbClr val="FFFFFF"/>
                      </a:solidFill>
                    </a:lnL>
                    <a:lnR w="12240" cap="flat" cmpd="sng" algn="ctr">
                      <a:solidFill>
                        <a:srgbClr val="FFFFFF"/>
                      </a:solidFill>
                      <a:prstDash val="solid"/>
                      <a:round/>
                      <a:headEnd type="none" w="med" len="med"/>
                      <a:tailEnd type="none" w="med" len="med"/>
                    </a:lnR>
                    <a:lnT w="12240">
                      <a:solidFill>
                        <a:srgbClr val="FFFFFF"/>
                      </a:solidFill>
                    </a:lnT>
                    <a:lnB w="12240">
                      <a:solidFill>
                        <a:srgbClr val="FFFFFF"/>
                      </a:solidFill>
                    </a:lnB>
                    <a:solidFill>
                      <a:srgbClr val="CFE2EA"/>
                    </a:solidFill>
                  </a:tcPr>
                </a:tc>
                <a:tc>
                  <a:txBody>
                    <a:bodyPr/>
                    <a:lstStyle/>
                    <a:p>
                      <a:pPr algn="r">
                        <a:lnSpc>
                          <a:spcPct val="100000"/>
                        </a:lnSpc>
                      </a:pPr>
                      <a:r>
                        <a:rPr lang="sv-SE" sz="1400" b="1" strike="noStrike" spc="-1" dirty="0">
                          <a:solidFill>
                            <a:srgbClr val="000000"/>
                          </a:solidFill>
                          <a:latin typeface="Calibri"/>
                        </a:rPr>
                        <a:t>2021</a:t>
                      </a:r>
                      <a:endParaRPr lang="sv-SE" sz="1400" b="0" strike="noStrike" spc="-1" dirty="0">
                        <a:latin typeface="Calibri"/>
                      </a:endParaRPr>
                    </a:p>
                  </a:txBody>
                  <a:tcPr>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a:solidFill>
                        <a:srgbClr val="FFFFFF"/>
                      </a:solidFill>
                    </a:lnT>
                    <a:lnB w="12240">
                      <a:solidFill>
                        <a:srgbClr val="FFFFFF"/>
                      </a:solidFill>
                    </a:lnB>
                    <a:solidFill>
                      <a:srgbClr val="CFE2EA"/>
                    </a:solidFill>
                  </a:tcPr>
                </a:tc>
                <a:tc>
                  <a:txBody>
                    <a:bodyPr/>
                    <a:lstStyle/>
                    <a:p>
                      <a:pPr algn="r">
                        <a:lnSpc>
                          <a:spcPct val="100000"/>
                        </a:lnSpc>
                      </a:pPr>
                      <a:r>
                        <a:rPr lang="sv-SE" sz="1400" b="1" strike="noStrike" spc="-1" dirty="0">
                          <a:solidFill>
                            <a:srgbClr val="000000"/>
                          </a:solidFill>
                          <a:latin typeface="Calibri"/>
                        </a:rPr>
                        <a:t>2022</a:t>
                      </a:r>
                      <a:endParaRPr lang="sv-SE" sz="1400" b="0" strike="noStrike" spc="-1" dirty="0">
                        <a:latin typeface="Calibri"/>
                      </a:endParaRPr>
                    </a:p>
                  </a:txBody>
                  <a:tcPr>
                    <a:lnL w="12240" cap="flat" cmpd="sng" algn="ctr">
                      <a:solidFill>
                        <a:srgbClr val="FFFFFF"/>
                      </a:solidFill>
                      <a:prstDash val="solid"/>
                      <a:round/>
                      <a:headEnd type="none" w="med" len="med"/>
                      <a:tailEnd type="none" w="med" len="med"/>
                    </a:lnL>
                    <a:lnR w="12240">
                      <a:solidFill>
                        <a:srgbClr val="FFFFFF"/>
                      </a:solidFill>
                    </a:lnR>
                    <a:lnT w="12240">
                      <a:solidFill>
                        <a:srgbClr val="FFFFFF"/>
                      </a:solidFill>
                    </a:lnT>
                    <a:lnB w="12240">
                      <a:solidFill>
                        <a:srgbClr val="FFFFFF"/>
                      </a:solidFill>
                    </a:lnB>
                    <a:solidFill>
                      <a:srgbClr val="CFE2EA"/>
                    </a:solidFill>
                  </a:tcPr>
                </a:tc>
                <a:tc>
                  <a:txBody>
                    <a:bodyPr/>
                    <a:lstStyle/>
                    <a:p>
                      <a:pPr algn="r">
                        <a:lnSpc>
                          <a:spcPct val="100000"/>
                        </a:lnSpc>
                      </a:pPr>
                      <a:r>
                        <a:rPr lang="sv-SE" sz="1400" b="1" strike="noStrike" spc="-1" dirty="0">
                          <a:solidFill>
                            <a:srgbClr val="000000"/>
                          </a:solidFill>
                          <a:latin typeface="Calibri"/>
                        </a:rPr>
                        <a:t>2023</a:t>
                      </a:r>
                      <a:endParaRPr lang="sv-SE" sz="1400" b="0" strike="noStrike" spc="-1" dirty="0">
                        <a:latin typeface="Calibri"/>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FE2EA"/>
                    </a:solidFill>
                  </a:tcPr>
                </a:tc>
                <a:tc>
                  <a:txBody>
                    <a:bodyPr/>
                    <a:lstStyle/>
                    <a:p>
                      <a:pPr algn="r">
                        <a:lnSpc>
                          <a:spcPct val="100000"/>
                        </a:lnSpc>
                      </a:pPr>
                      <a:r>
                        <a:rPr lang="sv-SE" sz="1400" b="1" strike="noStrike" spc="-1" dirty="0">
                          <a:solidFill>
                            <a:srgbClr val="000000"/>
                          </a:solidFill>
                          <a:latin typeface="Calibri"/>
                        </a:rPr>
                        <a:t>2024</a:t>
                      </a:r>
                      <a:endParaRPr lang="sv-SE" sz="1400" b="0" strike="noStrike" spc="-1" dirty="0">
                        <a:latin typeface="Calibri"/>
                      </a:endParaRPr>
                    </a:p>
                  </a:txBody>
                  <a:tcPr>
                    <a:lnL w="12240" cap="flat" cmpd="sng" algn="ctr">
                      <a:solidFill>
                        <a:srgbClr val="FFFFFF"/>
                      </a:solidFill>
                      <a:prstDash val="solid"/>
                      <a:round/>
                      <a:headEnd type="none" w="med" len="med"/>
                      <a:tailEnd type="none" w="med" len="med"/>
                    </a:lnL>
                    <a:lnR w="12240">
                      <a:solidFill>
                        <a:srgbClr val="FFFFFF"/>
                      </a:solidFill>
                    </a:lnR>
                    <a:lnT w="12240">
                      <a:solidFill>
                        <a:srgbClr val="FFFFFF"/>
                      </a:solidFill>
                    </a:lnT>
                    <a:lnB w="12240">
                      <a:solidFill>
                        <a:srgbClr val="FFFFFF"/>
                      </a:solidFill>
                    </a:lnB>
                    <a:solidFill>
                      <a:srgbClr val="CFE2EA"/>
                    </a:solidFill>
                  </a:tcPr>
                </a:tc>
                <a:extLst>
                  <a:ext uri="{0D108BD9-81ED-4DB2-BD59-A6C34878D82A}">
                    <a16:rowId xmlns:a16="http://schemas.microsoft.com/office/drawing/2014/main" val="10000"/>
                  </a:ext>
                </a:extLst>
              </a:tr>
              <a:tr h="190440">
                <a:tc>
                  <a:txBody>
                    <a:bodyPr/>
                    <a:lstStyle/>
                    <a:p>
                      <a:pPr>
                        <a:lnSpc>
                          <a:spcPct val="100000"/>
                        </a:lnSpc>
                      </a:pPr>
                      <a:r>
                        <a:rPr lang="sv-SE" sz="1400" b="0" strike="noStrike" spc="-1">
                          <a:solidFill>
                            <a:srgbClr val="000000"/>
                          </a:solidFill>
                          <a:latin typeface="Calibri"/>
                        </a:rPr>
                        <a:t>Utbildning</a:t>
                      </a:r>
                      <a:endParaRPr lang="sv-SE" sz="1400" b="0" strike="noStrike" spc="-1">
                        <a:latin typeface="Calibri"/>
                      </a:endParaRPr>
                    </a:p>
                  </a:txBody>
                  <a:tcPr>
                    <a:lnL w="12240">
                      <a:solidFill>
                        <a:srgbClr val="FFFFFF"/>
                      </a:solidFill>
                    </a:lnL>
                    <a:lnR w="12240" cap="flat" cmpd="sng" algn="ctr">
                      <a:solidFill>
                        <a:srgbClr val="FFFFFF"/>
                      </a:solidFill>
                      <a:prstDash val="solid"/>
                      <a:round/>
                      <a:headEnd type="none" w="med" len="med"/>
                      <a:tailEnd type="none" w="med" len="med"/>
                    </a:lnR>
                    <a:lnT w="12240">
                      <a:solidFill>
                        <a:srgbClr val="FFFFFF"/>
                      </a:solidFill>
                    </a:lnT>
                    <a:lnB w="12240">
                      <a:solidFill>
                        <a:srgbClr val="FFFFFF"/>
                      </a:solidFill>
                    </a:lnB>
                    <a:solidFill>
                      <a:srgbClr val="E8F1F4"/>
                    </a:solidFill>
                  </a:tcPr>
                </a:tc>
                <a:tc>
                  <a:txBody>
                    <a:bodyPr/>
                    <a:lstStyle/>
                    <a:p>
                      <a:pPr algn="r">
                        <a:lnSpc>
                          <a:spcPct val="100000"/>
                        </a:lnSpc>
                      </a:pPr>
                      <a:r>
                        <a:rPr lang="sv-SE" sz="1400" b="0" strike="noStrike" spc="-1" dirty="0">
                          <a:solidFill>
                            <a:srgbClr val="000000"/>
                          </a:solidFill>
                          <a:latin typeface="Calibri"/>
                        </a:rPr>
                        <a:t>33,1%</a:t>
                      </a:r>
                      <a:endParaRPr lang="sv-SE" sz="1400" b="0" strike="noStrike" spc="-1" dirty="0">
                        <a:latin typeface="Calibri"/>
                      </a:endParaRPr>
                    </a:p>
                  </a:txBody>
                  <a:tcPr marL="9360" marR="9360">
                    <a:lnL w="12240">
                      <a:solidFill>
                        <a:srgbClr val="FFFFFF"/>
                      </a:solidFill>
                    </a:lnL>
                    <a:lnR w="12240" cap="flat" cmpd="sng" algn="ctr">
                      <a:solidFill>
                        <a:srgbClr val="FFFFFF"/>
                      </a:solidFill>
                      <a:prstDash val="solid"/>
                      <a:round/>
                      <a:headEnd type="none" w="med" len="med"/>
                      <a:tailEnd type="none" w="med" len="med"/>
                    </a:lnR>
                    <a:lnT w="12240">
                      <a:solidFill>
                        <a:srgbClr val="FFFFFF"/>
                      </a:solidFill>
                    </a:lnT>
                    <a:lnB w="12240">
                      <a:solidFill>
                        <a:srgbClr val="FFFFFF"/>
                      </a:solidFill>
                    </a:lnB>
                    <a:solidFill>
                      <a:srgbClr val="E8F1F4"/>
                    </a:solidFill>
                  </a:tcPr>
                </a:tc>
                <a:tc>
                  <a:txBody>
                    <a:bodyPr/>
                    <a:lstStyle/>
                    <a:p>
                      <a:pPr algn="r">
                        <a:lnSpc>
                          <a:spcPct val="100000"/>
                        </a:lnSpc>
                      </a:pPr>
                      <a:r>
                        <a:rPr lang="sv-SE" sz="1400" b="0" strike="noStrike" spc="-1" dirty="0">
                          <a:solidFill>
                            <a:srgbClr val="000000"/>
                          </a:solidFill>
                          <a:latin typeface="Calibri"/>
                        </a:rPr>
                        <a:t>33,4%</a:t>
                      </a:r>
                      <a:endParaRPr lang="sv-SE" sz="1400" b="0" strike="noStrike" spc="-1" dirty="0">
                        <a:latin typeface="Calibri"/>
                      </a:endParaRPr>
                    </a:p>
                  </a:txBody>
                  <a:tcPr marL="9360" marR="9360">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a:solidFill>
                        <a:srgbClr val="FFFFFF"/>
                      </a:solidFill>
                    </a:lnT>
                    <a:lnB w="12240">
                      <a:solidFill>
                        <a:srgbClr val="FFFFFF"/>
                      </a:solidFill>
                    </a:lnB>
                    <a:solidFill>
                      <a:srgbClr val="E8F1F4"/>
                    </a:solidFill>
                  </a:tcPr>
                </a:tc>
                <a:tc>
                  <a:txBody>
                    <a:bodyPr/>
                    <a:lstStyle/>
                    <a:p>
                      <a:pPr algn="r">
                        <a:lnSpc>
                          <a:spcPct val="100000"/>
                        </a:lnSpc>
                      </a:pPr>
                      <a:r>
                        <a:rPr lang="sv-SE" sz="1400" b="0" strike="noStrike" spc="-1" dirty="0">
                          <a:solidFill>
                            <a:srgbClr val="000000"/>
                          </a:solidFill>
                          <a:latin typeface="Calibri"/>
                        </a:rPr>
                        <a:t>33,2%</a:t>
                      </a:r>
                      <a:endParaRPr lang="sv-SE" sz="1400" b="0" strike="noStrike" spc="-1" dirty="0">
                        <a:latin typeface="Calibri"/>
                      </a:endParaRPr>
                    </a:p>
                  </a:txBody>
                  <a:tcPr marL="9360" marR="9360">
                    <a:lnL w="12240" cap="flat" cmpd="sng" algn="ctr">
                      <a:solidFill>
                        <a:srgbClr val="FFFFFF"/>
                      </a:solidFill>
                      <a:prstDash val="solid"/>
                      <a:round/>
                      <a:headEnd type="none" w="med" len="med"/>
                      <a:tailEnd type="none" w="med" len="med"/>
                    </a:lnL>
                    <a:lnR w="12240">
                      <a:solidFill>
                        <a:srgbClr val="FFFFFF"/>
                      </a:solidFill>
                    </a:lnR>
                    <a:lnT w="12240">
                      <a:solidFill>
                        <a:srgbClr val="FFFFFF"/>
                      </a:solidFill>
                    </a:lnT>
                    <a:lnB w="12240">
                      <a:solidFill>
                        <a:srgbClr val="FFFFFF"/>
                      </a:solidFill>
                    </a:lnB>
                    <a:solidFill>
                      <a:srgbClr val="E8F1F4"/>
                    </a:solidFill>
                  </a:tcPr>
                </a:tc>
                <a:tc>
                  <a:txBody>
                    <a:bodyPr/>
                    <a:lstStyle/>
                    <a:p>
                      <a:pPr algn="r">
                        <a:lnSpc>
                          <a:spcPct val="100000"/>
                        </a:lnSpc>
                      </a:pPr>
                      <a:r>
                        <a:rPr lang="sv-SE" sz="1400" b="0" strike="noStrike" spc="-1" dirty="0">
                          <a:solidFill>
                            <a:srgbClr val="000000"/>
                          </a:solidFill>
                          <a:latin typeface="Calibri"/>
                        </a:rPr>
                        <a:t>34,6%</a:t>
                      </a:r>
                      <a:endParaRPr lang="sv-SE" sz="1400" b="0" strike="noStrike" spc="-1" dirty="0">
                        <a:latin typeface="Calibri"/>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E8F1F4"/>
                    </a:solidFill>
                  </a:tcPr>
                </a:tc>
                <a:tc>
                  <a:txBody>
                    <a:bodyPr/>
                    <a:lstStyle/>
                    <a:p>
                      <a:pPr algn="r">
                        <a:lnSpc>
                          <a:spcPct val="100000"/>
                        </a:lnSpc>
                      </a:pPr>
                      <a:r>
                        <a:rPr lang="sv-SE" sz="1400" b="0" strike="noStrike" spc="-1" dirty="0">
                          <a:solidFill>
                            <a:srgbClr val="000000"/>
                          </a:solidFill>
                          <a:latin typeface="Calibri"/>
                        </a:rPr>
                        <a:t>33,7%</a:t>
                      </a:r>
                      <a:endParaRPr lang="sv-SE" sz="1400" b="0" strike="noStrike" spc="-1" dirty="0">
                        <a:latin typeface="Calibri"/>
                      </a:endParaRPr>
                    </a:p>
                  </a:txBody>
                  <a:tcPr marL="9360" marR="9360">
                    <a:lnL w="12240" cap="flat" cmpd="sng" algn="ctr">
                      <a:solidFill>
                        <a:srgbClr val="FFFFFF"/>
                      </a:solidFill>
                      <a:prstDash val="solid"/>
                      <a:round/>
                      <a:headEnd type="none" w="med" len="med"/>
                      <a:tailEnd type="none" w="med" len="med"/>
                    </a:lnL>
                    <a:lnR w="12240">
                      <a:solidFill>
                        <a:srgbClr val="FFFFFF"/>
                      </a:solidFill>
                    </a:lnR>
                    <a:lnT w="12240">
                      <a:solidFill>
                        <a:srgbClr val="FFFFFF"/>
                      </a:solidFill>
                    </a:lnT>
                    <a:lnB w="12240">
                      <a:solidFill>
                        <a:srgbClr val="FFFFFF"/>
                      </a:solidFill>
                    </a:lnB>
                    <a:solidFill>
                      <a:srgbClr val="E8F1F4"/>
                    </a:solidFill>
                  </a:tcPr>
                </a:tc>
                <a:extLst>
                  <a:ext uri="{0D108BD9-81ED-4DB2-BD59-A6C34878D82A}">
                    <a16:rowId xmlns:a16="http://schemas.microsoft.com/office/drawing/2014/main" val="10001"/>
                  </a:ext>
                </a:extLst>
              </a:tr>
              <a:tr h="190440">
                <a:tc>
                  <a:txBody>
                    <a:bodyPr/>
                    <a:lstStyle/>
                    <a:p>
                      <a:pPr>
                        <a:lnSpc>
                          <a:spcPct val="100000"/>
                        </a:lnSpc>
                      </a:pPr>
                      <a:r>
                        <a:rPr lang="sv-SE" sz="1400" b="0" strike="noStrike" spc="-1">
                          <a:solidFill>
                            <a:srgbClr val="000000"/>
                          </a:solidFill>
                          <a:latin typeface="Calibri"/>
                        </a:rPr>
                        <a:t>Forskning</a:t>
                      </a:r>
                      <a:endParaRPr lang="sv-SE" sz="1400" b="0" strike="noStrike" spc="-1">
                        <a:latin typeface="Calibri"/>
                      </a:endParaRPr>
                    </a:p>
                  </a:txBody>
                  <a:tcPr>
                    <a:lnL w="12240">
                      <a:solidFill>
                        <a:srgbClr val="FFFFFF"/>
                      </a:solidFill>
                    </a:lnL>
                    <a:lnR w="12240" cap="flat" cmpd="sng" algn="ctr">
                      <a:solidFill>
                        <a:srgbClr val="FFFFFF"/>
                      </a:solidFill>
                      <a:prstDash val="solid"/>
                      <a:round/>
                      <a:headEnd type="none" w="med" len="med"/>
                      <a:tailEnd type="none" w="med" len="med"/>
                    </a:lnR>
                    <a:lnT w="12240">
                      <a:solidFill>
                        <a:srgbClr val="FFFFFF"/>
                      </a:solidFill>
                    </a:lnT>
                    <a:lnB w="12240">
                      <a:solidFill>
                        <a:srgbClr val="FFFFFF"/>
                      </a:solidFill>
                    </a:lnB>
                    <a:solidFill>
                      <a:srgbClr val="CFE2EA"/>
                    </a:solidFill>
                  </a:tcPr>
                </a:tc>
                <a:tc>
                  <a:txBody>
                    <a:bodyPr/>
                    <a:lstStyle/>
                    <a:p>
                      <a:pPr algn="r">
                        <a:lnSpc>
                          <a:spcPct val="100000"/>
                        </a:lnSpc>
                      </a:pPr>
                      <a:r>
                        <a:rPr lang="sv-SE" sz="1400" b="0" strike="noStrike" spc="-1" dirty="0">
                          <a:solidFill>
                            <a:srgbClr val="000000"/>
                          </a:solidFill>
                          <a:latin typeface="Calibri"/>
                        </a:rPr>
                        <a:t>19,4%</a:t>
                      </a:r>
                      <a:endParaRPr lang="sv-SE" sz="1400" b="0" strike="noStrike" spc="-1" dirty="0">
                        <a:latin typeface="Calibri"/>
                      </a:endParaRPr>
                    </a:p>
                  </a:txBody>
                  <a:tcPr marL="9360" marR="9360">
                    <a:lnL w="12240">
                      <a:solidFill>
                        <a:srgbClr val="FFFFFF"/>
                      </a:solidFill>
                    </a:lnL>
                    <a:lnR w="12240" cap="flat" cmpd="sng" algn="ctr">
                      <a:solidFill>
                        <a:srgbClr val="FFFFFF"/>
                      </a:solidFill>
                      <a:prstDash val="solid"/>
                      <a:round/>
                      <a:headEnd type="none" w="med" len="med"/>
                      <a:tailEnd type="none" w="med" len="med"/>
                    </a:lnR>
                    <a:lnT w="12240">
                      <a:solidFill>
                        <a:srgbClr val="FFFFFF"/>
                      </a:solidFill>
                    </a:lnT>
                    <a:lnB w="12240">
                      <a:solidFill>
                        <a:srgbClr val="FFFFFF"/>
                      </a:solidFill>
                    </a:lnB>
                    <a:solidFill>
                      <a:srgbClr val="CFE2EA"/>
                    </a:solidFill>
                  </a:tcPr>
                </a:tc>
                <a:tc>
                  <a:txBody>
                    <a:bodyPr/>
                    <a:lstStyle/>
                    <a:p>
                      <a:pPr algn="r">
                        <a:lnSpc>
                          <a:spcPct val="100000"/>
                        </a:lnSpc>
                      </a:pPr>
                      <a:r>
                        <a:rPr lang="sv-SE" sz="1400" b="0" strike="noStrike" spc="-1" dirty="0">
                          <a:solidFill>
                            <a:srgbClr val="000000"/>
                          </a:solidFill>
                          <a:latin typeface="Calibri"/>
                        </a:rPr>
                        <a:t>20,0%</a:t>
                      </a:r>
                      <a:endParaRPr lang="sv-SE" sz="1400" b="0" strike="noStrike" spc="-1" dirty="0">
                        <a:latin typeface="Calibri"/>
                      </a:endParaRPr>
                    </a:p>
                  </a:txBody>
                  <a:tcPr marL="9360" marR="9360">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a:solidFill>
                        <a:srgbClr val="FFFFFF"/>
                      </a:solidFill>
                    </a:lnT>
                    <a:lnB w="12240">
                      <a:solidFill>
                        <a:srgbClr val="FFFFFF"/>
                      </a:solidFill>
                    </a:lnB>
                    <a:solidFill>
                      <a:srgbClr val="CFE2EA"/>
                    </a:solidFill>
                  </a:tcPr>
                </a:tc>
                <a:tc>
                  <a:txBody>
                    <a:bodyPr/>
                    <a:lstStyle/>
                    <a:p>
                      <a:pPr algn="r">
                        <a:lnSpc>
                          <a:spcPct val="100000"/>
                        </a:lnSpc>
                      </a:pPr>
                      <a:r>
                        <a:rPr lang="sv-SE" sz="1400" b="0" strike="noStrike" spc="-1" dirty="0">
                          <a:solidFill>
                            <a:srgbClr val="000000"/>
                          </a:solidFill>
                          <a:latin typeface="Calibri"/>
                        </a:rPr>
                        <a:t>19,6%</a:t>
                      </a:r>
                      <a:endParaRPr lang="sv-SE" sz="1400" b="0" strike="noStrike" spc="-1" dirty="0">
                        <a:latin typeface="Calibri"/>
                      </a:endParaRPr>
                    </a:p>
                  </a:txBody>
                  <a:tcPr marL="9360" marR="9360">
                    <a:lnL w="12240" cap="flat" cmpd="sng" algn="ctr">
                      <a:solidFill>
                        <a:srgbClr val="FFFFFF"/>
                      </a:solidFill>
                      <a:prstDash val="solid"/>
                      <a:round/>
                      <a:headEnd type="none" w="med" len="med"/>
                      <a:tailEnd type="none" w="med" len="med"/>
                    </a:lnL>
                    <a:lnR w="12240">
                      <a:solidFill>
                        <a:srgbClr val="FFFFFF"/>
                      </a:solidFill>
                    </a:lnR>
                    <a:lnT w="12240">
                      <a:solidFill>
                        <a:srgbClr val="FFFFFF"/>
                      </a:solidFill>
                    </a:lnT>
                    <a:lnB w="12240">
                      <a:solidFill>
                        <a:srgbClr val="FFFFFF"/>
                      </a:solidFill>
                    </a:lnB>
                    <a:solidFill>
                      <a:srgbClr val="CFE2EA"/>
                    </a:solidFill>
                  </a:tcPr>
                </a:tc>
                <a:tc>
                  <a:txBody>
                    <a:bodyPr/>
                    <a:lstStyle/>
                    <a:p>
                      <a:pPr algn="r">
                        <a:lnSpc>
                          <a:spcPct val="100000"/>
                        </a:lnSpc>
                      </a:pPr>
                      <a:r>
                        <a:rPr lang="sv-SE" sz="1400" b="0" strike="noStrike" spc="-1" dirty="0">
                          <a:solidFill>
                            <a:srgbClr val="000000"/>
                          </a:solidFill>
                          <a:latin typeface="Calibri"/>
                        </a:rPr>
                        <a:t>19,2%</a:t>
                      </a:r>
                      <a:endParaRPr lang="sv-SE" sz="1400" b="0" strike="noStrike" spc="-1" dirty="0">
                        <a:latin typeface="Calibri"/>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CFE2EA"/>
                    </a:solidFill>
                  </a:tcPr>
                </a:tc>
                <a:tc>
                  <a:txBody>
                    <a:bodyPr/>
                    <a:lstStyle/>
                    <a:p>
                      <a:pPr algn="r">
                        <a:lnSpc>
                          <a:spcPct val="100000"/>
                        </a:lnSpc>
                      </a:pPr>
                      <a:r>
                        <a:rPr lang="sv-SE" sz="1400" b="0" strike="noStrike" spc="-1" dirty="0">
                          <a:solidFill>
                            <a:srgbClr val="000000"/>
                          </a:solidFill>
                          <a:latin typeface="Calibri"/>
                        </a:rPr>
                        <a:t>19,3%</a:t>
                      </a:r>
                      <a:endParaRPr lang="sv-SE" sz="1400" b="0" strike="noStrike" spc="-1" dirty="0">
                        <a:latin typeface="Calibri"/>
                      </a:endParaRPr>
                    </a:p>
                  </a:txBody>
                  <a:tcPr marL="9360" marR="9360">
                    <a:lnL w="12240" cap="flat" cmpd="sng" algn="ctr">
                      <a:solidFill>
                        <a:srgbClr val="FFFFFF"/>
                      </a:solidFill>
                      <a:prstDash val="solid"/>
                      <a:round/>
                      <a:headEnd type="none" w="med" len="med"/>
                      <a:tailEnd type="none" w="med" len="med"/>
                    </a:lnL>
                    <a:lnR w="12240">
                      <a:solidFill>
                        <a:srgbClr val="FFFFFF"/>
                      </a:solidFill>
                    </a:lnR>
                    <a:lnT w="12240">
                      <a:solidFill>
                        <a:srgbClr val="FFFFFF"/>
                      </a:solidFill>
                    </a:lnT>
                    <a:lnB w="12240">
                      <a:solidFill>
                        <a:srgbClr val="FFFFFF"/>
                      </a:solidFill>
                    </a:lnB>
                    <a:solidFill>
                      <a:srgbClr val="CFE2EA"/>
                    </a:solidFill>
                  </a:tcPr>
                </a:tc>
                <a:extLst>
                  <a:ext uri="{0D108BD9-81ED-4DB2-BD59-A6C34878D82A}">
                    <a16:rowId xmlns:a16="http://schemas.microsoft.com/office/drawing/2014/main" val="10002"/>
                  </a:ext>
                </a:extLst>
              </a:tr>
              <a:tr h="188280">
                <a:tc>
                  <a:txBody>
                    <a:bodyPr/>
                    <a:lstStyle/>
                    <a:p>
                      <a:pPr>
                        <a:lnSpc>
                          <a:spcPct val="100000"/>
                        </a:lnSpc>
                      </a:pPr>
                      <a:r>
                        <a:rPr lang="sv-SE" sz="1400" b="0" strike="noStrike" spc="-1">
                          <a:solidFill>
                            <a:srgbClr val="000000"/>
                          </a:solidFill>
                          <a:latin typeface="Calibri"/>
                        </a:rPr>
                        <a:t>Uppdragsutbildning</a:t>
                      </a:r>
                      <a:endParaRPr lang="sv-SE" sz="1400" b="0" strike="noStrike" spc="-1">
                        <a:latin typeface="Calibri"/>
                      </a:endParaRPr>
                    </a:p>
                  </a:txBody>
                  <a:tcPr>
                    <a:lnL w="12240">
                      <a:solidFill>
                        <a:srgbClr val="FFFFFF"/>
                      </a:solidFill>
                    </a:lnL>
                    <a:lnR w="12240" cap="flat" cmpd="sng" algn="ctr">
                      <a:solidFill>
                        <a:srgbClr val="FFFFFF"/>
                      </a:solidFill>
                      <a:prstDash val="solid"/>
                      <a:round/>
                      <a:headEnd type="none" w="med" len="med"/>
                      <a:tailEnd type="none" w="med" len="med"/>
                    </a:lnR>
                    <a:lnT w="12240">
                      <a:solidFill>
                        <a:srgbClr val="FFFFFF"/>
                      </a:solidFill>
                    </a:lnT>
                    <a:lnB w="12240">
                      <a:solidFill>
                        <a:srgbClr val="FFFFFF"/>
                      </a:solidFill>
                    </a:lnB>
                    <a:solidFill>
                      <a:srgbClr val="E8F1F4"/>
                    </a:solidFill>
                  </a:tcPr>
                </a:tc>
                <a:tc>
                  <a:txBody>
                    <a:bodyPr/>
                    <a:lstStyle/>
                    <a:p>
                      <a:pPr algn="r">
                        <a:lnSpc>
                          <a:spcPct val="100000"/>
                        </a:lnSpc>
                      </a:pPr>
                      <a:r>
                        <a:rPr lang="sv-SE" sz="1400" b="0" strike="noStrike" spc="-1" dirty="0">
                          <a:solidFill>
                            <a:srgbClr val="000000"/>
                          </a:solidFill>
                          <a:latin typeface="Calibri"/>
                        </a:rPr>
                        <a:t>21,8%</a:t>
                      </a:r>
                      <a:endParaRPr lang="sv-SE" sz="1400" b="0" strike="noStrike" spc="-1" dirty="0">
                        <a:latin typeface="Calibri"/>
                      </a:endParaRPr>
                    </a:p>
                  </a:txBody>
                  <a:tcPr marL="9360" marR="9360">
                    <a:lnL w="12240">
                      <a:solidFill>
                        <a:srgbClr val="FFFFFF"/>
                      </a:solidFill>
                    </a:lnL>
                    <a:lnR w="12240" cap="flat" cmpd="sng" algn="ctr">
                      <a:solidFill>
                        <a:srgbClr val="FFFFFF"/>
                      </a:solidFill>
                      <a:prstDash val="solid"/>
                      <a:round/>
                      <a:headEnd type="none" w="med" len="med"/>
                      <a:tailEnd type="none" w="med" len="med"/>
                    </a:lnR>
                    <a:lnT w="12240">
                      <a:solidFill>
                        <a:srgbClr val="FFFFFF"/>
                      </a:solidFill>
                    </a:lnT>
                    <a:lnB w="12240">
                      <a:solidFill>
                        <a:srgbClr val="FFFFFF"/>
                      </a:solidFill>
                    </a:lnB>
                    <a:solidFill>
                      <a:srgbClr val="E8F1F4"/>
                    </a:solidFill>
                  </a:tcPr>
                </a:tc>
                <a:tc>
                  <a:txBody>
                    <a:bodyPr/>
                    <a:lstStyle/>
                    <a:p>
                      <a:pPr algn="r">
                        <a:lnSpc>
                          <a:spcPct val="100000"/>
                        </a:lnSpc>
                      </a:pPr>
                      <a:r>
                        <a:rPr lang="sv-SE" sz="1400" b="0" strike="noStrike" spc="-1" dirty="0">
                          <a:solidFill>
                            <a:srgbClr val="000000"/>
                          </a:solidFill>
                          <a:latin typeface="Calibri"/>
                        </a:rPr>
                        <a:t>21,8%</a:t>
                      </a:r>
                      <a:endParaRPr lang="sv-SE" sz="1400" b="0" strike="noStrike" spc="-1" dirty="0">
                        <a:latin typeface="Calibri"/>
                      </a:endParaRPr>
                    </a:p>
                  </a:txBody>
                  <a:tcPr marL="9360" marR="9360">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a:solidFill>
                        <a:srgbClr val="FFFFFF"/>
                      </a:solidFill>
                    </a:lnT>
                    <a:lnB w="12240">
                      <a:solidFill>
                        <a:srgbClr val="FFFFFF"/>
                      </a:solidFill>
                    </a:lnB>
                    <a:solidFill>
                      <a:srgbClr val="E8F1F4"/>
                    </a:solidFill>
                  </a:tcPr>
                </a:tc>
                <a:tc>
                  <a:txBody>
                    <a:bodyPr/>
                    <a:lstStyle/>
                    <a:p>
                      <a:pPr algn="r">
                        <a:lnSpc>
                          <a:spcPct val="100000"/>
                        </a:lnSpc>
                      </a:pPr>
                      <a:r>
                        <a:rPr lang="sv-SE" sz="1400" b="0" strike="noStrike" spc="-1" dirty="0">
                          <a:solidFill>
                            <a:srgbClr val="000000"/>
                          </a:solidFill>
                          <a:latin typeface="Calibri"/>
                        </a:rPr>
                        <a:t>22,4%</a:t>
                      </a:r>
                      <a:endParaRPr lang="sv-SE" sz="1400" b="0" strike="noStrike" spc="-1" dirty="0">
                        <a:latin typeface="Calibri"/>
                      </a:endParaRPr>
                    </a:p>
                  </a:txBody>
                  <a:tcPr marL="9360" marR="9360">
                    <a:lnL w="12240" cap="flat" cmpd="sng" algn="ctr">
                      <a:solidFill>
                        <a:srgbClr val="FFFFFF"/>
                      </a:solidFill>
                      <a:prstDash val="solid"/>
                      <a:round/>
                      <a:headEnd type="none" w="med" len="med"/>
                      <a:tailEnd type="none" w="med" len="med"/>
                    </a:lnL>
                    <a:lnR w="12240">
                      <a:solidFill>
                        <a:srgbClr val="FFFFFF"/>
                      </a:solidFill>
                    </a:lnR>
                    <a:lnT w="12240">
                      <a:solidFill>
                        <a:srgbClr val="FFFFFF"/>
                      </a:solidFill>
                    </a:lnT>
                    <a:lnB w="12240">
                      <a:solidFill>
                        <a:srgbClr val="FFFFFF"/>
                      </a:solidFill>
                    </a:lnB>
                    <a:solidFill>
                      <a:srgbClr val="E8F1F4"/>
                    </a:solidFill>
                  </a:tcPr>
                </a:tc>
                <a:tc>
                  <a:txBody>
                    <a:bodyPr/>
                    <a:lstStyle/>
                    <a:p>
                      <a:pPr algn="r">
                        <a:lnSpc>
                          <a:spcPct val="100000"/>
                        </a:lnSpc>
                      </a:pPr>
                      <a:r>
                        <a:rPr lang="sv-SE" sz="1400" b="0" strike="noStrike" spc="-1" dirty="0">
                          <a:solidFill>
                            <a:srgbClr val="000000"/>
                          </a:solidFill>
                          <a:latin typeface="Calibri"/>
                        </a:rPr>
                        <a:t>21,5%</a:t>
                      </a:r>
                      <a:endParaRPr lang="sv-SE" sz="1400" b="0" strike="noStrike" spc="-1" dirty="0">
                        <a:latin typeface="Calibri"/>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E8F1F4"/>
                    </a:solidFill>
                  </a:tcPr>
                </a:tc>
                <a:tc>
                  <a:txBody>
                    <a:bodyPr/>
                    <a:lstStyle/>
                    <a:p>
                      <a:pPr algn="r">
                        <a:lnSpc>
                          <a:spcPct val="100000"/>
                        </a:lnSpc>
                      </a:pPr>
                      <a:r>
                        <a:rPr lang="sv-SE" sz="1400" b="0" strike="noStrike" spc="-1" dirty="0">
                          <a:solidFill>
                            <a:srgbClr val="000000"/>
                          </a:solidFill>
                          <a:latin typeface="Calibri"/>
                        </a:rPr>
                        <a:t>21,4%</a:t>
                      </a:r>
                      <a:endParaRPr lang="sv-SE" sz="1400" b="0" strike="noStrike" spc="-1" dirty="0">
                        <a:latin typeface="Calibri"/>
                      </a:endParaRPr>
                    </a:p>
                  </a:txBody>
                  <a:tcPr marL="9360" marR="9360">
                    <a:lnL w="12240" cap="flat" cmpd="sng" algn="ctr">
                      <a:solidFill>
                        <a:srgbClr val="FFFFFF"/>
                      </a:solidFill>
                      <a:prstDash val="solid"/>
                      <a:round/>
                      <a:headEnd type="none" w="med" len="med"/>
                      <a:tailEnd type="none" w="med" len="med"/>
                    </a:lnL>
                    <a:lnR w="12240">
                      <a:solidFill>
                        <a:srgbClr val="FFFFFF"/>
                      </a:solidFill>
                    </a:lnR>
                    <a:lnT w="12240">
                      <a:solidFill>
                        <a:srgbClr val="FFFFFF"/>
                      </a:solidFill>
                    </a:lnT>
                    <a:lnB w="12240">
                      <a:solidFill>
                        <a:srgbClr val="FFFFFF"/>
                      </a:solidFill>
                    </a:lnB>
                    <a:solidFill>
                      <a:srgbClr val="E8F1F4"/>
                    </a:solidFill>
                  </a:tcPr>
                </a:tc>
                <a:extLst>
                  <a:ext uri="{0D108BD9-81ED-4DB2-BD59-A6C34878D82A}">
                    <a16:rowId xmlns:a16="http://schemas.microsoft.com/office/drawing/2014/main" val="10003"/>
                  </a:ext>
                </a:extLst>
              </a:tr>
            </a:tbl>
          </a:graphicData>
        </a:graphic>
      </p:graphicFrame>
      <p:sp>
        <p:nvSpPr>
          <p:cNvPr id="2" name="PlaceHolder 1"/>
          <p:cNvSpPr>
            <a:spLocks noGrp="1"/>
          </p:cNvSpPr>
          <p:nvPr>
            <p:ph type="sldNum" idx="6"/>
          </p:nvPr>
        </p:nvSpPr>
        <p:spPr/>
        <p:txBody>
          <a:bodyPr/>
          <a:lstStyle/>
          <a:p>
            <a:fld id="{F7C2B0D6-D37D-4F06-B514-01B8079B76E7}" type="slidenum">
              <a:rPr/>
              <a:t>18</a:t>
            </a:fld>
            <a:endParaRPr/>
          </a:p>
        </p:txBody>
      </p:sp>
      <p:graphicFrame>
        <p:nvGraphicFramePr>
          <p:cNvPr id="10" name="Diagram 9">
            <a:extLst>
              <a:ext uri="{FF2B5EF4-FFF2-40B4-BE49-F238E27FC236}">
                <a16:creationId xmlns:a16="http://schemas.microsoft.com/office/drawing/2014/main" id="{00000000-0008-0000-0E00-000003000000}"/>
              </a:ext>
            </a:extLst>
          </p:cNvPr>
          <p:cNvGraphicFramePr>
            <a:graphicFrameLocks/>
          </p:cNvGraphicFramePr>
          <p:nvPr>
            <p:extLst>
              <p:ext uri="{D42A27DB-BD31-4B8C-83A1-F6EECF244321}">
                <p14:modId xmlns:p14="http://schemas.microsoft.com/office/powerpoint/2010/main" val="2881798806"/>
              </p:ext>
            </p:extLst>
          </p:nvPr>
        </p:nvGraphicFramePr>
        <p:xfrm>
          <a:off x="542441" y="3812583"/>
          <a:ext cx="7586420" cy="254393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7675959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ectangle 2"/>
          <p:cNvSpPr txBox="1"/>
          <p:nvPr/>
        </p:nvSpPr>
        <p:spPr>
          <a:xfrm>
            <a:off x="467640" y="836640"/>
            <a:ext cx="8229240" cy="863640"/>
          </a:xfrm>
          <a:prstGeom prst="rect">
            <a:avLst/>
          </a:prstGeom>
          <a:noFill/>
          <a:ln w="0">
            <a:noFill/>
          </a:ln>
        </p:spPr>
        <p:txBody>
          <a:bodyPr anchor="ctr">
            <a:noAutofit/>
          </a:bodyPr>
          <a:lstStyle/>
          <a:p>
            <a:pPr algn="ctr">
              <a:lnSpc>
                <a:spcPct val="100000"/>
              </a:lnSpc>
            </a:pPr>
            <a:r>
              <a:rPr lang="sv-SE" sz="3600" b="1" strike="noStrike" spc="-1" dirty="0">
                <a:solidFill>
                  <a:srgbClr val="000000"/>
                </a:solidFill>
                <a:latin typeface="Calibri"/>
              </a:rPr>
              <a:t>Budget även som fördelningsbas</a:t>
            </a:r>
            <a:endParaRPr lang="sv-SE" sz="3600" b="0" strike="noStrike" spc="-1" dirty="0">
              <a:solidFill>
                <a:srgbClr val="000000"/>
              </a:solidFill>
              <a:latin typeface="Calibri"/>
            </a:endParaRPr>
          </a:p>
        </p:txBody>
      </p:sp>
      <p:sp>
        <p:nvSpPr>
          <p:cNvPr id="140" name="Rectangle 3"/>
          <p:cNvSpPr txBox="1"/>
          <p:nvPr/>
        </p:nvSpPr>
        <p:spPr>
          <a:xfrm>
            <a:off x="405720" y="1773360"/>
            <a:ext cx="8280720" cy="4398840"/>
          </a:xfrm>
          <a:prstGeom prst="rect">
            <a:avLst/>
          </a:prstGeom>
          <a:noFill/>
          <a:ln w="0">
            <a:noFill/>
          </a:ln>
        </p:spPr>
        <p:txBody>
          <a:bodyPr>
            <a:normAutofit fontScale="92000" lnSpcReduction="10000"/>
          </a:bodyPr>
          <a:lstStyle/>
          <a:p>
            <a:pPr marL="360">
              <a:lnSpc>
                <a:spcPct val="100000"/>
              </a:lnSpc>
              <a:spcBef>
                <a:spcPts val="479"/>
              </a:spcBef>
              <a:buClr>
                <a:srgbClr val="0070C0"/>
              </a:buClr>
            </a:pPr>
            <a:r>
              <a:rPr lang="sv-SE" spc="-1" dirty="0">
                <a:solidFill>
                  <a:srgbClr val="0070C0"/>
                </a:solidFill>
                <a:latin typeface="Calibri"/>
              </a:rPr>
              <a:t>På bild 3 anges den sedan modellens införande genomförda beräkningen av andel stödkostnader. Principen har sedan start varit att budgeterade indirekta kostnader ställs i relation till utfallet av totala verksamhetskostnader för föregående räkenskapsår. Detta har fått till följd att förändringar i ett lärosätes kostnadsstruktur riskerar behandlas på olika sätt i beräkningens täljare respektive nämnare.</a:t>
            </a:r>
          </a:p>
          <a:p>
            <a:pPr>
              <a:lnSpc>
                <a:spcPct val="100000"/>
              </a:lnSpc>
              <a:spcBef>
                <a:spcPts val="281"/>
              </a:spcBef>
              <a:tabLst>
                <a:tab pos="0" algn="l"/>
              </a:tabLst>
            </a:pPr>
            <a:endParaRPr lang="sv-SE" sz="1400" b="0" strike="noStrike" spc="-1" dirty="0">
              <a:solidFill>
                <a:srgbClr val="000000"/>
              </a:solidFill>
              <a:latin typeface="Calibri"/>
            </a:endParaRPr>
          </a:p>
          <a:p>
            <a:pPr>
              <a:lnSpc>
                <a:spcPct val="100000"/>
              </a:lnSpc>
              <a:spcBef>
                <a:spcPts val="281"/>
              </a:spcBef>
              <a:tabLst>
                <a:tab pos="0" algn="l"/>
              </a:tabLst>
            </a:pPr>
            <a:r>
              <a:rPr lang="sv-SE" spc="-1" dirty="0">
                <a:solidFill>
                  <a:srgbClr val="0070C0"/>
                </a:solidFill>
                <a:latin typeface="Calibri"/>
              </a:rPr>
              <a:t>Vi har i insamlingsfilen frågat efter budgeterade verksamhetskostnader för 2023 för att kunna visa hur stor påverkan olika nämnare får. De flesta lärosäten budgeterar högre verksamhetskostnader än utfallet året innan, vilket gör att andelen indirekta kostnader generellt blir lägre. </a:t>
            </a:r>
          </a:p>
          <a:p>
            <a:pPr>
              <a:lnSpc>
                <a:spcPct val="100000"/>
              </a:lnSpc>
              <a:spcBef>
                <a:spcPts val="281"/>
              </a:spcBef>
              <a:tabLst>
                <a:tab pos="0" algn="l"/>
              </a:tabLst>
            </a:pPr>
            <a:endParaRPr lang="sv-SE" spc="-1" dirty="0">
              <a:solidFill>
                <a:srgbClr val="0070C0"/>
              </a:solidFill>
              <a:latin typeface="Calibri"/>
            </a:endParaRPr>
          </a:p>
          <a:p>
            <a:pPr marL="343080" indent="-342720">
              <a:lnSpc>
                <a:spcPct val="100000"/>
              </a:lnSpc>
              <a:spcBef>
                <a:spcPts val="479"/>
              </a:spcBef>
              <a:buClr>
                <a:srgbClr val="0070C0"/>
              </a:buClr>
              <a:buFont typeface="Arial"/>
              <a:buChar char="•"/>
              <a:tabLst>
                <a:tab pos="0" algn="l"/>
              </a:tabLst>
            </a:pPr>
            <a:r>
              <a:rPr lang="sv-SE" sz="1800" b="0" strike="noStrike" spc="-1" dirty="0">
                <a:solidFill>
                  <a:srgbClr val="0070C0"/>
                </a:solidFill>
                <a:latin typeface="Calibri"/>
              </a:rPr>
              <a:t>Alternativ andel indirekta kostnader 2024 =</a:t>
            </a:r>
            <a:endParaRPr lang="sv-SE" sz="1800" b="0" strike="noStrike" spc="-1" dirty="0">
              <a:solidFill>
                <a:srgbClr val="000000"/>
              </a:solidFill>
              <a:latin typeface="Calibri"/>
            </a:endParaRPr>
          </a:p>
          <a:p>
            <a:pPr>
              <a:lnSpc>
                <a:spcPct val="100000"/>
              </a:lnSpc>
              <a:spcBef>
                <a:spcPts val="479"/>
              </a:spcBef>
              <a:tabLst>
                <a:tab pos="0" algn="l"/>
              </a:tabLst>
            </a:pPr>
            <a:r>
              <a:rPr lang="sv-SE" sz="1800" b="0" strike="noStrike" spc="-1" dirty="0">
                <a:solidFill>
                  <a:srgbClr val="0070C0"/>
                </a:solidFill>
                <a:latin typeface="Calibri"/>
              </a:rPr>
              <a:t>	</a:t>
            </a:r>
            <a:r>
              <a:rPr lang="sv-SE" sz="1800" b="1" u="sng" strike="noStrike" spc="-1" dirty="0">
                <a:solidFill>
                  <a:srgbClr val="0070C0"/>
                </a:solidFill>
                <a:uFillTx/>
                <a:latin typeface="Calibri"/>
              </a:rPr>
              <a:t>budgeterade indirekta kostnader 2024</a:t>
            </a:r>
            <a:br>
              <a:rPr lang="sv-SE" dirty="0"/>
            </a:br>
            <a:r>
              <a:rPr lang="sv-SE" sz="1800" b="1" strike="noStrike" spc="-1" dirty="0">
                <a:solidFill>
                  <a:srgbClr val="0070C0"/>
                </a:solidFill>
                <a:latin typeface="Calibri"/>
              </a:rPr>
              <a:t>	budgeterade verksamhetskostnader 2024</a:t>
            </a:r>
          </a:p>
          <a:p>
            <a:pPr>
              <a:lnSpc>
                <a:spcPct val="100000"/>
              </a:lnSpc>
              <a:spcBef>
                <a:spcPts val="479"/>
              </a:spcBef>
              <a:tabLst>
                <a:tab pos="0" algn="l"/>
              </a:tabLst>
            </a:pPr>
            <a:endParaRPr lang="sv-SE" sz="1800" b="1" strike="noStrike" spc="-1" dirty="0">
              <a:solidFill>
                <a:srgbClr val="0070C0"/>
              </a:solidFill>
              <a:latin typeface="Calibri"/>
            </a:endParaRPr>
          </a:p>
          <a:p>
            <a:pPr>
              <a:lnSpc>
                <a:spcPct val="100000"/>
              </a:lnSpc>
              <a:spcBef>
                <a:spcPts val="479"/>
              </a:spcBef>
              <a:tabLst>
                <a:tab pos="0" algn="l"/>
              </a:tabLst>
            </a:pPr>
            <a:r>
              <a:rPr lang="sv-SE" spc="-1" dirty="0">
                <a:solidFill>
                  <a:srgbClr val="0070C0"/>
                </a:solidFill>
                <a:latin typeface="Calibri"/>
              </a:rPr>
              <a:t>Utfall för denna alternativa beräkningsbas jämfört med ordinarie återfinns på nästa sida för alla lärosäten som angivit budgeterade verksamhetskostnader.</a:t>
            </a:r>
          </a:p>
          <a:p>
            <a:pPr>
              <a:lnSpc>
                <a:spcPct val="100000"/>
              </a:lnSpc>
              <a:spcBef>
                <a:spcPts val="479"/>
              </a:spcBef>
              <a:tabLst>
                <a:tab pos="0" algn="l"/>
              </a:tabLst>
            </a:pPr>
            <a:endParaRPr lang="sv-SE" sz="1800" b="0" strike="noStrike" spc="-1" dirty="0">
              <a:solidFill>
                <a:srgbClr val="000000"/>
              </a:solidFill>
              <a:latin typeface="Calibri"/>
            </a:endParaRPr>
          </a:p>
          <a:p>
            <a:pPr>
              <a:lnSpc>
                <a:spcPct val="100000"/>
              </a:lnSpc>
              <a:spcBef>
                <a:spcPts val="281"/>
              </a:spcBef>
              <a:tabLst>
                <a:tab pos="0" algn="l"/>
              </a:tabLst>
            </a:pPr>
            <a:endParaRPr lang="sv-SE" spc="-1" dirty="0">
              <a:solidFill>
                <a:srgbClr val="0070C0"/>
              </a:solidFill>
              <a:latin typeface="Calibri"/>
            </a:endParaRPr>
          </a:p>
          <a:p>
            <a:pPr>
              <a:lnSpc>
                <a:spcPct val="100000"/>
              </a:lnSpc>
              <a:spcBef>
                <a:spcPts val="281"/>
              </a:spcBef>
              <a:tabLst>
                <a:tab pos="0" algn="l"/>
              </a:tabLst>
            </a:pPr>
            <a:endParaRPr lang="sv-SE" b="0" strike="noStrike" spc="-1" dirty="0">
              <a:solidFill>
                <a:srgbClr val="000000"/>
              </a:solidFill>
              <a:latin typeface="Calibri"/>
            </a:endParaRPr>
          </a:p>
        </p:txBody>
      </p:sp>
      <p:pic>
        <p:nvPicPr>
          <p:cNvPr id="141" name="Picture 2" descr="SUHF_logo_u_txt_pms307"/>
          <p:cNvPicPr/>
          <p:nvPr/>
        </p:nvPicPr>
        <p:blipFill>
          <a:blip r:embed="rId3"/>
          <a:stretch/>
        </p:blipFill>
        <p:spPr>
          <a:xfrm>
            <a:off x="179640" y="228360"/>
            <a:ext cx="1710120" cy="532080"/>
          </a:xfrm>
          <a:prstGeom prst="rect">
            <a:avLst/>
          </a:prstGeom>
          <a:ln w="12700">
            <a:noFill/>
          </a:ln>
        </p:spPr>
      </p:pic>
      <p:sp>
        <p:nvSpPr>
          <p:cNvPr id="142"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2" name="PlaceHolder 1"/>
          <p:cNvSpPr>
            <a:spLocks noGrp="1"/>
          </p:cNvSpPr>
          <p:nvPr>
            <p:ph type="sldNum" idx="6"/>
          </p:nvPr>
        </p:nvSpPr>
        <p:spPr/>
        <p:txBody>
          <a:bodyPr/>
          <a:lstStyle/>
          <a:p>
            <a:fld id="{9D8AD0E4-E2D8-482D-BC14-19C5D47E3AC5}" type="slidenum">
              <a:t>19</a:t>
            </a:fld>
            <a:endParaRPr/>
          </a:p>
        </p:txBody>
      </p:sp>
    </p:spTree>
    <p:extLst>
      <p:ext uri="{BB962C8B-B14F-4D97-AF65-F5344CB8AC3E}">
        <p14:creationId xmlns:p14="http://schemas.microsoft.com/office/powerpoint/2010/main" val="2852279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Rectangle 2"/>
          <p:cNvSpPr txBox="1"/>
          <p:nvPr/>
        </p:nvSpPr>
        <p:spPr>
          <a:xfrm>
            <a:off x="734760" y="428760"/>
            <a:ext cx="8229240" cy="863640"/>
          </a:xfrm>
          <a:prstGeom prst="rect">
            <a:avLst/>
          </a:prstGeom>
          <a:noFill/>
          <a:ln w="0">
            <a:noFill/>
          </a:ln>
        </p:spPr>
        <p:txBody>
          <a:bodyPr anchor="ctr">
            <a:noAutofit/>
          </a:bodyPr>
          <a:lstStyle/>
          <a:p>
            <a:pPr algn="ctr">
              <a:lnSpc>
                <a:spcPct val="100000"/>
              </a:lnSpc>
            </a:pPr>
            <a:r>
              <a:rPr lang="sv-SE" sz="3600" b="1" strike="noStrike" spc="-1" dirty="0">
                <a:solidFill>
                  <a:srgbClr val="000000"/>
                </a:solidFill>
                <a:latin typeface="Calibri"/>
              </a:rPr>
              <a:t>SUHF-statistiken 2024</a:t>
            </a:r>
            <a:endParaRPr lang="sv-SE" sz="3600" b="0" strike="noStrike" spc="-1" dirty="0">
              <a:solidFill>
                <a:srgbClr val="000000"/>
              </a:solidFill>
              <a:latin typeface="Calibri"/>
            </a:endParaRPr>
          </a:p>
        </p:txBody>
      </p:sp>
      <p:sp>
        <p:nvSpPr>
          <p:cNvPr id="136" name="Rectangle 3"/>
          <p:cNvSpPr txBox="1"/>
          <p:nvPr/>
        </p:nvSpPr>
        <p:spPr>
          <a:xfrm>
            <a:off x="435600" y="1136880"/>
            <a:ext cx="8280720" cy="5218920"/>
          </a:xfrm>
          <a:prstGeom prst="rect">
            <a:avLst/>
          </a:prstGeom>
          <a:noFill/>
          <a:ln w="0">
            <a:noFill/>
          </a:ln>
        </p:spPr>
        <p:txBody>
          <a:bodyPr>
            <a:normAutofit fontScale="25000" lnSpcReduction="20000"/>
          </a:bodyPr>
          <a:lstStyle/>
          <a:p>
            <a:pPr>
              <a:lnSpc>
                <a:spcPct val="100000"/>
              </a:lnSpc>
              <a:spcBef>
                <a:spcPts val="1120"/>
              </a:spcBef>
              <a:tabLst>
                <a:tab pos="0" algn="l"/>
              </a:tabLst>
            </a:pPr>
            <a:r>
              <a:rPr lang="sv-SE" sz="5600" b="0" u="sng" strike="noStrike" spc="-1" dirty="0">
                <a:solidFill>
                  <a:srgbClr val="1F497D"/>
                </a:solidFill>
                <a:uFillTx/>
                <a:latin typeface="Calibri"/>
              </a:rPr>
              <a:t>Inledning/bakgrund till SUHF-modellen (styrkor/svagheter)</a:t>
            </a:r>
            <a:endParaRPr lang="sv-SE" sz="5600" b="0" strike="noStrike" spc="-1" dirty="0">
              <a:solidFill>
                <a:srgbClr val="000000"/>
              </a:solidFill>
              <a:latin typeface="Calibri"/>
            </a:endParaRPr>
          </a:p>
          <a:p>
            <a:pPr>
              <a:lnSpc>
                <a:spcPct val="100000"/>
              </a:lnSpc>
              <a:spcBef>
                <a:spcPts val="961"/>
              </a:spcBef>
              <a:tabLst>
                <a:tab pos="0" algn="l"/>
              </a:tabLst>
            </a:pPr>
            <a:r>
              <a:rPr lang="sv-SE" sz="4800" b="0" strike="noStrike" spc="-1" dirty="0">
                <a:solidFill>
                  <a:srgbClr val="1F497D"/>
                </a:solidFill>
                <a:latin typeface="Calibri"/>
              </a:rPr>
              <a:t>SUHF (Sveriges universitets och högskoleförbund) tog i november 2007 beslut om att rekommendera sina medlemmar att införa en ny redovisningsmodell för indirekta kostnader. Syftet från SUHF har varit att skapa en modell som på ett enkelt men ändå rättvisande och kostnadseffektivt sätt bidrar till god intern styrning och kontroll och som stödjer högskolans behov av tillförlitliga beslutsunderlag för verksamhetsstyrning och uppföljning. Modellen ska leda till rättvisande redovisning och kalkylering samt även medverka till bättre uppföljning av full kostnadstäckning vid högskolornas olika verksamheter. Modellen är enkel, tydlig och transparent samtidigt som den vid en likformig tillämpning ökar möjligheterna till jämförbarhet mellan olika verksamheter och år. </a:t>
            </a:r>
            <a:endParaRPr lang="sv-SE" sz="4800" b="0" strike="noStrike" spc="-1" dirty="0">
              <a:solidFill>
                <a:srgbClr val="000000"/>
              </a:solidFill>
              <a:latin typeface="Calibri"/>
            </a:endParaRPr>
          </a:p>
          <a:p>
            <a:pPr>
              <a:lnSpc>
                <a:spcPct val="100000"/>
              </a:lnSpc>
              <a:spcBef>
                <a:spcPts val="961"/>
              </a:spcBef>
              <a:tabLst>
                <a:tab pos="0" algn="l"/>
              </a:tabLst>
            </a:pPr>
            <a:r>
              <a:rPr lang="sv-SE" sz="4800" b="0" strike="noStrike" spc="-1" dirty="0">
                <a:solidFill>
                  <a:srgbClr val="1F497D"/>
                </a:solidFill>
                <a:latin typeface="Calibri"/>
              </a:rPr>
              <a:t>Målet är att modellen ska bidra till att harmonisera redovisningen mellan lärosätena över tiden, men att den i första hand inte avser att mäta effektiviteten mellan lärosätena. Anledningen till detta är att det inte finns ett standardiserat och/eller ”tvingande” sätt att redovisa olika kostnader samt att det i modellen ges ett visst utrymme att hantera aktiviteter genom olika grader av schabloniseringar. Ett exempel på detta är tex fördelningen av indirekta kostnader mellan utbildning och forskning, som är mycket svårt att göra på ett enhetligt sätt. Annat som kan påverka är även storleken på lärosäten, fördelning mellan utbildning/forskning och i viss mån hur man valt att organisera sig.</a:t>
            </a:r>
            <a:endParaRPr lang="sv-SE" sz="4800" b="0" strike="noStrike" spc="-1" dirty="0">
              <a:solidFill>
                <a:srgbClr val="000000"/>
              </a:solidFill>
              <a:latin typeface="Calibri"/>
            </a:endParaRPr>
          </a:p>
          <a:p>
            <a:pPr>
              <a:lnSpc>
                <a:spcPct val="100000"/>
              </a:lnSpc>
              <a:spcBef>
                <a:spcPts val="961"/>
              </a:spcBef>
              <a:tabLst>
                <a:tab pos="0" algn="l"/>
              </a:tabLst>
            </a:pPr>
            <a:r>
              <a:rPr lang="sv-SE" sz="4800" b="0" strike="noStrike" spc="-1" dirty="0">
                <a:solidFill>
                  <a:srgbClr val="1F497D"/>
                </a:solidFill>
                <a:latin typeface="Calibri"/>
              </a:rPr>
              <a:t>Styrkan i modellen är dessutom att den är gemensam och accepterad av hela sektorn, och utgör en grund för hur kalkylering sker, och möjliggör ett gemensamt regelverk kring hantering av ansökningar om extern finansiering av forskning, beviljande och redovisning av samfinansiering.</a:t>
            </a:r>
            <a:endParaRPr lang="sv-SE" sz="4800" b="0" strike="noStrike" spc="-1" dirty="0">
              <a:solidFill>
                <a:srgbClr val="000000"/>
              </a:solidFill>
              <a:latin typeface="Calibri"/>
            </a:endParaRPr>
          </a:p>
          <a:p>
            <a:pPr>
              <a:lnSpc>
                <a:spcPct val="100000"/>
              </a:lnSpc>
              <a:spcBef>
                <a:spcPts val="479"/>
              </a:spcBef>
              <a:tabLst>
                <a:tab pos="0" algn="l"/>
              </a:tabLst>
            </a:pPr>
            <a:endParaRPr lang="sv-SE" sz="2400" b="0" strike="noStrike" spc="-1" dirty="0">
              <a:solidFill>
                <a:srgbClr val="000000"/>
              </a:solidFill>
              <a:latin typeface="Calibri"/>
            </a:endParaRPr>
          </a:p>
          <a:p>
            <a:pPr>
              <a:lnSpc>
                <a:spcPct val="100000"/>
              </a:lnSpc>
              <a:spcBef>
                <a:spcPts val="1120"/>
              </a:spcBef>
              <a:tabLst>
                <a:tab pos="0" algn="l"/>
              </a:tabLst>
            </a:pPr>
            <a:r>
              <a:rPr lang="sv-SE" sz="5600" b="0" u="sng" strike="noStrike" spc="-1" dirty="0">
                <a:solidFill>
                  <a:srgbClr val="1F497D"/>
                </a:solidFill>
                <a:uFillTx/>
                <a:latin typeface="Calibri"/>
              </a:rPr>
              <a:t>Syfte med statistikinsamlingen</a:t>
            </a:r>
            <a:endParaRPr lang="sv-SE" sz="5600" b="0" strike="noStrike" spc="-1" dirty="0">
              <a:solidFill>
                <a:srgbClr val="000000"/>
              </a:solidFill>
              <a:latin typeface="Calibri"/>
            </a:endParaRPr>
          </a:p>
          <a:p>
            <a:pPr>
              <a:lnSpc>
                <a:spcPct val="100000"/>
              </a:lnSpc>
              <a:spcBef>
                <a:spcPts val="961"/>
              </a:spcBef>
              <a:tabLst>
                <a:tab pos="0" algn="l"/>
              </a:tabLst>
            </a:pPr>
            <a:r>
              <a:rPr lang="sv-SE" sz="4800" b="0" strike="noStrike" spc="-1" dirty="0">
                <a:solidFill>
                  <a:srgbClr val="1F497D"/>
                </a:solidFill>
                <a:latin typeface="Calibri"/>
              </a:rPr>
              <a:t>SUHF har sedan 2011 årligen begärt in uppgifter om indirekta kostnader vid alla universitet och högskolor i Sverige och från 2019 har insamlingen kompletterats med en enkät, i syfte fånga in information kopplat till lärosätenas tillämpning av SUHF-modellen. </a:t>
            </a:r>
            <a:endParaRPr lang="sv-SE" sz="4800" b="0" strike="noStrike" spc="-1" dirty="0">
              <a:solidFill>
                <a:srgbClr val="000000"/>
              </a:solidFill>
              <a:latin typeface="Calibri"/>
            </a:endParaRPr>
          </a:p>
          <a:p>
            <a:pPr>
              <a:lnSpc>
                <a:spcPct val="100000"/>
              </a:lnSpc>
              <a:spcBef>
                <a:spcPts val="961"/>
              </a:spcBef>
              <a:tabLst>
                <a:tab pos="0" algn="l"/>
              </a:tabLst>
            </a:pPr>
            <a:r>
              <a:rPr lang="sv-SE" sz="4800" b="0" strike="noStrike" spc="-1" dirty="0">
                <a:solidFill>
                  <a:srgbClr val="1F497D"/>
                </a:solidFill>
                <a:latin typeface="Calibri"/>
              </a:rPr>
              <a:t>Den inlämnade statistiken syftar till att vara ett stöd för det egna lärosätet att följa utvecklingen gällande de egna indirekta kostnaderna över tid, eller för att ha som utgångspunkt i mer djupgående jämförelser och analyser i förhållande till något annat specifikt lärosäte. </a:t>
            </a:r>
            <a:endParaRPr lang="sv-SE" sz="4800" b="0" strike="noStrike" spc="-1" dirty="0">
              <a:solidFill>
                <a:srgbClr val="000000"/>
              </a:solidFill>
              <a:latin typeface="Calibri"/>
            </a:endParaRPr>
          </a:p>
          <a:p>
            <a:pPr>
              <a:lnSpc>
                <a:spcPct val="100000"/>
              </a:lnSpc>
              <a:spcBef>
                <a:spcPts val="961"/>
              </a:spcBef>
              <a:tabLst>
                <a:tab pos="0" algn="l"/>
              </a:tabLst>
            </a:pPr>
            <a:r>
              <a:rPr lang="sv-SE" sz="4800" b="0" strike="noStrike" spc="-1" dirty="0">
                <a:solidFill>
                  <a:srgbClr val="1F497D"/>
                </a:solidFill>
                <a:latin typeface="Calibri"/>
              </a:rPr>
              <a:t>Syftet med insamlingen är inte att presentera en bild som ska användas för att identifiera vilka lärosäten som har, och vilka som inte har en effektiv stödverksamhet. Det går inte att utifrån statistiken säga detta p.g.a. olikheter i hantering och förutsättningar enligt ovanstående resonemang. </a:t>
            </a:r>
            <a:endParaRPr lang="sv-SE" sz="4800" b="0" strike="noStrike" spc="-1" dirty="0">
              <a:solidFill>
                <a:srgbClr val="000000"/>
              </a:solidFill>
              <a:latin typeface="Calibri"/>
            </a:endParaRPr>
          </a:p>
          <a:p>
            <a:pPr>
              <a:lnSpc>
                <a:spcPct val="100000"/>
              </a:lnSpc>
              <a:spcBef>
                <a:spcPts val="961"/>
              </a:spcBef>
              <a:tabLst>
                <a:tab pos="0" algn="l"/>
              </a:tabLst>
            </a:pPr>
            <a:r>
              <a:rPr lang="sv-SE" sz="4800" b="0" strike="noStrike" spc="-1" dirty="0">
                <a:solidFill>
                  <a:srgbClr val="1F497D"/>
                </a:solidFill>
                <a:latin typeface="Calibri"/>
              </a:rPr>
              <a:t>Insamlingen är ett tillfälle då avsteg och frågetecken avseende modellen kan identifieras, där vi således kan rikta särskilda informations- och utvecklingsinsatser.</a:t>
            </a:r>
            <a:endParaRPr lang="sv-SE" sz="4800" b="0" strike="noStrike" spc="-1" dirty="0">
              <a:solidFill>
                <a:srgbClr val="000000"/>
              </a:solidFill>
              <a:latin typeface="Calibri"/>
            </a:endParaRPr>
          </a:p>
        </p:txBody>
      </p:sp>
      <p:pic>
        <p:nvPicPr>
          <p:cNvPr id="137" name="Picture 2" descr="SUHF_logo_u_txt_pms307"/>
          <p:cNvPicPr/>
          <p:nvPr/>
        </p:nvPicPr>
        <p:blipFill>
          <a:blip r:embed="rId3"/>
          <a:stretch/>
        </p:blipFill>
        <p:spPr>
          <a:xfrm>
            <a:off x="179640" y="304560"/>
            <a:ext cx="2051280" cy="676080"/>
          </a:xfrm>
          <a:prstGeom prst="rect">
            <a:avLst/>
          </a:prstGeom>
          <a:ln w="12700">
            <a:noFill/>
          </a:ln>
        </p:spPr>
      </p:pic>
      <p:sp>
        <p:nvSpPr>
          <p:cNvPr id="138"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2" name="PlaceHolder 1"/>
          <p:cNvSpPr>
            <a:spLocks noGrp="1"/>
          </p:cNvSpPr>
          <p:nvPr>
            <p:ph type="sldNum" idx="6"/>
          </p:nvPr>
        </p:nvSpPr>
        <p:spPr/>
        <p:txBody>
          <a:bodyPr/>
          <a:lstStyle/>
          <a:p>
            <a:fld id="{C335A741-7003-4257-9BE2-242CD593EAE3}" type="slidenum">
              <a:rPr/>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726961"/>
            <a:ext cx="8229240" cy="1142640"/>
          </a:xfrm>
        </p:spPr>
        <p:txBody>
          <a:bodyPr/>
          <a:lstStyle/>
          <a:p>
            <a:pPr algn="ctr"/>
            <a:r>
              <a:rPr lang="sv-SE" sz="3600" b="1" spc="-1" dirty="0">
                <a:solidFill>
                  <a:srgbClr val="000000"/>
                </a:solidFill>
                <a:latin typeface="Calibri"/>
                <a:ea typeface="+mn-ea"/>
                <a:cs typeface="+mn-cs"/>
              </a:rPr>
              <a:t>Alternativ fördelningsbas</a:t>
            </a:r>
            <a:endParaRPr lang="sv-SE" dirty="0"/>
          </a:p>
        </p:txBody>
      </p:sp>
      <p:pic>
        <p:nvPicPr>
          <p:cNvPr id="5" name="Picture 2" descr="SUHF_logo_u_txt_pms307">
            <a:extLst>
              <a:ext uri="{FF2B5EF4-FFF2-40B4-BE49-F238E27FC236}">
                <a16:creationId xmlns:a16="http://schemas.microsoft.com/office/drawing/2014/main" id="{B581FAF8-A628-4905-A8FC-FE50E9B73A8A}"/>
              </a:ext>
            </a:extLst>
          </p:cNvPr>
          <p:cNvPicPr/>
          <p:nvPr/>
        </p:nvPicPr>
        <p:blipFill>
          <a:blip r:embed="rId2"/>
          <a:stretch/>
        </p:blipFill>
        <p:spPr>
          <a:xfrm>
            <a:off x="179640" y="304560"/>
            <a:ext cx="2051280" cy="676080"/>
          </a:xfrm>
          <a:prstGeom prst="rect">
            <a:avLst/>
          </a:prstGeom>
          <a:ln w="12700">
            <a:noFill/>
          </a:ln>
        </p:spPr>
      </p:pic>
      <p:graphicFrame>
        <p:nvGraphicFramePr>
          <p:cNvPr id="6" name="Diagram 5">
            <a:extLst>
              <a:ext uri="{FF2B5EF4-FFF2-40B4-BE49-F238E27FC236}">
                <a16:creationId xmlns:a16="http://schemas.microsoft.com/office/drawing/2014/main" id="{EA9179F2-29DC-4089-B876-A8C47C4F2F94}"/>
              </a:ext>
            </a:extLst>
          </p:cNvPr>
          <p:cNvGraphicFramePr>
            <a:graphicFrameLocks/>
          </p:cNvGraphicFramePr>
          <p:nvPr>
            <p:extLst>
              <p:ext uri="{D42A27DB-BD31-4B8C-83A1-F6EECF244321}">
                <p14:modId xmlns:p14="http://schemas.microsoft.com/office/powerpoint/2010/main" val="3201423759"/>
              </p:ext>
            </p:extLst>
          </p:nvPr>
        </p:nvGraphicFramePr>
        <p:xfrm>
          <a:off x="304800" y="2057399"/>
          <a:ext cx="8381640" cy="4073639"/>
        </p:xfrm>
        <a:graphic>
          <a:graphicData uri="http://schemas.openxmlformats.org/drawingml/2006/chart">
            <c:chart xmlns:c="http://schemas.openxmlformats.org/drawingml/2006/chart" xmlns:r="http://schemas.openxmlformats.org/officeDocument/2006/relationships" r:id="rId3"/>
          </a:graphicData>
        </a:graphic>
      </p:graphicFrame>
      <p:sp>
        <p:nvSpPr>
          <p:cNvPr id="22" name="textruta 21">
            <a:extLst>
              <a:ext uri="{FF2B5EF4-FFF2-40B4-BE49-F238E27FC236}">
                <a16:creationId xmlns:a16="http://schemas.microsoft.com/office/drawing/2014/main" id="{9D12DAA4-CC9C-45C9-A727-171D6177AA70}"/>
              </a:ext>
            </a:extLst>
          </p:cNvPr>
          <p:cNvSpPr txBox="1"/>
          <p:nvPr/>
        </p:nvSpPr>
        <p:spPr>
          <a:xfrm>
            <a:off x="457200" y="6431759"/>
            <a:ext cx="4294440" cy="276999"/>
          </a:xfrm>
          <a:prstGeom prst="rect">
            <a:avLst/>
          </a:prstGeom>
          <a:noFill/>
        </p:spPr>
        <p:txBody>
          <a:bodyPr wrap="square">
            <a:sp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Tree>
    <p:extLst>
      <p:ext uri="{BB962C8B-B14F-4D97-AF65-F5344CB8AC3E}">
        <p14:creationId xmlns:p14="http://schemas.microsoft.com/office/powerpoint/2010/main" val="3867950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Rectangle 2"/>
          <p:cNvSpPr txBox="1"/>
          <p:nvPr/>
        </p:nvSpPr>
        <p:spPr>
          <a:xfrm>
            <a:off x="467640" y="620640"/>
            <a:ext cx="8229240" cy="1244160"/>
          </a:xfrm>
          <a:prstGeom prst="rect">
            <a:avLst/>
          </a:prstGeom>
          <a:noFill/>
          <a:ln w="0">
            <a:noFill/>
          </a:ln>
        </p:spPr>
        <p:txBody>
          <a:bodyPr anchor="ctr">
            <a:normAutofit/>
          </a:bodyPr>
          <a:lstStyle/>
          <a:p>
            <a:pPr algn="ctr">
              <a:lnSpc>
                <a:spcPct val="100000"/>
              </a:lnSpc>
            </a:pPr>
            <a:r>
              <a:rPr lang="sv-SE" sz="4000" b="1" strike="noStrike" spc="-1" dirty="0">
                <a:solidFill>
                  <a:srgbClr val="000000"/>
                </a:solidFill>
                <a:latin typeface="Calibri"/>
              </a:rPr>
              <a:t>Utveckling 2020-2024</a:t>
            </a:r>
            <a:br>
              <a:rPr dirty="0"/>
            </a:br>
            <a:r>
              <a:rPr lang="sv-SE" sz="2700" b="0" i="1" strike="noStrike" spc="-1" dirty="0">
                <a:solidFill>
                  <a:srgbClr val="C00000"/>
                </a:solidFill>
                <a:latin typeface="Calibri"/>
              </a:rPr>
              <a:t>Lärosäten med omsättning över 4 mdkr – </a:t>
            </a:r>
            <a:r>
              <a:rPr lang="sv-SE" sz="2700" b="1" i="1" strike="noStrike" spc="-1" dirty="0">
                <a:solidFill>
                  <a:srgbClr val="C00000"/>
                </a:solidFill>
                <a:latin typeface="Calibri"/>
              </a:rPr>
              <a:t>totalt </a:t>
            </a:r>
            <a:endParaRPr lang="sv-SE" sz="2700" b="0" strike="noStrike" spc="-1" dirty="0">
              <a:solidFill>
                <a:srgbClr val="000000"/>
              </a:solidFill>
              <a:latin typeface="Calibri"/>
            </a:endParaRPr>
          </a:p>
        </p:txBody>
      </p:sp>
      <p:pic>
        <p:nvPicPr>
          <p:cNvPr id="179" name="Picture 2" descr="SUHF_logo_u_txt_pms307"/>
          <p:cNvPicPr/>
          <p:nvPr/>
        </p:nvPicPr>
        <p:blipFill>
          <a:blip r:embed="rId3"/>
          <a:stretch/>
        </p:blipFill>
        <p:spPr>
          <a:xfrm>
            <a:off x="179640" y="304560"/>
            <a:ext cx="2051280" cy="676080"/>
          </a:xfrm>
          <a:prstGeom prst="rect">
            <a:avLst/>
          </a:prstGeom>
          <a:ln w="12700">
            <a:noFill/>
          </a:ln>
        </p:spPr>
      </p:pic>
      <p:sp>
        <p:nvSpPr>
          <p:cNvPr id="180"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2" name="PlaceHolder 1"/>
          <p:cNvSpPr>
            <a:spLocks noGrp="1"/>
          </p:cNvSpPr>
          <p:nvPr>
            <p:ph type="sldNum" idx="6"/>
          </p:nvPr>
        </p:nvSpPr>
        <p:spPr/>
        <p:txBody>
          <a:bodyPr/>
          <a:lstStyle/>
          <a:p>
            <a:fld id="{538D3445-FEC9-4E66-83BC-70829E9CD569}" type="slidenum">
              <a:rPr/>
              <a:t>21</a:t>
            </a:fld>
            <a:endParaRPr/>
          </a:p>
        </p:txBody>
      </p:sp>
      <p:graphicFrame>
        <p:nvGraphicFramePr>
          <p:cNvPr id="8" name="Diagram 7">
            <a:extLst>
              <a:ext uri="{FF2B5EF4-FFF2-40B4-BE49-F238E27FC236}">
                <a16:creationId xmlns:a16="http://schemas.microsoft.com/office/drawing/2014/main" id="{00000000-0008-0000-0E00-000004000000}"/>
              </a:ext>
            </a:extLst>
          </p:cNvPr>
          <p:cNvGraphicFramePr>
            <a:graphicFrameLocks/>
          </p:cNvGraphicFramePr>
          <p:nvPr>
            <p:extLst>
              <p:ext uri="{D42A27DB-BD31-4B8C-83A1-F6EECF244321}">
                <p14:modId xmlns:p14="http://schemas.microsoft.com/office/powerpoint/2010/main" val="786494509"/>
              </p:ext>
            </p:extLst>
          </p:nvPr>
        </p:nvGraphicFramePr>
        <p:xfrm>
          <a:off x="467640" y="1886743"/>
          <a:ext cx="7979673" cy="435061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890701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Rectangle 2"/>
          <p:cNvSpPr txBox="1"/>
          <p:nvPr/>
        </p:nvSpPr>
        <p:spPr>
          <a:xfrm>
            <a:off x="467640" y="692640"/>
            <a:ext cx="8218800" cy="791640"/>
          </a:xfrm>
          <a:prstGeom prst="rect">
            <a:avLst/>
          </a:prstGeom>
          <a:noFill/>
          <a:ln w="0">
            <a:noFill/>
          </a:ln>
        </p:spPr>
        <p:txBody>
          <a:bodyPr anchor="ctr">
            <a:noAutofit/>
          </a:bodyPr>
          <a:lstStyle/>
          <a:p>
            <a:pPr algn="ctr">
              <a:lnSpc>
                <a:spcPct val="100000"/>
              </a:lnSpc>
            </a:pPr>
            <a:r>
              <a:rPr lang="sv-SE" sz="3600" b="1" strike="noStrike" spc="-1" dirty="0">
                <a:solidFill>
                  <a:srgbClr val="000000"/>
                </a:solidFill>
                <a:latin typeface="Calibri"/>
              </a:rPr>
              <a:t>Utveckling 2020-2024</a:t>
            </a:r>
            <a:endParaRPr lang="sv-SE" sz="3600" b="0" strike="noStrike" spc="-1" dirty="0">
              <a:solidFill>
                <a:srgbClr val="000000"/>
              </a:solidFill>
              <a:latin typeface="Calibri"/>
            </a:endParaRPr>
          </a:p>
        </p:txBody>
      </p:sp>
      <p:sp>
        <p:nvSpPr>
          <p:cNvPr id="184" name="Rectangle 3"/>
          <p:cNvSpPr txBox="1"/>
          <p:nvPr/>
        </p:nvSpPr>
        <p:spPr>
          <a:xfrm>
            <a:off x="427680" y="1484281"/>
            <a:ext cx="8280720" cy="4444572"/>
          </a:xfrm>
          <a:prstGeom prst="rect">
            <a:avLst/>
          </a:prstGeom>
          <a:noFill/>
          <a:ln w="0">
            <a:noFill/>
          </a:ln>
        </p:spPr>
        <p:txBody>
          <a:bodyPr>
            <a:normAutofit/>
          </a:bodyPr>
          <a:lstStyle/>
          <a:p>
            <a:pPr algn="ctr">
              <a:lnSpc>
                <a:spcPct val="100000"/>
              </a:lnSpc>
              <a:spcBef>
                <a:spcPts val="479"/>
              </a:spcBef>
              <a:tabLst>
                <a:tab pos="0" algn="l"/>
              </a:tabLst>
            </a:pPr>
            <a:r>
              <a:rPr lang="sv-SE" sz="2400" b="0" i="1" strike="noStrike" spc="-1" dirty="0">
                <a:solidFill>
                  <a:srgbClr val="C00000"/>
                </a:solidFill>
                <a:latin typeface="Calibri"/>
              </a:rPr>
              <a:t>Lärosäten med omsättning 1-3 mdkr – </a:t>
            </a:r>
            <a:r>
              <a:rPr lang="sv-SE" sz="2400" b="1" i="1" strike="noStrike" spc="-1" dirty="0">
                <a:solidFill>
                  <a:srgbClr val="C00000"/>
                </a:solidFill>
                <a:latin typeface="Calibri"/>
              </a:rPr>
              <a:t>totalt</a:t>
            </a:r>
            <a:endParaRPr lang="sv-SE" sz="2400" b="0" strike="noStrike" spc="-1" dirty="0">
              <a:solidFill>
                <a:srgbClr val="000000"/>
              </a:solidFill>
              <a:latin typeface="Calibri"/>
            </a:endParaRPr>
          </a:p>
        </p:txBody>
      </p:sp>
      <p:pic>
        <p:nvPicPr>
          <p:cNvPr id="185" name="Picture 2" descr="SUHF_logo_u_txt_pms307"/>
          <p:cNvPicPr/>
          <p:nvPr/>
        </p:nvPicPr>
        <p:blipFill>
          <a:blip r:embed="rId2"/>
          <a:stretch/>
        </p:blipFill>
        <p:spPr>
          <a:xfrm>
            <a:off x="179640" y="304560"/>
            <a:ext cx="2051280" cy="676080"/>
          </a:xfrm>
          <a:prstGeom prst="rect">
            <a:avLst/>
          </a:prstGeom>
          <a:ln w="12700">
            <a:noFill/>
          </a:ln>
        </p:spPr>
      </p:pic>
      <p:sp>
        <p:nvSpPr>
          <p:cNvPr id="186"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2" name="PlaceHolder 1"/>
          <p:cNvSpPr>
            <a:spLocks noGrp="1"/>
          </p:cNvSpPr>
          <p:nvPr>
            <p:ph type="sldNum" idx="6"/>
          </p:nvPr>
        </p:nvSpPr>
        <p:spPr/>
        <p:txBody>
          <a:bodyPr/>
          <a:lstStyle/>
          <a:p>
            <a:fld id="{C649B55A-C827-4DE3-85F2-FE001CEF5838}" type="slidenum">
              <a:t>22</a:t>
            </a:fld>
            <a:endParaRPr/>
          </a:p>
        </p:txBody>
      </p:sp>
      <p:graphicFrame>
        <p:nvGraphicFramePr>
          <p:cNvPr id="9" name="Diagram 8">
            <a:extLst>
              <a:ext uri="{FF2B5EF4-FFF2-40B4-BE49-F238E27FC236}">
                <a16:creationId xmlns:a16="http://schemas.microsoft.com/office/drawing/2014/main" id="{00000000-0008-0000-0E00-000005000000}"/>
              </a:ext>
            </a:extLst>
          </p:cNvPr>
          <p:cNvGraphicFramePr>
            <a:graphicFrameLocks/>
          </p:cNvGraphicFramePr>
          <p:nvPr>
            <p:extLst>
              <p:ext uri="{D42A27DB-BD31-4B8C-83A1-F6EECF244321}">
                <p14:modId xmlns:p14="http://schemas.microsoft.com/office/powerpoint/2010/main" val="3414269225"/>
              </p:ext>
            </p:extLst>
          </p:nvPr>
        </p:nvGraphicFramePr>
        <p:xfrm>
          <a:off x="583474" y="2177143"/>
          <a:ext cx="7768045" cy="398821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487620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Rectangle 2"/>
          <p:cNvSpPr txBox="1"/>
          <p:nvPr/>
        </p:nvSpPr>
        <p:spPr>
          <a:xfrm>
            <a:off x="518760" y="642960"/>
            <a:ext cx="8229240" cy="841320"/>
          </a:xfrm>
          <a:prstGeom prst="rect">
            <a:avLst/>
          </a:prstGeom>
          <a:noFill/>
          <a:ln w="0">
            <a:noFill/>
          </a:ln>
        </p:spPr>
        <p:txBody>
          <a:bodyPr anchor="ctr">
            <a:noAutofit/>
          </a:bodyPr>
          <a:lstStyle/>
          <a:p>
            <a:pPr algn="ctr">
              <a:lnSpc>
                <a:spcPct val="100000"/>
              </a:lnSpc>
            </a:pPr>
            <a:r>
              <a:rPr lang="sv-SE" sz="3600" b="1" strike="noStrike" spc="-1" dirty="0">
                <a:solidFill>
                  <a:srgbClr val="000000"/>
                </a:solidFill>
                <a:latin typeface="Calibri"/>
              </a:rPr>
              <a:t>Utveckling 2020-2024</a:t>
            </a:r>
            <a:endParaRPr lang="sv-SE" sz="3600" b="0" strike="noStrike" spc="-1" dirty="0">
              <a:solidFill>
                <a:srgbClr val="000000"/>
              </a:solidFill>
              <a:latin typeface="Calibri"/>
            </a:endParaRPr>
          </a:p>
        </p:txBody>
      </p:sp>
      <p:sp>
        <p:nvSpPr>
          <p:cNvPr id="190" name="Rectangle 3"/>
          <p:cNvSpPr txBox="1"/>
          <p:nvPr/>
        </p:nvSpPr>
        <p:spPr>
          <a:xfrm>
            <a:off x="467640" y="1284480"/>
            <a:ext cx="8280720" cy="4242600"/>
          </a:xfrm>
          <a:prstGeom prst="rect">
            <a:avLst/>
          </a:prstGeom>
          <a:noFill/>
          <a:ln w="0">
            <a:noFill/>
          </a:ln>
        </p:spPr>
        <p:txBody>
          <a:bodyPr>
            <a:normAutofit/>
          </a:bodyPr>
          <a:lstStyle/>
          <a:p>
            <a:pPr algn="ctr">
              <a:lnSpc>
                <a:spcPct val="100000"/>
              </a:lnSpc>
              <a:spcBef>
                <a:spcPts val="479"/>
              </a:spcBef>
              <a:tabLst>
                <a:tab pos="0" algn="l"/>
              </a:tabLst>
            </a:pPr>
            <a:r>
              <a:rPr lang="sv-SE" sz="2400" b="0" i="1" strike="noStrike" spc="-1">
                <a:solidFill>
                  <a:srgbClr val="C00000"/>
                </a:solidFill>
                <a:latin typeface="Calibri"/>
              </a:rPr>
              <a:t>Lärosäten med omsättning 0,5-1 mdkr - </a:t>
            </a:r>
            <a:r>
              <a:rPr lang="sv-SE" sz="2400" b="1" i="1" strike="noStrike" spc="-1">
                <a:solidFill>
                  <a:srgbClr val="C00000"/>
                </a:solidFill>
                <a:latin typeface="Calibri"/>
              </a:rPr>
              <a:t>t</a:t>
            </a:r>
            <a:r>
              <a:rPr lang="sv-SE" sz="2400" b="1" i="1" strike="noStrike" spc="-1">
                <a:solidFill>
                  <a:srgbClr val="C0504D"/>
                </a:solidFill>
                <a:latin typeface="Calibri"/>
              </a:rPr>
              <a:t>otalt</a:t>
            </a:r>
            <a:endParaRPr lang="sv-SE" sz="2400" b="0" strike="noStrike" spc="-1">
              <a:solidFill>
                <a:srgbClr val="000000"/>
              </a:solidFill>
              <a:latin typeface="Calibri"/>
            </a:endParaRPr>
          </a:p>
        </p:txBody>
      </p:sp>
      <p:pic>
        <p:nvPicPr>
          <p:cNvPr id="191" name="Picture 2" descr="SUHF_logo_u_txt_pms307"/>
          <p:cNvPicPr/>
          <p:nvPr/>
        </p:nvPicPr>
        <p:blipFill>
          <a:blip r:embed="rId3"/>
          <a:stretch/>
        </p:blipFill>
        <p:spPr>
          <a:xfrm>
            <a:off x="179640" y="304560"/>
            <a:ext cx="2051280" cy="676080"/>
          </a:xfrm>
          <a:prstGeom prst="rect">
            <a:avLst/>
          </a:prstGeom>
          <a:ln w="12700">
            <a:noFill/>
          </a:ln>
        </p:spPr>
      </p:pic>
      <p:sp>
        <p:nvSpPr>
          <p:cNvPr id="192"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194" name="textruta 7"/>
          <p:cNvSpPr/>
          <p:nvPr/>
        </p:nvSpPr>
        <p:spPr>
          <a:xfrm>
            <a:off x="5796000" y="304560"/>
            <a:ext cx="2520000" cy="364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sv-SE" sz="1800" b="0" strike="noStrike" spc="-1" dirty="0">
              <a:latin typeface="Calibri"/>
            </a:endParaRPr>
          </a:p>
        </p:txBody>
      </p:sp>
      <p:sp>
        <p:nvSpPr>
          <p:cNvPr id="2" name="PlaceHolder 1"/>
          <p:cNvSpPr>
            <a:spLocks noGrp="1"/>
          </p:cNvSpPr>
          <p:nvPr>
            <p:ph type="sldNum" idx="6"/>
          </p:nvPr>
        </p:nvSpPr>
        <p:spPr/>
        <p:txBody>
          <a:bodyPr/>
          <a:lstStyle/>
          <a:p>
            <a:fld id="{F0248318-5824-4923-97E5-440636ACC31B}" type="slidenum">
              <a:rPr/>
              <a:t>23</a:t>
            </a:fld>
            <a:endParaRPr/>
          </a:p>
        </p:txBody>
      </p:sp>
      <p:graphicFrame>
        <p:nvGraphicFramePr>
          <p:cNvPr id="11" name="Diagram 10">
            <a:extLst>
              <a:ext uri="{FF2B5EF4-FFF2-40B4-BE49-F238E27FC236}">
                <a16:creationId xmlns:a16="http://schemas.microsoft.com/office/drawing/2014/main" id="{00000000-0008-0000-0E00-000006000000}"/>
              </a:ext>
            </a:extLst>
          </p:cNvPr>
          <p:cNvGraphicFramePr>
            <a:graphicFrameLocks/>
          </p:cNvGraphicFramePr>
          <p:nvPr>
            <p:extLst>
              <p:ext uri="{D42A27DB-BD31-4B8C-83A1-F6EECF244321}">
                <p14:modId xmlns:p14="http://schemas.microsoft.com/office/powerpoint/2010/main" val="512206451"/>
              </p:ext>
            </p:extLst>
          </p:nvPr>
        </p:nvGraphicFramePr>
        <p:xfrm>
          <a:off x="518760" y="1888330"/>
          <a:ext cx="7954680" cy="4326709"/>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Rectangle 2"/>
          <p:cNvSpPr txBox="1"/>
          <p:nvPr/>
        </p:nvSpPr>
        <p:spPr>
          <a:xfrm>
            <a:off x="518760" y="642960"/>
            <a:ext cx="8229240" cy="863640"/>
          </a:xfrm>
          <a:prstGeom prst="rect">
            <a:avLst/>
          </a:prstGeom>
          <a:noFill/>
          <a:ln w="0">
            <a:noFill/>
          </a:ln>
        </p:spPr>
        <p:txBody>
          <a:bodyPr anchor="ctr">
            <a:noAutofit/>
          </a:bodyPr>
          <a:lstStyle/>
          <a:p>
            <a:pPr algn="ctr">
              <a:lnSpc>
                <a:spcPct val="100000"/>
              </a:lnSpc>
            </a:pPr>
            <a:r>
              <a:rPr lang="sv-SE" sz="3600" b="1" strike="noStrike" spc="-1" dirty="0">
                <a:solidFill>
                  <a:srgbClr val="000000"/>
                </a:solidFill>
                <a:latin typeface="Calibri"/>
              </a:rPr>
              <a:t>Utveckling 2020-2024</a:t>
            </a:r>
            <a:endParaRPr lang="sv-SE" sz="3600" b="0" strike="noStrike" spc="-1" dirty="0">
              <a:solidFill>
                <a:srgbClr val="000000"/>
              </a:solidFill>
              <a:latin typeface="Calibri"/>
            </a:endParaRPr>
          </a:p>
        </p:txBody>
      </p:sp>
      <p:sp>
        <p:nvSpPr>
          <p:cNvPr id="196" name="Rectangle 3"/>
          <p:cNvSpPr txBox="1"/>
          <p:nvPr/>
        </p:nvSpPr>
        <p:spPr>
          <a:xfrm>
            <a:off x="467640" y="1412639"/>
            <a:ext cx="7776360" cy="4417921"/>
          </a:xfrm>
          <a:prstGeom prst="rect">
            <a:avLst/>
          </a:prstGeom>
          <a:noFill/>
          <a:ln w="0">
            <a:noFill/>
          </a:ln>
        </p:spPr>
        <p:txBody>
          <a:bodyPr>
            <a:normAutofit/>
          </a:bodyPr>
          <a:lstStyle/>
          <a:p>
            <a:pPr algn="ctr">
              <a:lnSpc>
                <a:spcPct val="100000"/>
              </a:lnSpc>
              <a:spcBef>
                <a:spcPts val="479"/>
              </a:spcBef>
              <a:tabLst>
                <a:tab pos="0" algn="l"/>
              </a:tabLst>
            </a:pPr>
            <a:r>
              <a:rPr lang="sv-SE" sz="2400" b="0" i="1" strike="noStrike" spc="-1">
                <a:solidFill>
                  <a:srgbClr val="C00000"/>
                </a:solidFill>
                <a:latin typeface="Calibri"/>
              </a:rPr>
              <a:t>Lärosäten med omsättning under 0,5 mdkr - </a:t>
            </a:r>
            <a:r>
              <a:rPr lang="sv-SE" sz="2400" b="1" i="1" strike="noStrike" spc="-1">
                <a:solidFill>
                  <a:srgbClr val="C00000"/>
                </a:solidFill>
                <a:latin typeface="Calibri"/>
              </a:rPr>
              <a:t>t</a:t>
            </a:r>
            <a:r>
              <a:rPr lang="sv-SE" sz="2400" b="1" i="1" strike="noStrike" spc="-1">
                <a:solidFill>
                  <a:srgbClr val="C0504D"/>
                </a:solidFill>
                <a:latin typeface="Calibri"/>
              </a:rPr>
              <a:t>otalt</a:t>
            </a:r>
            <a:endParaRPr lang="sv-SE" sz="2400" b="0" strike="noStrike" spc="-1">
              <a:solidFill>
                <a:srgbClr val="000000"/>
              </a:solidFill>
              <a:latin typeface="Calibri"/>
            </a:endParaRPr>
          </a:p>
        </p:txBody>
      </p:sp>
      <p:pic>
        <p:nvPicPr>
          <p:cNvPr id="197" name="Picture 2" descr="SUHF_logo_u_txt_pms307"/>
          <p:cNvPicPr/>
          <p:nvPr/>
        </p:nvPicPr>
        <p:blipFill>
          <a:blip r:embed="rId2"/>
          <a:stretch/>
        </p:blipFill>
        <p:spPr>
          <a:xfrm>
            <a:off x="179640" y="304560"/>
            <a:ext cx="2051280" cy="676080"/>
          </a:xfrm>
          <a:prstGeom prst="rect">
            <a:avLst/>
          </a:prstGeom>
          <a:ln w="12700">
            <a:noFill/>
          </a:ln>
        </p:spPr>
      </p:pic>
      <p:sp>
        <p:nvSpPr>
          <p:cNvPr id="198"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200" name="textruta 7"/>
          <p:cNvSpPr/>
          <p:nvPr/>
        </p:nvSpPr>
        <p:spPr>
          <a:xfrm>
            <a:off x="5796000" y="304560"/>
            <a:ext cx="2520000" cy="364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sv-SE" sz="1800" b="0" strike="noStrike" spc="-1" dirty="0">
              <a:latin typeface="Calibri"/>
            </a:endParaRPr>
          </a:p>
        </p:txBody>
      </p:sp>
      <p:sp>
        <p:nvSpPr>
          <p:cNvPr id="2" name="PlaceHolder 1"/>
          <p:cNvSpPr>
            <a:spLocks noGrp="1"/>
          </p:cNvSpPr>
          <p:nvPr>
            <p:ph type="sldNum" idx="6"/>
          </p:nvPr>
        </p:nvSpPr>
        <p:spPr/>
        <p:txBody>
          <a:bodyPr/>
          <a:lstStyle/>
          <a:p>
            <a:fld id="{411083B1-8716-45AC-B931-E0D58B3EEF27}" type="slidenum">
              <a:rPr/>
              <a:t>24</a:t>
            </a:fld>
            <a:endParaRPr/>
          </a:p>
        </p:txBody>
      </p:sp>
      <p:graphicFrame>
        <p:nvGraphicFramePr>
          <p:cNvPr id="10" name="Diagram 9">
            <a:extLst>
              <a:ext uri="{FF2B5EF4-FFF2-40B4-BE49-F238E27FC236}">
                <a16:creationId xmlns:a16="http://schemas.microsoft.com/office/drawing/2014/main" id="{00000000-0008-0000-0E00-000002000000}"/>
              </a:ext>
            </a:extLst>
          </p:cNvPr>
          <p:cNvGraphicFramePr>
            <a:graphicFrameLocks/>
          </p:cNvGraphicFramePr>
          <p:nvPr>
            <p:extLst>
              <p:ext uri="{D42A27DB-BD31-4B8C-83A1-F6EECF244321}">
                <p14:modId xmlns:p14="http://schemas.microsoft.com/office/powerpoint/2010/main" val="2822195485"/>
              </p:ext>
            </p:extLst>
          </p:nvPr>
        </p:nvGraphicFramePr>
        <p:xfrm>
          <a:off x="900000" y="2432303"/>
          <a:ext cx="7564731" cy="383025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Rectangle 2"/>
          <p:cNvSpPr txBox="1"/>
          <p:nvPr/>
        </p:nvSpPr>
        <p:spPr>
          <a:xfrm>
            <a:off x="467640" y="1053000"/>
            <a:ext cx="8229240" cy="863640"/>
          </a:xfrm>
          <a:prstGeom prst="rect">
            <a:avLst/>
          </a:prstGeom>
          <a:noFill/>
          <a:ln w="0">
            <a:noFill/>
          </a:ln>
        </p:spPr>
        <p:txBody>
          <a:bodyPr anchor="ctr">
            <a:normAutofit fontScale="85000" lnSpcReduction="20000"/>
          </a:bodyPr>
          <a:lstStyle/>
          <a:p>
            <a:pPr algn="ctr">
              <a:lnSpc>
                <a:spcPct val="100000"/>
              </a:lnSpc>
            </a:pPr>
            <a:r>
              <a:rPr lang="sv-SE" sz="3600" b="1" strike="noStrike" spc="-1" dirty="0">
                <a:solidFill>
                  <a:srgbClr val="000000"/>
                </a:solidFill>
                <a:latin typeface="Calibri"/>
              </a:rPr>
              <a:t>Andel indirekta kostnader 2024</a:t>
            </a:r>
            <a:br>
              <a:rPr dirty="0"/>
            </a:br>
            <a:r>
              <a:rPr lang="sv-SE" sz="3600" b="1" i="1" strike="noStrike" spc="-1" dirty="0">
                <a:solidFill>
                  <a:srgbClr val="000000"/>
                </a:solidFill>
                <a:latin typeface="Calibri"/>
              </a:rPr>
              <a:t>Utbildning</a:t>
            </a:r>
            <a:endParaRPr lang="sv-SE" sz="3600" b="0" strike="noStrike" spc="-1" dirty="0">
              <a:solidFill>
                <a:srgbClr val="000000"/>
              </a:solidFill>
              <a:latin typeface="Calibri"/>
            </a:endParaRPr>
          </a:p>
        </p:txBody>
      </p:sp>
      <p:pic>
        <p:nvPicPr>
          <p:cNvPr id="202" name="Picture 2" descr="SUHF_logo_u_txt_pms307"/>
          <p:cNvPicPr/>
          <p:nvPr/>
        </p:nvPicPr>
        <p:blipFill>
          <a:blip r:embed="rId3"/>
          <a:stretch/>
        </p:blipFill>
        <p:spPr>
          <a:xfrm>
            <a:off x="179640" y="304560"/>
            <a:ext cx="2051280" cy="676080"/>
          </a:xfrm>
          <a:prstGeom prst="rect">
            <a:avLst/>
          </a:prstGeom>
          <a:ln w="12700">
            <a:noFill/>
          </a:ln>
        </p:spPr>
      </p:pic>
      <p:sp>
        <p:nvSpPr>
          <p:cNvPr id="203"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2" name="PlaceHolder 1"/>
          <p:cNvSpPr>
            <a:spLocks noGrp="1"/>
          </p:cNvSpPr>
          <p:nvPr>
            <p:ph type="sldNum" idx="6"/>
          </p:nvPr>
        </p:nvSpPr>
        <p:spPr/>
        <p:txBody>
          <a:bodyPr/>
          <a:lstStyle/>
          <a:p>
            <a:fld id="{4B16A539-1ACB-4E72-811A-2AC70403F53B}" type="slidenum">
              <a:rPr/>
              <a:t>25</a:t>
            </a:fld>
            <a:endParaRPr/>
          </a:p>
        </p:txBody>
      </p:sp>
      <p:graphicFrame>
        <p:nvGraphicFramePr>
          <p:cNvPr id="7" name="Diagram 6">
            <a:extLst>
              <a:ext uri="{FF2B5EF4-FFF2-40B4-BE49-F238E27FC236}">
                <a16:creationId xmlns:a16="http://schemas.microsoft.com/office/drawing/2014/main" id="{00000000-0008-0000-1500-000002000000}"/>
              </a:ext>
            </a:extLst>
          </p:cNvPr>
          <p:cNvGraphicFramePr>
            <a:graphicFrameLocks/>
          </p:cNvGraphicFramePr>
          <p:nvPr>
            <p:extLst>
              <p:ext uri="{D42A27DB-BD31-4B8C-83A1-F6EECF244321}">
                <p14:modId xmlns:p14="http://schemas.microsoft.com/office/powerpoint/2010/main" val="303978336"/>
              </p:ext>
            </p:extLst>
          </p:nvPr>
        </p:nvGraphicFramePr>
        <p:xfrm>
          <a:off x="592183" y="1918348"/>
          <a:ext cx="7950925" cy="424732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6621198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Rectangle 2"/>
          <p:cNvSpPr txBox="1"/>
          <p:nvPr/>
        </p:nvSpPr>
        <p:spPr>
          <a:xfrm>
            <a:off x="2431440" y="404640"/>
            <a:ext cx="6284880" cy="1195560"/>
          </a:xfrm>
          <a:prstGeom prst="rect">
            <a:avLst/>
          </a:prstGeom>
          <a:noFill/>
          <a:ln w="0">
            <a:noFill/>
          </a:ln>
        </p:spPr>
        <p:txBody>
          <a:bodyPr anchor="ctr">
            <a:normAutofit fontScale="89000"/>
          </a:bodyPr>
          <a:lstStyle/>
          <a:p>
            <a:pPr algn="ctr">
              <a:lnSpc>
                <a:spcPct val="100000"/>
              </a:lnSpc>
            </a:pPr>
            <a:r>
              <a:rPr lang="sv-SE" sz="4000" b="1" strike="noStrike" spc="-1" dirty="0">
                <a:solidFill>
                  <a:srgbClr val="000000"/>
                </a:solidFill>
                <a:latin typeface="Calibri"/>
              </a:rPr>
              <a:t>Andel indirekta kostnader 2024</a:t>
            </a:r>
            <a:br>
              <a:rPr dirty="0"/>
            </a:br>
            <a:r>
              <a:rPr lang="sv-SE" sz="2700" b="1" i="1" strike="noStrike" spc="-1" dirty="0">
                <a:solidFill>
                  <a:srgbClr val="C00000"/>
                </a:solidFill>
                <a:latin typeface="Calibri"/>
              </a:rPr>
              <a:t>Utbildning</a:t>
            </a:r>
            <a:endParaRPr lang="sv-SE" sz="2700" b="0" strike="noStrike" spc="-1" dirty="0">
              <a:solidFill>
                <a:srgbClr val="000000"/>
              </a:solidFill>
              <a:latin typeface="Calibri"/>
            </a:endParaRPr>
          </a:p>
        </p:txBody>
      </p:sp>
      <p:pic>
        <p:nvPicPr>
          <p:cNvPr id="208" name="Picture 2" descr="SUHF_logo_u_txt_pms307"/>
          <p:cNvPicPr/>
          <p:nvPr/>
        </p:nvPicPr>
        <p:blipFill>
          <a:blip r:embed="rId3"/>
          <a:stretch/>
        </p:blipFill>
        <p:spPr>
          <a:xfrm>
            <a:off x="179640" y="304560"/>
            <a:ext cx="2051280" cy="676080"/>
          </a:xfrm>
          <a:prstGeom prst="rect">
            <a:avLst/>
          </a:prstGeom>
          <a:ln w="12700">
            <a:noFill/>
          </a:ln>
        </p:spPr>
      </p:pic>
      <p:sp>
        <p:nvSpPr>
          <p:cNvPr id="209"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210" name="textruta 3"/>
          <p:cNvSpPr/>
          <p:nvPr/>
        </p:nvSpPr>
        <p:spPr>
          <a:xfrm>
            <a:off x="5963478" y="5859000"/>
            <a:ext cx="2752842" cy="260156"/>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spAutoFit/>
          </a:bodyPr>
          <a:lstStyle/>
          <a:p>
            <a:pPr>
              <a:lnSpc>
                <a:spcPct val="100000"/>
              </a:lnSpc>
            </a:pPr>
            <a:r>
              <a:rPr lang="sv-SE" sz="1100" b="0" strike="noStrike" spc="-1" dirty="0">
                <a:solidFill>
                  <a:srgbClr val="000000"/>
                </a:solidFill>
                <a:latin typeface="Calibri"/>
              </a:rPr>
              <a:t>Verksamhetskostnader utbildning (</a:t>
            </a:r>
            <a:r>
              <a:rPr lang="sv-SE" sz="1100" b="0" strike="noStrike" spc="-1" dirty="0" err="1">
                <a:solidFill>
                  <a:srgbClr val="000000"/>
                </a:solidFill>
                <a:latin typeface="Calibri"/>
              </a:rPr>
              <a:t>mrdr</a:t>
            </a:r>
            <a:r>
              <a:rPr lang="sv-SE" sz="1100" b="0" strike="noStrike" spc="-1" dirty="0">
                <a:solidFill>
                  <a:srgbClr val="000000"/>
                </a:solidFill>
                <a:latin typeface="Calibri"/>
              </a:rPr>
              <a:t>)</a:t>
            </a:r>
            <a:endParaRPr lang="sv-SE" sz="1100" b="0" strike="noStrike" spc="-1" dirty="0">
              <a:latin typeface="Calibri"/>
            </a:endParaRPr>
          </a:p>
        </p:txBody>
      </p:sp>
      <p:sp>
        <p:nvSpPr>
          <p:cNvPr id="2" name="PlaceHolder 1"/>
          <p:cNvSpPr>
            <a:spLocks noGrp="1"/>
          </p:cNvSpPr>
          <p:nvPr>
            <p:ph type="sldNum" idx="6"/>
          </p:nvPr>
        </p:nvSpPr>
        <p:spPr/>
        <p:txBody>
          <a:bodyPr/>
          <a:lstStyle/>
          <a:p>
            <a:fld id="{D6447292-3675-4AAB-8293-53F09BBE411A}" type="slidenum">
              <a:rPr/>
              <a:t>26</a:t>
            </a:fld>
            <a:endParaRPr/>
          </a:p>
        </p:txBody>
      </p:sp>
      <p:graphicFrame>
        <p:nvGraphicFramePr>
          <p:cNvPr id="9" name="Diagram 8">
            <a:extLst>
              <a:ext uri="{FF2B5EF4-FFF2-40B4-BE49-F238E27FC236}">
                <a16:creationId xmlns:a16="http://schemas.microsoft.com/office/drawing/2014/main" id="{00000000-0008-0000-1800-000002000000}"/>
              </a:ext>
            </a:extLst>
          </p:cNvPr>
          <p:cNvGraphicFramePr>
            <a:graphicFrameLocks/>
          </p:cNvGraphicFramePr>
          <p:nvPr>
            <p:extLst>
              <p:ext uri="{D42A27DB-BD31-4B8C-83A1-F6EECF244321}">
                <p14:modId xmlns:p14="http://schemas.microsoft.com/office/powerpoint/2010/main" val="3929152187"/>
              </p:ext>
            </p:extLst>
          </p:nvPr>
        </p:nvGraphicFramePr>
        <p:xfrm>
          <a:off x="351983" y="1523999"/>
          <a:ext cx="8440034" cy="483252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7775895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Rectangle 2"/>
          <p:cNvSpPr txBox="1"/>
          <p:nvPr/>
        </p:nvSpPr>
        <p:spPr>
          <a:xfrm>
            <a:off x="467640" y="620640"/>
            <a:ext cx="8229240" cy="1244160"/>
          </a:xfrm>
          <a:prstGeom prst="rect">
            <a:avLst/>
          </a:prstGeom>
          <a:noFill/>
          <a:ln w="0">
            <a:noFill/>
          </a:ln>
        </p:spPr>
        <p:txBody>
          <a:bodyPr anchor="ctr">
            <a:normAutofit/>
          </a:bodyPr>
          <a:lstStyle/>
          <a:p>
            <a:pPr algn="ctr">
              <a:lnSpc>
                <a:spcPct val="100000"/>
              </a:lnSpc>
            </a:pPr>
            <a:r>
              <a:rPr lang="sv-SE" sz="4000" b="1" strike="noStrike" spc="-1" dirty="0">
                <a:solidFill>
                  <a:srgbClr val="000000"/>
                </a:solidFill>
                <a:latin typeface="Calibri"/>
              </a:rPr>
              <a:t>Utveckling 2020-2024</a:t>
            </a:r>
            <a:br>
              <a:rPr dirty="0"/>
            </a:br>
            <a:r>
              <a:rPr lang="sv-SE" sz="2700" b="0" i="1" strike="noStrike" spc="-1" dirty="0">
                <a:solidFill>
                  <a:srgbClr val="C00000"/>
                </a:solidFill>
                <a:latin typeface="Calibri"/>
              </a:rPr>
              <a:t>Lärosäten med omsättning över 4 mdkr – </a:t>
            </a:r>
            <a:r>
              <a:rPr lang="sv-SE" sz="2700" b="1" i="1" strike="noStrike" spc="-1" dirty="0">
                <a:solidFill>
                  <a:srgbClr val="C00000"/>
                </a:solidFill>
                <a:latin typeface="Calibri"/>
              </a:rPr>
              <a:t>utbildning </a:t>
            </a:r>
            <a:endParaRPr lang="sv-SE" sz="2700" b="0" strike="noStrike" spc="-1" dirty="0">
              <a:solidFill>
                <a:srgbClr val="000000"/>
              </a:solidFill>
              <a:latin typeface="Calibri"/>
            </a:endParaRPr>
          </a:p>
        </p:txBody>
      </p:sp>
      <p:pic>
        <p:nvPicPr>
          <p:cNvPr id="214" name="Picture 2" descr="SUHF_logo_u_txt_pms307"/>
          <p:cNvPicPr/>
          <p:nvPr/>
        </p:nvPicPr>
        <p:blipFill>
          <a:blip r:embed="rId3"/>
          <a:stretch/>
        </p:blipFill>
        <p:spPr>
          <a:xfrm>
            <a:off x="179640" y="304560"/>
            <a:ext cx="2051280" cy="676080"/>
          </a:xfrm>
          <a:prstGeom prst="rect">
            <a:avLst/>
          </a:prstGeom>
          <a:ln w="12700">
            <a:noFill/>
          </a:ln>
        </p:spPr>
      </p:pic>
      <p:sp>
        <p:nvSpPr>
          <p:cNvPr id="215"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2" name="PlaceHolder 1"/>
          <p:cNvSpPr>
            <a:spLocks noGrp="1"/>
          </p:cNvSpPr>
          <p:nvPr>
            <p:ph type="sldNum" idx="6"/>
          </p:nvPr>
        </p:nvSpPr>
        <p:spPr/>
        <p:txBody>
          <a:bodyPr/>
          <a:lstStyle/>
          <a:p>
            <a:fld id="{E277BBF3-A1D8-4148-9FF1-61FBC274CBAC}" type="slidenum">
              <a:t>27</a:t>
            </a:fld>
            <a:endParaRPr/>
          </a:p>
        </p:txBody>
      </p:sp>
      <p:graphicFrame>
        <p:nvGraphicFramePr>
          <p:cNvPr id="8" name="Diagram 7">
            <a:extLst>
              <a:ext uri="{FF2B5EF4-FFF2-40B4-BE49-F238E27FC236}">
                <a16:creationId xmlns:a16="http://schemas.microsoft.com/office/drawing/2014/main" id="{00000000-0008-0000-1000-000003000000}"/>
              </a:ext>
            </a:extLst>
          </p:cNvPr>
          <p:cNvGraphicFramePr>
            <a:graphicFrameLocks/>
          </p:cNvGraphicFramePr>
          <p:nvPr>
            <p:extLst>
              <p:ext uri="{D42A27DB-BD31-4B8C-83A1-F6EECF244321}">
                <p14:modId xmlns:p14="http://schemas.microsoft.com/office/powerpoint/2010/main" val="3639344145"/>
              </p:ext>
            </p:extLst>
          </p:nvPr>
        </p:nvGraphicFramePr>
        <p:xfrm>
          <a:off x="836023" y="2015859"/>
          <a:ext cx="7437119" cy="3940804"/>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Rectangle 2"/>
          <p:cNvSpPr txBox="1"/>
          <p:nvPr/>
        </p:nvSpPr>
        <p:spPr>
          <a:xfrm>
            <a:off x="467640" y="702165"/>
            <a:ext cx="8218800" cy="791640"/>
          </a:xfrm>
          <a:prstGeom prst="rect">
            <a:avLst/>
          </a:prstGeom>
          <a:noFill/>
          <a:ln w="0">
            <a:noFill/>
          </a:ln>
        </p:spPr>
        <p:txBody>
          <a:bodyPr anchor="ctr">
            <a:noAutofit/>
          </a:bodyPr>
          <a:lstStyle/>
          <a:p>
            <a:pPr algn="ctr">
              <a:lnSpc>
                <a:spcPct val="100000"/>
              </a:lnSpc>
            </a:pPr>
            <a:r>
              <a:rPr lang="sv-SE" sz="3600" b="1" strike="noStrike" spc="-1" dirty="0">
                <a:solidFill>
                  <a:srgbClr val="000000"/>
                </a:solidFill>
                <a:latin typeface="Calibri"/>
              </a:rPr>
              <a:t>Utveckling 2020-2024</a:t>
            </a:r>
            <a:endParaRPr lang="sv-SE" sz="3600" b="0" strike="noStrike" spc="-1" dirty="0">
              <a:solidFill>
                <a:srgbClr val="000000"/>
              </a:solidFill>
              <a:latin typeface="Calibri"/>
            </a:endParaRPr>
          </a:p>
        </p:txBody>
      </p:sp>
      <p:sp>
        <p:nvSpPr>
          <p:cNvPr id="219" name="Rectangle 3"/>
          <p:cNvSpPr txBox="1"/>
          <p:nvPr/>
        </p:nvSpPr>
        <p:spPr>
          <a:xfrm>
            <a:off x="427680" y="1543320"/>
            <a:ext cx="8280720" cy="4621680"/>
          </a:xfrm>
          <a:prstGeom prst="rect">
            <a:avLst/>
          </a:prstGeom>
          <a:noFill/>
          <a:ln w="0">
            <a:noFill/>
          </a:ln>
        </p:spPr>
        <p:txBody>
          <a:bodyPr>
            <a:normAutofit/>
          </a:bodyPr>
          <a:lstStyle/>
          <a:p>
            <a:pPr algn="ctr">
              <a:lnSpc>
                <a:spcPct val="100000"/>
              </a:lnSpc>
              <a:spcBef>
                <a:spcPts val="479"/>
              </a:spcBef>
              <a:tabLst>
                <a:tab pos="0" algn="l"/>
              </a:tabLst>
            </a:pPr>
            <a:r>
              <a:rPr lang="sv-SE" sz="2400" b="0" i="1" strike="noStrike" spc="-1" dirty="0">
                <a:solidFill>
                  <a:srgbClr val="C00000"/>
                </a:solidFill>
                <a:latin typeface="Calibri"/>
              </a:rPr>
              <a:t>Lärosäten med omsättning 1-3 mdkr – </a:t>
            </a:r>
            <a:r>
              <a:rPr lang="sv-SE" sz="2400" b="1" i="1" strike="noStrike" spc="-1" dirty="0">
                <a:solidFill>
                  <a:srgbClr val="C00000"/>
                </a:solidFill>
                <a:latin typeface="Calibri"/>
              </a:rPr>
              <a:t>utbildning</a:t>
            </a:r>
            <a:endParaRPr lang="sv-SE" sz="2400" b="0" strike="noStrike" spc="-1" dirty="0">
              <a:solidFill>
                <a:srgbClr val="000000"/>
              </a:solidFill>
              <a:latin typeface="Calibri"/>
            </a:endParaRPr>
          </a:p>
        </p:txBody>
      </p:sp>
      <p:pic>
        <p:nvPicPr>
          <p:cNvPr id="220" name="Picture 2" descr="SUHF_logo_u_txt_pms307"/>
          <p:cNvPicPr/>
          <p:nvPr/>
        </p:nvPicPr>
        <p:blipFill>
          <a:blip r:embed="rId2"/>
          <a:stretch/>
        </p:blipFill>
        <p:spPr>
          <a:xfrm>
            <a:off x="179640" y="304560"/>
            <a:ext cx="2051280" cy="676080"/>
          </a:xfrm>
          <a:prstGeom prst="rect">
            <a:avLst/>
          </a:prstGeom>
          <a:ln w="12700">
            <a:noFill/>
          </a:ln>
        </p:spPr>
      </p:pic>
      <p:sp>
        <p:nvSpPr>
          <p:cNvPr id="221"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2" name="PlaceHolder 1"/>
          <p:cNvSpPr>
            <a:spLocks noGrp="1"/>
          </p:cNvSpPr>
          <p:nvPr>
            <p:ph type="sldNum" idx="6"/>
          </p:nvPr>
        </p:nvSpPr>
        <p:spPr/>
        <p:txBody>
          <a:bodyPr/>
          <a:lstStyle/>
          <a:p>
            <a:fld id="{2E19A06E-6C7E-4B5E-9D93-15393CC97815}" type="slidenum">
              <a:t>28</a:t>
            </a:fld>
            <a:endParaRPr/>
          </a:p>
        </p:txBody>
      </p:sp>
      <p:graphicFrame>
        <p:nvGraphicFramePr>
          <p:cNvPr id="9" name="Diagram 8">
            <a:extLst>
              <a:ext uri="{FF2B5EF4-FFF2-40B4-BE49-F238E27FC236}">
                <a16:creationId xmlns:a16="http://schemas.microsoft.com/office/drawing/2014/main" id="{00000000-0008-0000-0E00-000005000000}"/>
              </a:ext>
            </a:extLst>
          </p:cNvPr>
          <p:cNvGraphicFramePr>
            <a:graphicFrameLocks/>
          </p:cNvGraphicFramePr>
          <p:nvPr>
            <p:extLst>
              <p:ext uri="{D42A27DB-BD31-4B8C-83A1-F6EECF244321}">
                <p14:modId xmlns:p14="http://schemas.microsoft.com/office/powerpoint/2010/main" val="507297946"/>
              </p:ext>
            </p:extLst>
          </p:nvPr>
        </p:nvGraphicFramePr>
        <p:xfrm>
          <a:off x="612648" y="2194560"/>
          <a:ext cx="7799831" cy="38404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 name="Rectangle 2"/>
          <p:cNvSpPr txBox="1"/>
          <p:nvPr/>
        </p:nvSpPr>
        <p:spPr>
          <a:xfrm>
            <a:off x="518760" y="642960"/>
            <a:ext cx="8229240" cy="841320"/>
          </a:xfrm>
          <a:prstGeom prst="rect">
            <a:avLst/>
          </a:prstGeom>
          <a:noFill/>
          <a:ln w="0">
            <a:noFill/>
          </a:ln>
        </p:spPr>
        <p:txBody>
          <a:bodyPr anchor="ctr">
            <a:noAutofit/>
          </a:bodyPr>
          <a:lstStyle/>
          <a:p>
            <a:pPr algn="ctr">
              <a:lnSpc>
                <a:spcPct val="100000"/>
              </a:lnSpc>
            </a:pPr>
            <a:r>
              <a:rPr lang="sv-SE" sz="3600" b="1" strike="noStrike" spc="-1" dirty="0">
                <a:solidFill>
                  <a:srgbClr val="000000"/>
                </a:solidFill>
                <a:latin typeface="Calibri"/>
              </a:rPr>
              <a:t>Utveckling 2020-2024</a:t>
            </a:r>
            <a:endParaRPr lang="sv-SE" sz="3600" b="0" strike="noStrike" spc="-1" dirty="0">
              <a:solidFill>
                <a:srgbClr val="000000"/>
              </a:solidFill>
              <a:latin typeface="Calibri"/>
            </a:endParaRPr>
          </a:p>
        </p:txBody>
      </p:sp>
      <p:sp>
        <p:nvSpPr>
          <p:cNvPr id="224" name="Rectangle 3"/>
          <p:cNvSpPr txBox="1"/>
          <p:nvPr/>
        </p:nvSpPr>
        <p:spPr>
          <a:xfrm>
            <a:off x="467640" y="1603148"/>
            <a:ext cx="8280720" cy="3923932"/>
          </a:xfrm>
          <a:prstGeom prst="rect">
            <a:avLst/>
          </a:prstGeom>
          <a:noFill/>
          <a:ln w="0">
            <a:noFill/>
          </a:ln>
        </p:spPr>
        <p:txBody>
          <a:bodyPr>
            <a:normAutofit/>
          </a:bodyPr>
          <a:lstStyle/>
          <a:p>
            <a:pPr algn="ctr">
              <a:lnSpc>
                <a:spcPct val="100000"/>
              </a:lnSpc>
              <a:spcBef>
                <a:spcPts val="479"/>
              </a:spcBef>
              <a:tabLst>
                <a:tab pos="0" algn="l"/>
              </a:tabLst>
            </a:pPr>
            <a:r>
              <a:rPr lang="sv-SE" sz="2400" b="0" i="1" strike="noStrike" spc="-1" dirty="0">
                <a:solidFill>
                  <a:srgbClr val="C00000"/>
                </a:solidFill>
                <a:latin typeface="Calibri"/>
              </a:rPr>
              <a:t>Lärosäten med omsättning 0,5-1 mdkr - </a:t>
            </a:r>
            <a:r>
              <a:rPr lang="sv-SE" sz="2400" b="1" i="1" strike="noStrike" spc="-1" dirty="0">
                <a:solidFill>
                  <a:srgbClr val="C00000"/>
                </a:solidFill>
                <a:latin typeface="Calibri"/>
              </a:rPr>
              <a:t>utbildning</a:t>
            </a:r>
            <a:endParaRPr lang="sv-SE" sz="2400" b="0" strike="noStrike" spc="-1" dirty="0">
              <a:solidFill>
                <a:srgbClr val="000000"/>
              </a:solidFill>
              <a:latin typeface="Calibri"/>
            </a:endParaRPr>
          </a:p>
        </p:txBody>
      </p:sp>
      <p:pic>
        <p:nvPicPr>
          <p:cNvPr id="225" name="Picture 2" descr="SUHF_logo_u_txt_pms307"/>
          <p:cNvPicPr/>
          <p:nvPr/>
        </p:nvPicPr>
        <p:blipFill>
          <a:blip r:embed="rId3"/>
          <a:stretch/>
        </p:blipFill>
        <p:spPr>
          <a:xfrm>
            <a:off x="179640" y="304560"/>
            <a:ext cx="2051280" cy="676080"/>
          </a:xfrm>
          <a:prstGeom prst="rect">
            <a:avLst/>
          </a:prstGeom>
          <a:ln w="12700">
            <a:noFill/>
          </a:ln>
        </p:spPr>
      </p:pic>
      <p:sp>
        <p:nvSpPr>
          <p:cNvPr id="226"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2" name="PlaceHolder 1"/>
          <p:cNvSpPr>
            <a:spLocks noGrp="1"/>
          </p:cNvSpPr>
          <p:nvPr>
            <p:ph type="sldNum" idx="6"/>
          </p:nvPr>
        </p:nvSpPr>
        <p:spPr/>
        <p:txBody>
          <a:bodyPr/>
          <a:lstStyle/>
          <a:p>
            <a:fld id="{F241C114-7AE7-4DE9-AAC0-E3F159D04258}" type="slidenum">
              <a:t>29</a:t>
            </a:fld>
            <a:endParaRPr/>
          </a:p>
        </p:txBody>
      </p:sp>
      <p:graphicFrame>
        <p:nvGraphicFramePr>
          <p:cNvPr id="9" name="Diagram 8">
            <a:extLst>
              <a:ext uri="{FF2B5EF4-FFF2-40B4-BE49-F238E27FC236}">
                <a16:creationId xmlns:a16="http://schemas.microsoft.com/office/drawing/2014/main" id="{00000000-0008-0000-1000-000005000000}"/>
              </a:ext>
            </a:extLst>
          </p:cNvPr>
          <p:cNvGraphicFramePr>
            <a:graphicFrameLocks/>
          </p:cNvGraphicFramePr>
          <p:nvPr>
            <p:extLst>
              <p:ext uri="{D42A27DB-BD31-4B8C-83A1-F6EECF244321}">
                <p14:modId xmlns:p14="http://schemas.microsoft.com/office/powerpoint/2010/main" val="3074707039"/>
              </p:ext>
            </p:extLst>
          </p:nvPr>
        </p:nvGraphicFramePr>
        <p:xfrm>
          <a:off x="692728" y="2131482"/>
          <a:ext cx="7689272" cy="401810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50632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ectangle 2"/>
          <p:cNvSpPr txBox="1"/>
          <p:nvPr/>
        </p:nvSpPr>
        <p:spPr>
          <a:xfrm>
            <a:off x="467640" y="836640"/>
            <a:ext cx="8229240" cy="863640"/>
          </a:xfrm>
          <a:prstGeom prst="rect">
            <a:avLst/>
          </a:prstGeom>
          <a:noFill/>
          <a:ln w="0">
            <a:noFill/>
          </a:ln>
        </p:spPr>
        <p:txBody>
          <a:bodyPr anchor="ctr">
            <a:noAutofit/>
          </a:bodyPr>
          <a:lstStyle/>
          <a:p>
            <a:pPr algn="ctr">
              <a:lnSpc>
                <a:spcPct val="100000"/>
              </a:lnSpc>
            </a:pPr>
            <a:r>
              <a:rPr lang="sv-SE" sz="3600" b="1" strike="noStrike" spc="-1" dirty="0">
                <a:solidFill>
                  <a:srgbClr val="000000"/>
                </a:solidFill>
                <a:latin typeface="Calibri"/>
              </a:rPr>
              <a:t>SUHF-statistik 2024</a:t>
            </a:r>
            <a:endParaRPr lang="sv-SE" sz="3600" b="0" strike="noStrike" spc="-1" dirty="0">
              <a:solidFill>
                <a:srgbClr val="000000"/>
              </a:solidFill>
              <a:latin typeface="Calibri"/>
            </a:endParaRPr>
          </a:p>
        </p:txBody>
      </p:sp>
      <p:sp>
        <p:nvSpPr>
          <p:cNvPr id="140" name="Rectangle 3"/>
          <p:cNvSpPr txBox="1"/>
          <p:nvPr/>
        </p:nvSpPr>
        <p:spPr>
          <a:xfrm>
            <a:off x="395640" y="1989000"/>
            <a:ext cx="8280720" cy="4248000"/>
          </a:xfrm>
          <a:prstGeom prst="rect">
            <a:avLst/>
          </a:prstGeom>
          <a:noFill/>
          <a:ln w="0">
            <a:noFill/>
          </a:ln>
        </p:spPr>
        <p:txBody>
          <a:bodyPr>
            <a:normAutofit fontScale="92000" lnSpcReduction="20000"/>
          </a:bodyPr>
          <a:lstStyle/>
          <a:p>
            <a:pPr marL="343080" indent="-342720">
              <a:lnSpc>
                <a:spcPct val="100000"/>
              </a:lnSpc>
              <a:spcBef>
                <a:spcPts val="479"/>
              </a:spcBef>
              <a:buClr>
                <a:srgbClr val="0070C0"/>
              </a:buClr>
              <a:buFont typeface="Arial"/>
              <a:buChar char="•"/>
            </a:pPr>
            <a:r>
              <a:rPr lang="sv-SE" sz="2400" b="0" strike="noStrike" spc="-1" dirty="0">
                <a:solidFill>
                  <a:srgbClr val="0070C0"/>
                </a:solidFill>
                <a:latin typeface="Calibri"/>
              </a:rPr>
              <a:t>Statistiken bygger på uppgifter från respektive lärosäte och påverkas i hög grad av respektive lärosätes bedömningar/klassificeringar</a:t>
            </a:r>
            <a:r>
              <a:rPr lang="sv-SE" sz="1900" b="0" strike="noStrike" spc="-1" dirty="0">
                <a:solidFill>
                  <a:srgbClr val="0070C0"/>
                </a:solidFill>
                <a:latin typeface="Calibri"/>
              </a:rPr>
              <a:t>*</a:t>
            </a:r>
            <a:endParaRPr lang="sv-SE" sz="1900" b="0" strike="noStrike" spc="-1" dirty="0">
              <a:solidFill>
                <a:srgbClr val="000000"/>
              </a:solidFill>
              <a:latin typeface="Calibri"/>
            </a:endParaRPr>
          </a:p>
          <a:p>
            <a:pPr marL="343080" indent="-342720">
              <a:lnSpc>
                <a:spcPct val="100000"/>
              </a:lnSpc>
              <a:spcBef>
                <a:spcPts val="479"/>
              </a:spcBef>
              <a:buClr>
                <a:srgbClr val="0070C0"/>
              </a:buClr>
              <a:buFont typeface="Arial"/>
              <a:buChar char="•"/>
            </a:pPr>
            <a:r>
              <a:rPr lang="sv-SE" sz="2400" b="0" strike="noStrike" spc="-1" dirty="0">
                <a:solidFill>
                  <a:srgbClr val="0070C0"/>
                </a:solidFill>
                <a:latin typeface="Calibri"/>
              </a:rPr>
              <a:t>Respektive lärosäte ansvarar för kvaliteten i lämnade uppgifter</a:t>
            </a:r>
            <a:endParaRPr lang="sv-SE" sz="2400" b="0" strike="noStrike" spc="-1" dirty="0">
              <a:solidFill>
                <a:srgbClr val="000000"/>
              </a:solidFill>
              <a:latin typeface="Calibri"/>
            </a:endParaRPr>
          </a:p>
          <a:p>
            <a:pPr marL="343080" indent="-342720">
              <a:lnSpc>
                <a:spcPct val="100000"/>
              </a:lnSpc>
              <a:spcBef>
                <a:spcPts val="479"/>
              </a:spcBef>
              <a:buClr>
                <a:srgbClr val="0070C0"/>
              </a:buClr>
              <a:buFont typeface="Arial"/>
              <a:buChar char="•"/>
            </a:pPr>
            <a:r>
              <a:rPr lang="sv-SE" sz="2400" b="0" strike="noStrike" spc="-1" dirty="0">
                <a:solidFill>
                  <a:srgbClr val="0070C0"/>
                </a:solidFill>
                <a:latin typeface="Calibri"/>
              </a:rPr>
              <a:t>Redovisade indirekta kostnader inkluderar </a:t>
            </a:r>
            <a:r>
              <a:rPr lang="sv-SE" sz="2400" spc="-1" dirty="0">
                <a:solidFill>
                  <a:srgbClr val="0070C0"/>
                </a:solidFill>
                <a:latin typeface="Calibri"/>
              </a:rPr>
              <a:t>jämförelsestörande poster</a:t>
            </a:r>
          </a:p>
          <a:p>
            <a:pPr marL="343080" indent="-342720">
              <a:lnSpc>
                <a:spcPct val="100000"/>
              </a:lnSpc>
              <a:spcBef>
                <a:spcPts val="479"/>
              </a:spcBef>
              <a:buClr>
                <a:srgbClr val="0070C0"/>
              </a:buClr>
              <a:buFont typeface="Arial"/>
              <a:buChar char="•"/>
            </a:pPr>
            <a:r>
              <a:rPr lang="sv-SE" sz="2400" b="0" strike="noStrike" spc="-1" dirty="0">
                <a:solidFill>
                  <a:srgbClr val="0070C0"/>
                </a:solidFill>
                <a:latin typeface="Calibri"/>
              </a:rPr>
              <a:t>Statistiken för jämförelseåren har justerats avseende noterade avvikelser, men alla har inte justerat för </a:t>
            </a:r>
            <a:r>
              <a:rPr lang="sv-SE" sz="2400" i="1" spc="-1" dirty="0">
                <a:solidFill>
                  <a:srgbClr val="0070C0"/>
                </a:solidFill>
                <a:latin typeface="Calibri"/>
              </a:rPr>
              <a:t>jämförelsestörande poster**</a:t>
            </a:r>
            <a:r>
              <a:rPr lang="sv-SE" sz="2400" b="0" strike="noStrike" spc="-1" dirty="0">
                <a:solidFill>
                  <a:srgbClr val="0070C0"/>
                </a:solidFill>
                <a:latin typeface="Calibri"/>
              </a:rPr>
              <a:t> </a:t>
            </a:r>
            <a:endParaRPr lang="sv-SE" sz="2400" spc="-1" dirty="0">
              <a:solidFill>
                <a:srgbClr val="000000"/>
              </a:solidFill>
              <a:latin typeface="Calibri"/>
            </a:endParaRPr>
          </a:p>
          <a:p>
            <a:pPr marL="360">
              <a:lnSpc>
                <a:spcPct val="100000"/>
              </a:lnSpc>
              <a:spcBef>
                <a:spcPts val="479"/>
              </a:spcBef>
              <a:buClr>
                <a:srgbClr val="0070C0"/>
              </a:buClr>
            </a:pPr>
            <a:endParaRPr lang="sv-SE" sz="2400" b="0" strike="noStrike" spc="-1" dirty="0">
              <a:solidFill>
                <a:srgbClr val="000000"/>
              </a:solidFill>
              <a:latin typeface="Calibri"/>
            </a:endParaRPr>
          </a:p>
          <a:p>
            <a:pPr marL="343080" indent="-342720">
              <a:lnSpc>
                <a:spcPct val="100000"/>
              </a:lnSpc>
              <a:spcBef>
                <a:spcPts val="479"/>
              </a:spcBef>
              <a:buClr>
                <a:srgbClr val="0070C0"/>
              </a:buClr>
              <a:buFont typeface="Arial"/>
              <a:buChar char="•"/>
              <a:tabLst>
                <a:tab pos="0" algn="l"/>
              </a:tabLst>
            </a:pPr>
            <a:r>
              <a:rPr lang="sv-SE" sz="2400" b="0" strike="noStrike" spc="-1" dirty="0">
                <a:solidFill>
                  <a:srgbClr val="0070C0"/>
                </a:solidFill>
                <a:latin typeface="Calibri"/>
              </a:rPr>
              <a:t>Andel indirekta kostnader 2024 =</a:t>
            </a:r>
            <a:endParaRPr lang="sv-SE" sz="2400" b="0" strike="noStrike" spc="-1" dirty="0">
              <a:solidFill>
                <a:srgbClr val="000000"/>
              </a:solidFill>
              <a:latin typeface="Calibri"/>
            </a:endParaRPr>
          </a:p>
          <a:p>
            <a:pPr>
              <a:lnSpc>
                <a:spcPct val="100000"/>
              </a:lnSpc>
              <a:spcBef>
                <a:spcPts val="479"/>
              </a:spcBef>
              <a:tabLst>
                <a:tab pos="0" algn="l"/>
              </a:tabLst>
            </a:pPr>
            <a:r>
              <a:rPr lang="sv-SE" sz="2400" b="0" strike="noStrike" spc="-1" dirty="0">
                <a:solidFill>
                  <a:srgbClr val="0070C0"/>
                </a:solidFill>
                <a:latin typeface="Calibri"/>
              </a:rPr>
              <a:t>		</a:t>
            </a:r>
            <a:r>
              <a:rPr lang="sv-SE" sz="2400" b="1" u="sng" strike="noStrike" spc="-1" dirty="0">
                <a:solidFill>
                  <a:srgbClr val="0070C0"/>
                </a:solidFill>
                <a:uFillTx/>
                <a:latin typeface="Calibri"/>
              </a:rPr>
              <a:t>budgeterade indirekta kostnader 2024</a:t>
            </a:r>
            <a:br>
              <a:rPr dirty="0"/>
            </a:br>
            <a:r>
              <a:rPr lang="sv-SE" sz="2400" b="1" strike="noStrike" spc="-1" dirty="0">
                <a:solidFill>
                  <a:srgbClr val="0070C0"/>
                </a:solidFill>
                <a:latin typeface="Calibri"/>
              </a:rPr>
              <a:t>		verksamhetskostnader 2023</a:t>
            </a:r>
            <a:endParaRPr lang="sv-SE" sz="2400" b="0" strike="noStrike" spc="-1" dirty="0">
              <a:solidFill>
                <a:srgbClr val="000000"/>
              </a:solidFill>
              <a:latin typeface="Calibri"/>
            </a:endParaRPr>
          </a:p>
          <a:p>
            <a:pPr>
              <a:lnSpc>
                <a:spcPct val="100000"/>
              </a:lnSpc>
              <a:spcBef>
                <a:spcPts val="281"/>
              </a:spcBef>
              <a:tabLst>
                <a:tab pos="0" algn="l"/>
              </a:tabLst>
            </a:pPr>
            <a:endParaRPr lang="sv-SE" sz="1400" b="0" strike="noStrike" spc="-1" dirty="0">
              <a:solidFill>
                <a:srgbClr val="000000"/>
              </a:solidFill>
              <a:latin typeface="Calibri"/>
            </a:endParaRPr>
          </a:p>
          <a:p>
            <a:pPr>
              <a:lnSpc>
                <a:spcPct val="100000"/>
              </a:lnSpc>
              <a:spcBef>
                <a:spcPts val="281"/>
              </a:spcBef>
              <a:tabLst>
                <a:tab pos="0" algn="l"/>
              </a:tabLst>
            </a:pPr>
            <a:endParaRPr lang="sv-SE" sz="1400" b="0" strike="noStrike" spc="-1" dirty="0">
              <a:solidFill>
                <a:srgbClr val="000000"/>
              </a:solidFill>
              <a:latin typeface="Calibri"/>
            </a:endParaRPr>
          </a:p>
          <a:p>
            <a:pPr>
              <a:lnSpc>
                <a:spcPct val="100000"/>
              </a:lnSpc>
              <a:spcBef>
                <a:spcPts val="281"/>
              </a:spcBef>
              <a:tabLst>
                <a:tab pos="0" algn="l"/>
              </a:tabLst>
            </a:pPr>
            <a:r>
              <a:rPr lang="sv-SE" sz="1400" b="0" i="1" strike="noStrike" spc="-1" dirty="0">
                <a:solidFill>
                  <a:srgbClr val="0070C0"/>
                </a:solidFill>
                <a:latin typeface="Calibri"/>
              </a:rPr>
              <a:t>* Förteckning över uppgiftslämnande lärosäten återfinns på bild 31</a:t>
            </a:r>
          </a:p>
          <a:p>
            <a:pPr>
              <a:lnSpc>
                <a:spcPct val="100000"/>
              </a:lnSpc>
              <a:spcBef>
                <a:spcPts val="281"/>
              </a:spcBef>
              <a:tabLst>
                <a:tab pos="0" algn="l"/>
              </a:tabLst>
            </a:pPr>
            <a:r>
              <a:rPr lang="sv-SE" sz="1400" i="1" spc="-1" dirty="0">
                <a:solidFill>
                  <a:srgbClr val="0070C0"/>
                </a:solidFill>
                <a:latin typeface="Calibri"/>
              </a:rPr>
              <a:t>** Beloppsmässigt mest väsentliga typ av post utgörs av kostnader för </a:t>
            </a:r>
            <a:r>
              <a:rPr lang="sv-SE" sz="1400" i="1" spc="-1" dirty="0" err="1">
                <a:solidFill>
                  <a:srgbClr val="0070C0"/>
                </a:solidFill>
                <a:latin typeface="Calibri"/>
              </a:rPr>
              <a:t>Open</a:t>
            </a:r>
            <a:r>
              <a:rPr lang="sv-SE" sz="1400" i="1" spc="-1" dirty="0">
                <a:solidFill>
                  <a:srgbClr val="0070C0"/>
                </a:solidFill>
                <a:latin typeface="Calibri"/>
              </a:rPr>
              <a:t> Access-publicering</a:t>
            </a:r>
          </a:p>
        </p:txBody>
      </p:sp>
      <p:pic>
        <p:nvPicPr>
          <p:cNvPr id="141" name="Picture 2" descr="SUHF_logo_u_txt_pms307"/>
          <p:cNvPicPr/>
          <p:nvPr/>
        </p:nvPicPr>
        <p:blipFill>
          <a:blip r:embed="rId3"/>
          <a:stretch/>
        </p:blipFill>
        <p:spPr>
          <a:xfrm>
            <a:off x="179640" y="304560"/>
            <a:ext cx="2051280" cy="676080"/>
          </a:xfrm>
          <a:prstGeom prst="rect">
            <a:avLst/>
          </a:prstGeom>
          <a:ln w="12700">
            <a:noFill/>
          </a:ln>
        </p:spPr>
      </p:pic>
      <p:sp>
        <p:nvSpPr>
          <p:cNvPr id="142"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2" name="PlaceHolder 1"/>
          <p:cNvSpPr>
            <a:spLocks noGrp="1"/>
          </p:cNvSpPr>
          <p:nvPr>
            <p:ph type="sldNum" idx="6"/>
          </p:nvPr>
        </p:nvSpPr>
        <p:spPr/>
        <p:txBody>
          <a:bodyPr/>
          <a:lstStyle/>
          <a:p>
            <a:fld id="{9D8AD0E4-E2D8-482D-BC14-19C5D47E3AC5}" type="slidenum">
              <a:rPr/>
              <a:t>3</a:t>
            </a:fld>
            <a:endParaRPr/>
          </a:p>
        </p:txBody>
      </p:sp>
    </p:spTree>
    <p:extLst>
      <p:ext uri="{BB962C8B-B14F-4D97-AF65-F5344CB8AC3E}">
        <p14:creationId xmlns:p14="http://schemas.microsoft.com/office/powerpoint/2010/main" val="25412596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 name="Rectangle 2"/>
          <p:cNvSpPr txBox="1"/>
          <p:nvPr/>
        </p:nvSpPr>
        <p:spPr>
          <a:xfrm>
            <a:off x="518760" y="642960"/>
            <a:ext cx="8229240" cy="863640"/>
          </a:xfrm>
          <a:prstGeom prst="rect">
            <a:avLst/>
          </a:prstGeom>
          <a:noFill/>
          <a:ln w="0">
            <a:noFill/>
          </a:ln>
        </p:spPr>
        <p:txBody>
          <a:bodyPr anchor="ctr">
            <a:noAutofit/>
          </a:bodyPr>
          <a:lstStyle/>
          <a:p>
            <a:pPr algn="ctr">
              <a:lnSpc>
                <a:spcPct val="100000"/>
              </a:lnSpc>
            </a:pPr>
            <a:r>
              <a:rPr lang="sv-SE" sz="3600" b="1" strike="noStrike" spc="-1" dirty="0">
                <a:solidFill>
                  <a:srgbClr val="000000"/>
                </a:solidFill>
                <a:latin typeface="Calibri"/>
              </a:rPr>
              <a:t>Utveckling 2020-2024</a:t>
            </a:r>
            <a:endParaRPr lang="sv-SE" sz="3600" b="0" strike="noStrike" spc="-1" dirty="0">
              <a:solidFill>
                <a:srgbClr val="000000"/>
              </a:solidFill>
              <a:latin typeface="Calibri"/>
            </a:endParaRPr>
          </a:p>
        </p:txBody>
      </p:sp>
      <p:sp>
        <p:nvSpPr>
          <p:cNvPr id="230" name="Rectangle 3"/>
          <p:cNvSpPr txBox="1"/>
          <p:nvPr/>
        </p:nvSpPr>
        <p:spPr>
          <a:xfrm>
            <a:off x="467640" y="1412640"/>
            <a:ext cx="7776360" cy="4114080"/>
          </a:xfrm>
          <a:prstGeom prst="rect">
            <a:avLst/>
          </a:prstGeom>
          <a:noFill/>
          <a:ln w="0">
            <a:noFill/>
          </a:ln>
        </p:spPr>
        <p:txBody>
          <a:bodyPr>
            <a:normAutofit/>
          </a:bodyPr>
          <a:lstStyle/>
          <a:p>
            <a:pPr algn="ctr">
              <a:lnSpc>
                <a:spcPct val="100000"/>
              </a:lnSpc>
              <a:spcBef>
                <a:spcPts val="479"/>
              </a:spcBef>
              <a:tabLst>
                <a:tab pos="0" algn="l"/>
              </a:tabLst>
            </a:pPr>
            <a:r>
              <a:rPr lang="sv-SE" sz="2400" b="0" i="1" strike="noStrike" spc="-1">
                <a:solidFill>
                  <a:srgbClr val="C00000"/>
                </a:solidFill>
                <a:latin typeface="Calibri"/>
              </a:rPr>
              <a:t>Lärosäten med omsättning under 0,5 mdkr - </a:t>
            </a:r>
            <a:r>
              <a:rPr lang="sv-SE" sz="2400" b="1" i="1" strike="noStrike" spc="-1">
                <a:solidFill>
                  <a:srgbClr val="C00000"/>
                </a:solidFill>
                <a:latin typeface="Calibri"/>
              </a:rPr>
              <a:t>utbildning</a:t>
            </a:r>
            <a:endParaRPr lang="sv-SE" sz="2400" b="0" strike="noStrike" spc="-1">
              <a:solidFill>
                <a:srgbClr val="000000"/>
              </a:solidFill>
              <a:latin typeface="Calibri"/>
            </a:endParaRPr>
          </a:p>
        </p:txBody>
      </p:sp>
      <p:pic>
        <p:nvPicPr>
          <p:cNvPr id="231" name="Picture 2" descr="SUHF_logo_u_txt_pms307"/>
          <p:cNvPicPr/>
          <p:nvPr/>
        </p:nvPicPr>
        <p:blipFill>
          <a:blip r:embed="rId2"/>
          <a:stretch/>
        </p:blipFill>
        <p:spPr>
          <a:xfrm>
            <a:off x="179640" y="304560"/>
            <a:ext cx="2051280" cy="676080"/>
          </a:xfrm>
          <a:prstGeom prst="rect">
            <a:avLst/>
          </a:prstGeom>
          <a:ln w="12700">
            <a:noFill/>
          </a:ln>
        </p:spPr>
      </p:pic>
      <p:sp>
        <p:nvSpPr>
          <p:cNvPr id="232"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2" name="PlaceHolder 1"/>
          <p:cNvSpPr>
            <a:spLocks noGrp="1"/>
          </p:cNvSpPr>
          <p:nvPr>
            <p:ph type="sldNum" idx="6"/>
          </p:nvPr>
        </p:nvSpPr>
        <p:spPr/>
        <p:txBody>
          <a:bodyPr/>
          <a:lstStyle/>
          <a:p>
            <a:fld id="{241F597B-85E3-4ABA-A319-5FFDBA439287}" type="slidenum">
              <a:t>30</a:t>
            </a:fld>
            <a:endParaRPr/>
          </a:p>
        </p:txBody>
      </p:sp>
      <p:graphicFrame>
        <p:nvGraphicFramePr>
          <p:cNvPr id="9" name="Diagram 8">
            <a:extLst>
              <a:ext uri="{FF2B5EF4-FFF2-40B4-BE49-F238E27FC236}">
                <a16:creationId xmlns:a16="http://schemas.microsoft.com/office/drawing/2014/main" id="{00000000-0008-0000-1000-000006000000}"/>
              </a:ext>
            </a:extLst>
          </p:cNvPr>
          <p:cNvGraphicFramePr>
            <a:graphicFrameLocks/>
          </p:cNvGraphicFramePr>
          <p:nvPr>
            <p:extLst>
              <p:ext uri="{D42A27DB-BD31-4B8C-83A1-F6EECF244321}">
                <p14:modId xmlns:p14="http://schemas.microsoft.com/office/powerpoint/2010/main" val="1842097029"/>
              </p:ext>
            </p:extLst>
          </p:nvPr>
        </p:nvGraphicFramePr>
        <p:xfrm>
          <a:off x="813816" y="1907292"/>
          <a:ext cx="7296911" cy="422833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 name="Rectangle 3"/>
          <p:cNvSpPr txBox="1"/>
          <p:nvPr/>
        </p:nvSpPr>
        <p:spPr>
          <a:xfrm>
            <a:off x="416160" y="1536479"/>
            <a:ext cx="8280720" cy="4382539"/>
          </a:xfrm>
          <a:prstGeom prst="rect">
            <a:avLst/>
          </a:prstGeom>
          <a:noFill/>
          <a:ln w="0">
            <a:noFill/>
          </a:ln>
        </p:spPr>
        <p:txBody>
          <a:bodyPr>
            <a:normAutofit/>
          </a:bodyPr>
          <a:lstStyle/>
          <a:p>
            <a:endParaRPr lang="sv-SE" sz="3200" b="0" strike="noStrike" spc="-1">
              <a:solidFill>
                <a:srgbClr val="000000"/>
              </a:solidFill>
              <a:latin typeface="Calibri"/>
            </a:endParaRPr>
          </a:p>
        </p:txBody>
      </p:sp>
      <p:pic>
        <p:nvPicPr>
          <p:cNvPr id="236" name="Picture 2" descr="SUHF_logo_u_txt_pms307"/>
          <p:cNvPicPr/>
          <p:nvPr/>
        </p:nvPicPr>
        <p:blipFill>
          <a:blip r:embed="rId3"/>
          <a:stretch/>
        </p:blipFill>
        <p:spPr>
          <a:xfrm>
            <a:off x="179640" y="304560"/>
            <a:ext cx="2051280" cy="676080"/>
          </a:xfrm>
          <a:prstGeom prst="rect">
            <a:avLst/>
          </a:prstGeom>
          <a:ln w="12700">
            <a:noFill/>
          </a:ln>
        </p:spPr>
      </p:pic>
      <p:sp>
        <p:nvSpPr>
          <p:cNvPr id="237"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238" name="Rectangle 2"/>
          <p:cNvSpPr/>
          <p:nvPr/>
        </p:nvSpPr>
        <p:spPr>
          <a:xfrm>
            <a:off x="1298880" y="467139"/>
            <a:ext cx="7448839" cy="1358485"/>
          </a:xfrm>
          <a:prstGeom prst="rect">
            <a:avLst/>
          </a:prstGeom>
          <a:noFill/>
          <a:ln w="0">
            <a:noFill/>
          </a:ln>
        </p:spPr>
        <p:style>
          <a:lnRef idx="0">
            <a:scrgbClr r="0" g="0" b="0"/>
          </a:lnRef>
          <a:fillRef idx="0">
            <a:scrgbClr r="0" g="0" b="0"/>
          </a:fillRef>
          <a:effectRef idx="0">
            <a:scrgbClr r="0" g="0" b="0"/>
          </a:effectRef>
          <a:fontRef idx="minor"/>
        </p:style>
        <p:txBody>
          <a:bodyPr anchor="ctr">
            <a:normAutofit fontScale="63500" lnSpcReduction="20000"/>
          </a:bodyPr>
          <a:lstStyle/>
          <a:p>
            <a:pPr algn="ctr">
              <a:lnSpc>
                <a:spcPct val="100000"/>
              </a:lnSpc>
            </a:pPr>
            <a:r>
              <a:rPr lang="sv-SE" sz="5700" b="1" strike="noStrike" spc="-1" dirty="0">
                <a:solidFill>
                  <a:srgbClr val="000000"/>
                </a:solidFill>
                <a:latin typeface="Calibri"/>
              </a:rPr>
              <a:t>Utveckling 2020-2024</a:t>
            </a:r>
          </a:p>
          <a:p>
            <a:pPr algn="ctr">
              <a:lnSpc>
                <a:spcPct val="100000"/>
              </a:lnSpc>
            </a:pPr>
            <a:endParaRPr lang="sv-SE" sz="5700" b="0" strike="noStrike" spc="-1" dirty="0">
              <a:latin typeface="Calibri"/>
            </a:endParaRPr>
          </a:p>
          <a:p>
            <a:pPr algn="ctr">
              <a:lnSpc>
                <a:spcPct val="100000"/>
              </a:lnSpc>
            </a:pPr>
            <a:r>
              <a:rPr lang="sv-SE" sz="3600" b="0" i="1" strike="noStrike" spc="-1" dirty="0">
                <a:solidFill>
                  <a:srgbClr val="C00000"/>
                </a:solidFill>
                <a:latin typeface="Calibri"/>
              </a:rPr>
              <a:t>Samtliga lärosäten – </a:t>
            </a:r>
            <a:r>
              <a:rPr lang="sv-SE" sz="3600" b="1" i="1" strike="noStrike" spc="-1" dirty="0">
                <a:solidFill>
                  <a:srgbClr val="C00000"/>
                </a:solidFill>
                <a:latin typeface="Calibri"/>
              </a:rPr>
              <a:t>uppdragsutbildning</a:t>
            </a:r>
            <a:endParaRPr lang="sv-SE" sz="3600" b="0" strike="noStrike" spc="-1" dirty="0">
              <a:latin typeface="Calibri"/>
            </a:endParaRPr>
          </a:p>
        </p:txBody>
      </p:sp>
      <p:sp>
        <p:nvSpPr>
          <p:cNvPr id="2" name="PlaceHolder 1"/>
          <p:cNvSpPr>
            <a:spLocks noGrp="1"/>
          </p:cNvSpPr>
          <p:nvPr>
            <p:ph type="sldNum" idx="6"/>
          </p:nvPr>
        </p:nvSpPr>
        <p:spPr/>
        <p:txBody>
          <a:bodyPr/>
          <a:lstStyle/>
          <a:p>
            <a:fld id="{C04A703F-430C-4436-A431-85F5B797E3E8}" type="slidenum">
              <a:t>31</a:t>
            </a:fld>
            <a:endParaRPr/>
          </a:p>
        </p:txBody>
      </p:sp>
      <p:graphicFrame>
        <p:nvGraphicFramePr>
          <p:cNvPr id="8" name="Diagram 7">
            <a:extLst>
              <a:ext uri="{FF2B5EF4-FFF2-40B4-BE49-F238E27FC236}">
                <a16:creationId xmlns:a16="http://schemas.microsoft.com/office/drawing/2014/main" id="{00000000-0008-0000-1300-000004000000}"/>
              </a:ext>
            </a:extLst>
          </p:cNvPr>
          <p:cNvGraphicFramePr>
            <a:graphicFrameLocks/>
          </p:cNvGraphicFramePr>
          <p:nvPr>
            <p:extLst>
              <p:ext uri="{D42A27DB-BD31-4B8C-83A1-F6EECF244321}">
                <p14:modId xmlns:p14="http://schemas.microsoft.com/office/powerpoint/2010/main" val="1731967389"/>
              </p:ext>
            </p:extLst>
          </p:nvPr>
        </p:nvGraphicFramePr>
        <p:xfrm>
          <a:off x="694944" y="1825624"/>
          <a:ext cx="7717536" cy="409339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6375927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 name="Rectangle 2"/>
          <p:cNvSpPr txBox="1"/>
          <p:nvPr/>
        </p:nvSpPr>
        <p:spPr>
          <a:xfrm>
            <a:off x="457200" y="1122840"/>
            <a:ext cx="8229240" cy="863640"/>
          </a:xfrm>
          <a:prstGeom prst="rect">
            <a:avLst/>
          </a:prstGeom>
          <a:noFill/>
          <a:ln w="0">
            <a:noFill/>
          </a:ln>
        </p:spPr>
        <p:txBody>
          <a:bodyPr anchor="ctr">
            <a:normAutofit fontScale="85000" lnSpcReduction="20000"/>
          </a:bodyPr>
          <a:lstStyle/>
          <a:p>
            <a:pPr algn="ctr">
              <a:lnSpc>
                <a:spcPct val="100000"/>
              </a:lnSpc>
            </a:pPr>
            <a:r>
              <a:rPr lang="sv-SE" sz="3600" b="1" strike="noStrike" spc="-1" dirty="0">
                <a:solidFill>
                  <a:srgbClr val="000000"/>
                </a:solidFill>
                <a:latin typeface="Calibri"/>
              </a:rPr>
              <a:t>Andel indirekta kostnader 2024</a:t>
            </a:r>
            <a:br>
              <a:rPr dirty="0"/>
            </a:br>
            <a:r>
              <a:rPr lang="sv-SE" sz="3600" b="1" i="1" strike="noStrike" spc="-1" dirty="0">
                <a:solidFill>
                  <a:srgbClr val="000000"/>
                </a:solidFill>
                <a:latin typeface="Calibri"/>
              </a:rPr>
              <a:t>Forskning</a:t>
            </a:r>
            <a:endParaRPr lang="sv-SE" sz="3600" b="0" strike="noStrike" spc="-1" dirty="0">
              <a:solidFill>
                <a:srgbClr val="000000"/>
              </a:solidFill>
              <a:latin typeface="Calibri"/>
            </a:endParaRPr>
          </a:p>
        </p:txBody>
      </p:sp>
      <p:pic>
        <p:nvPicPr>
          <p:cNvPr id="242" name="Picture 2" descr="SUHF_logo_u_txt_pms307"/>
          <p:cNvPicPr/>
          <p:nvPr/>
        </p:nvPicPr>
        <p:blipFill>
          <a:blip r:embed="rId3"/>
          <a:stretch/>
        </p:blipFill>
        <p:spPr>
          <a:xfrm>
            <a:off x="179640" y="304560"/>
            <a:ext cx="2051280" cy="676080"/>
          </a:xfrm>
          <a:prstGeom prst="rect">
            <a:avLst/>
          </a:prstGeom>
          <a:ln w="12700">
            <a:noFill/>
          </a:ln>
        </p:spPr>
      </p:pic>
      <p:sp>
        <p:nvSpPr>
          <p:cNvPr id="243"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graphicFrame>
        <p:nvGraphicFramePr>
          <p:cNvPr id="244" name="Diagram 8"/>
          <p:cNvGraphicFramePr/>
          <p:nvPr/>
        </p:nvGraphicFramePr>
        <p:xfrm>
          <a:off x="467640" y="1990800"/>
          <a:ext cx="8304480" cy="395964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45" name="Diagram 11"/>
          <p:cNvGraphicFramePr/>
          <p:nvPr/>
        </p:nvGraphicFramePr>
        <p:xfrm>
          <a:off x="419400" y="1772640"/>
          <a:ext cx="8304480" cy="3959640"/>
        </p:xfrm>
        <a:graphic>
          <a:graphicData uri="http://schemas.openxmlformats.org/drawingml/2006/chart">
            <c:chart xmlns:c="http://schemas.openxmlformats.org/drawingml/2006/chart" xmlns:r="http://schemas.openxmlformats.org/officeDocument/2006/relationships" r:id="rId5"/>
          </a:graphicData>
        </a:graphic>
      </p:graphicFrame>
      <p:sp>
        <p:nvSpPr>
          <p:cNvPr id="2" name="PlaceHolder 1"/>
          <p:cNvSpPr>
            <a:spLocks noGrp="1"/>
          </p:cNvSpPr>
          <p:nvPr>
            <p:ph type="sldNum" idx="6"/>
          </p:nvPr>
        </p:nvSpPr>
        <p:spPr/>
        <p:txBody>
          <a:bodyPr/>
          <a:lstStyle/>
          <a:p>
            <a:fld id="{20DC94AA-0373-40C5-AD8A-0671687D62CF}" type="slidenum">
              <a:rPr/>
              <a:t>32</a:t>
            </a:fld>
            <a:endParaRPr/>
          </a:p>
        </p:txBody>
      </p:sp>
      <p:graphicFrame>
        <p:nvGraphicFramePr>
          <p:cNvPr id="10" name="Diagram 9">
            <a:extLst>
              <a:ext uri="{FF2B5EF4-FFF2-40B4-BE49-F238E27FC236}">
                <a16:creationId xmlns:a16="http://schemas.microsoft.com/office/drawing/2014/main" id="{00000000-0008-0000-1600-000002000000}"/>
              </a:ext>
            </a:extLst>
          </p:cNvPr>
          <p:cNvGraphicFramePr>
            <a:graphicFrameLocks/>
          </p:cNvGraphicFramePr>
          <p:nvPr>
            <p:extLst>
              <p:ext uri="{D42A27DB-BD31-4B8C-83A1-F6EECF244321}">
                <p14:modId xmlns:p14="http://schemas.microsoft.com/office/powerpoint/2010/main" val="189085724"/>
              </p:ext>
            </p:extLst>
          </p:nvPr>
        </p:nvGraphicFramePr>
        <p:xfrm>
          <a:off x="419400" y="1918348"/>
          <a:ext cx="7862451" cy="4032092"/>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36787753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8" name="Picture 2" descr="SUHF_logo_u_txt_pms307"/>
          <p:cNvPicPr/>
          <p:nvPr/>
        </p:nvPicPr>
        <p:blipFill>
          <a:blip r:embed="rId3"/>
          <a:stretch/>
        </p:blipFill>
        <p:spPr>
          <a:xfrm>
            <a:off x="179640" y="304560"/>
            <a:ext cx="2051280" cy="676080"/>
          </a:xfrm>
          <a:prstGeom prst="rect">
            <a:avLst/>
          </a:prstGeom>
          <a:ln w="12700">
            <a:noFill/>
          </a:ln>
        </p:spPr>
      </p:pic>
      <p:sp>
        <p:nvSpPr>
          <p:cNvPr id="249" name="Platshållare för datum 1"/>
          <p:cNvSpPr txBox="1"/>
          <p:nvPr/>
        </p:nvSpPr>
        <p:spPr>
          <a:xfrm>
            <a:off x="480240" y="63691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250" name="Rubrik 6"/>
          <p:cNvSpPr txBox="1"/>
          <p:nvPr/>
        </p:nvSpPr>
        <p:spPr>
          <a:xfrm>
            <a:off x="2527560" y="306360"/>
            <a:ext cx="6144840" cy="1142640"/>
          </a:xfrm>
          <a:prstGeom prst="rect">
            <a:avLst/>
          </a:prstGeom>
          <a:noFill/>
          <a:ln w="0">
            <a:noFill/>
          </a:ln>
        </p:spPr>
        <p:txBody>
          <a:bodyPr anchor="ctr">
            <a:normAutofit fontScale="90000"/>
          </a:bodyPr>
          <a:lstStyle/>
          <a:p>
            <a:pPr algn="ctr">
              <a:lnSpc>
                <a:spcPct val="100000"/>
              </a:lnSpc>
            </a:pPr>
            <a:r>
              <a:rPr lang="sv-SE" sz="4000" b="1" strike="noStrike" spc="-1" dirty="0">
                <a:solidFill>
                  <a:srgbClr val="000000"/>
                </a:solidFill>
                <a:latin typeface="Calibri"/>
              </a:rPr>
              <a:t>Andel indirekta kostnader 2024</a:t>
            </a:r>
            <a:br>
              <a:rPr dirty="0"/>
            </a:br>
            <a:r>
              <a:rPr lang="sv-SE" sz="2700" b="1" i="1" strike="noStrike" spc="-1" dirty="0">
                <a:solidFill>
                  <a:srgbClr val="C00000"/>
                </a:solidFill>
                <a:latin typeface="Calibri"/>
              </a:rPr>
              <a:t>Forskning</a:t>
            </a:r>
            <a:endParaRPr lang="sv-SE" sz="2700" b="0" strike="noStrike" spc="-1" dirty="0">
              <a:solidFill>
                <a:srgbClr val="000000"/>
              </a:solidFill>
              <a:latin typeface="Calibri"/>
            </a:endParaRPr>
          </a:p>
        </p:txBody>
      </p:sp>
      <p:sp>
        <p:nvSpPr>
          <p:cNvPr id="251" name="textruta 9"/>
          <p:cNvSpPr/>
          <p:nvPr/>
        </p:nvSpPr>
        <p:spPr>
          <a:xfrm>
            <a:off x="6228360" y="6019560"/>
            <a:ext cx="2376000" cy="429433"/>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sv-SE" sz="1100" b="0" strike="noStrike" spc="-1" dirty="0">
                <a:solidFill>
                  <a:srgbClr val="000000"/>
                </a:solidFill>
                <a:latin typeface="Calibri"/>
              </a:rPr>
              <a:t>Verksamhetskostnader forskning (</a:t>
            </a:r>
            <a:r>
              <a:rPr lang="sv-SE" sz="1100" b="0" strike="noStrike" spc="-1" dirty="0" err="1">
                <a:solidFill>
                  <a:srgbClr val="000000"/>
                </a:solidFill>
                <a:latin typeface="Calibri"/>
              </a:rPr>
              <a:t>mrdr</a:t>
            </a:r>
            <a:r>
              <a:rPr lang="sv-SE" sz="1100" b="0" strike="noStrike" spc="-1" dirty="0">
                <a:solidFill>
                  <a:srgbClr val="000000"/>
                </a:solidFill>
                <a:latin typeface="Calibri"/>
              </a:rPr>
              <a:t>)</a:t>
            </a:r>
            <a:endParaRPr lang="sv-SE" sz="1100" b="0" strike="noStrike" spc="-1" dirty="0">
              <a:latin typeface="Calibri"/>
            </a:endParaRPr>
          </a:p>
        </p:txBody>
      </p:sp>
      <p:sp>
        <p:nvSpPr>
          <p:cNvPr id="2" name="PlaceHolder 1"/>
          <p:cNvSpPr>
            <a:spLocks noGrp="1"/>
          </p:cNvSpPr>
          <p:nvPr>
            <p:ph type="sldNum" idx="6"/>
          </p:nvPr>
        </p:nvSpPr>
        <p:spPr/>
        <p:txBody>
          <a:bodyPr/>
          <a:lstStyle/>
          <a:p>
            <a:fld id="{E0EE052A-6260-4342-BC35-7688F78B8063}" type="slidenum">
              <a:rPr/>
              <a:t>33</a:t>
            </a:fld>
            <a:endParaRPr/>
          </a:p>
        </p:txBody>
      </p:sp>
      <p:graphicFrame>
        <p:nvGraphicFramePr>
          <p:cNvPr id="10" name="Diagram 9">
            <a:extLst>
              <a:ext uri="{FF2B5EF4-FFF2-40B4-BE49-F238E27FC236}">
                <a16:creationId xmlns:a16="http://schemas.microsoft.com/office/drawing/2014/main" id="{00000000-0008-0000-1900-000002000000}"/>
              </a:ext>
            </a:extLst>
          </p:cNvPr>
          <p:cNvGraphicFramePr>
            <a:graphicFrameLocks/>
          </p:cNvGraphicFramePr>
          <p:nvPr>
            <p:extLst>
              <p:ext uri="{D42A27DB-BD31-4B8C-83A1-F6EECF244321}">
                <p14:modId xmlns:p14="http://schemas.microsoft.com/office/powerpoint/2010/main" val="1339502765"/>
              </p:ext>
            </p:extLst>
          </p:nvPr>
        </p:nvGraphicFramePr>
        <p:xfrm>
          <a:off x="539641" y="1448999"/>
          <a:ext cx="8348328" cy="463632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971702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 name="Rectangle 2"/>
          <p:cNvSpPr txBox="1"/>
          <p:nvPr/>
        </p:nvSpPr>
        <p:spPr>
          <a:xfrm>
            <a:off x="467640" y="620640"/>
            <a:ext cx="8229240" cy="1244160"/>
          </a:xfrm>
          <a:prstGeom prst="rect">
            <a:avLst/>
          </a:prstGeom>
          <a:noFill/>
          <a:ln w="0">
            <a:noFill/>
          </a:ln>
        </p:spPr>
        <p:txBody>
          <a:bodyPr anchor="ctr">
            <a:normAutofit/>
          </a:bodyPr>
          <a:lstStyle/>
          <a:p>
            <a:pPr algn="ctr">
              <a:lnSpc>
                <a:spcPct val="100000"/>
              </a:lnSpc>
            </a:pPr>
            <a:r>
              <a:rPr lang="sv-SE" sz="4000" b="1" strike="noStrike" spc="-1" dirty="0">
                <a:solidFill>
                  <a:srgbClr val="000000"/>
                </a:solidFill>
                <a:latin typeface="Calibri"/>
              </a:rPr>
              <a:t>Utveckling 2020-2024</a:t>
            </a:r>
            <a:br>
              <a:rPr dirty="0"/>
            </a:br>
            <a:r>
              <a:rPr lang="sv-SE" sz="2700" b="0" i="1" strike="noStrike" spc="-1" dirty="0">
                <a:solidFill>
                  <a:srgbClr val="C00000"/>
                </a:solidFill>
                <a:latin typeface="Calibri"/>
              </a:rPr>
              <a:t>Lärosäten med omsättning över 4 mdkr – </a:t>
            </a:r>
            <a:r>
              <a:rPr lang="sv-SE" sz="2700" b="1" i="1" strike="noStrike" spc="-1" dirty="0">
                <a:solidFill>
                  <a:srgbClr val="C00000"/>
                </a:solidFill>
                <a:latin typeface="Calibri"/>
              </a:rPr>
              <a:t>forskning </a:t>
            </a:r>
            <a:endParaRPr lang="sv-SE" sz="2700" b="0" strike="noStrike" spc="-1" dirty="0">
              <a:solidFill>
                <a:srgbClr val="000000"/>
              </a:solidFill>
              <a:latin typeface="Calibri"/>
            </a:endParaRPr>
          </a:p>
        </p:txBody>
      </p:sp>
      <p:pic>
        <p:nvPicPr>
          <p:cNvPr id="255" name="Picture 2" descr="SUHF_logo_u_txt_pms307"/>
          <p:cNvPicPr/>
          <p:nvPr/>
        </p:nvPicPr>
        <p:blipFill>
          <a:blip r:embed="rId3"/>
          <a:stretch/>
        </p:blipFill>
        <p:spPr>
          <a:xfrm>
            <a:off x="179640" y="304560"/>
            <a:ext cx="2051280" cy="676080"/>
          </a:xfrm>
          <a:prstGeom prst="rect">
            <a:avLst/>
          </a:prstGeom>
          <a:ln w="12700">
            <a:noFill/>
          </a:ln>
        </p:spPr>
      </p:pic>
      <p:sp>
        <p:nvSpPr>
          <p:cNvPr id="256"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2" name="PlaceHolder 1"/>
          <p:cNvSpPr>
            <a:spLocks noGrp="1"/>
          </p:cNvSpPr>
          <p:nvPr>
            <p:ph type="sldNum" idx="6"/>
          </p:nvPr>
        </p:nvSpPr>
        <p:spPr/>
        <p:txBody>
          <a:bodyPr/>
          <a:lstStyle/>
          <a:p>
            <a:fld id="{F926D8B0-8DD9-42CC-AAB1-2EE30323E2F9}" type="slidenum">
              <a:t>34</a:t>
            </a:fld>
            <a:endParaRPr/>
          </a:p>
        </p:txBody>
      </p:sp>
      <p:graphicFrame>
        <p:nvGraphicFramePr>
          <p:cNvPr id="8" name="Diagram 7">
            <a:extLst>
              <a:ext uri="{FF2B5EF4-FFF2-40B4-BE49-F238E27FC236}">
                <a16:creationId xmlns:a16="http://schemas.microsoft.com/office/drawing/2014/main" id="{1E6170BE-4414-42B7-B414-92A2868A3AD6}"/>
              </a:ext>
            </a:extLst>
          </p:cNvPr>
          <p:cNvGraphicFramePr>
            <a:graphicFrameLocks/>
          </p:cNvGraphicFramePr>
          <p:nvPr>
            <p:extLst>
              <p:ext uri="{D42A27DB-BD31-4B8C-83A1-F6EECF244321}">
                <p14:modId xmlns:p14="http://schemas.microsoft.com/office/powerpoint/2010/main" val="3046287752"/>
              </p:ext>
            </p:extLst>
          </p:nvPr>
        </p:nvGraphicFramePr>
        <p:xfrm>
          <a:off x="616226" y="2127754"/>
          <a:ext cx="7421785" cy="3663446"/>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 name="Rectangle 2"/>
          <p:cNvSpPr txBox="1"/>
          <p:nvPr/>
        </p:nvSpPr>
        <p:spPr>
          <a:xfrm>
            <a:off x="467640" y="304560"/>
            <a:ext cx="8218800" cy="874080"/>
          </a:xfrm>
          <a:prstGeom prst="rect">
            <a:avLst/>
          </a:prstGeom>
          <a:noFill/>
          <a:ln w="0">
            <a:noFill/>
          </a:ln>
        </p:spPr>
        <p:txBody>
          <a:bodyPr anchor="ctr">
            <a:noAutofit/>
          </a:bodyPr>
          <a:lstStyle/>
          <a:p>
            <a:pPr algn="ctr">
              <a:lnSpc>
                <a:spcPct val="100000"/>
              </a:lnSpc>
            </a:pPr>
            <a:r>
              <a:rPr lang="sv-SE" sz="3600" b="1" strike="noStrike" spc="-1" dirty="0">
                <a:solidFill>
                  <a:srgbClr val="000000"/>
                </a:solidFill>
                <a:latin typeface="Calibri"/>
              </a:rPr>
              <a:t>Utveckling 2020-2024</a:t>
            </a:r>
            <a:endParaRPr lang="sv-SE" sz="3600" b="0" strike="noStrike" spc="-1" dirty="0">
              <a:solidFill>
                <a:srgbClr val="000000"/>
              </a:solidFill>
              <a:latin typeface="Calibri"/>
            </a:endParaRPr>
          </a:p>
        </p:txBody>
      </p:sp>
      <p:sp>
        <p:nvSpPr>
          <p:cNvPr id="260" name="Rectangle 3"/>
          <p:cNvSpPr txBox="1"/>
          <p:nvPr/>
        </p:nvSpPr>
        <p:spPr>
          <a:xfrm>
            <a:off x="427680" y="1178640"/>
            <a:ext cx="8280720" cy="4986360"/>
          </a:xfrm>
          <a:prstGeom prst="rect">
            <a:avLst/>
          </a:prstGeom>
          <a:noFill/>
          <a:ln w="0">
            <a:noFill/>
          </a:ln>
        </p:spPr>
        <p:txBody>
          <a:bodyPr>
            <a:normAutofit/>
          </a:bodyPr>
          <a:lstStyle/>
          <a:p>
            <a:pPr algn="ctr">
              <a:lnSpc>
                <a:spcPct val="100000"/>
              </a:lnSpc>
              <a:spcBef>
                <a:spcPts val="479"/>
              </a:spcBef>
              <a:tabLst>
                <a:tab pos="0" algn="l"/>
              </a:tabLst>
            </a:pPr>
            <a:r>
              <a:rPr lang="sv-SE" sz="2400" b="0" i="1" strike="noStrike" spc="-1" dirty="0">
                <a:solidFill>
                  <a:srgbClr val="C00000"/>
                </a:solidFill>
                <a:latin typeface="Calibri"/>
              </a:rPr>
              <a:t>Lärosäten med omsättning 1-3 mdkr – </a:t>
            </a:r>
            <a:r>
              <a:rPr lang="sv-SE" sz="2400" b="1" i="1" strike="noStrike" spc="-1" dirty="0">
                <a:solidFill>
                  <a:srgbClr val="C00000"/>
                </a:solidFill>
                <a:latin typeface="Calibri"/>
              </a:rPr>
              <a:t>forskning</a:t>
            </a:r>
            <a:endParaRPr lang="sv-SE" sz="2400" b="0" strike="noStrike" spc="-1" dirty="0">
              <a:solidFill>
                <a:srgbClr val="000000"/>
              </a:solidFill>
              <a:latin typeface="Calibri"/>
            </a:endParaRPr>
          </a:p>
        </p:txBody>
      </p:sp>
      <p:pic>
        <p:nvPicPr>
          <p:cNvPr id="261" name="Picture 2" descr="SUHF_logo_u_txt_pms307"/>
          <p:cNvPicPr/>
          <p:nvPr/>
        </p:nvPicPr>
        <p:blipFill>
          <a:blip r:embed="rId3"/>
          <a:stretch/>
        </p:blipFill>
        <p:spPr>
          <a:xfrm>
            <a:off x="179640" y="304560"/>
            <a:ext cx="2051280" cy="676080"/>
          </a:xfrm>
          <a:prstGeom prst="rect">
            <a:avLst/>
          </a:prstGeom>
          <a:ln w="12700">
            <a:noFill/>
          </a:ln>
        </p:spPr>
      </p:pic>
      <p:sp>
        <p:nvSpPr>
          <p:cNvPr id="262"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2" name="PlaceHolder 1"/>
          <p:cNvSpPr>
            <a:spLocks noGrp="1"/>
          </p:cNvSpPr>
          <p:nvPr>
            <p:ph type="sldNum" idx="6"/>
          </p:nvPr>
        </p:nvSpPr>
        <p:spPr/>
        <p:txBody>
          <a:bodyPr/>
          <a:lstStyle/>
          <a:p>
            <a:fld id="{6CA31901-D69B-4CA5-BDDC-216C703CAF83}" type="slidenum">
              <a:t>35</a:t>
            </a:fld>
            <a:endParaRPr/>
          </a:p>
        </p:txBody>
      </p:sp>
      <p:graphicFrame>
        <p:nvGraphicFramePr>
          <p:cNvPr id="9" name="Diagram 8">
            <a:extLst>
              <a:ext uri="{FF2B5EF4-FFF2-40B4-BE49-F238E27FC236}">
                <a16:creationId xmlns:a16="http://schemas.microsoft.com/office/drawing/2014/main" id="{00000000-0008-0000-0C00-000004000000}"/>
              </a:ext>
            </a:extLst>
          </p:cNvPr>
          <p:cNvGraphicFramePr>
            <a:graphicFrameLocks/>
          </p:cNvGraphicFramePr>
          <p:nvPr>
            <p:extLst>
              <p:ext uri="{D42A27DB-BD31-4B8C-83A1-F6EECF244321}">
                <p14:modId xmlns:p14="http://schemas.microsoft.com/office/powerpoint/2010/main" val="527724149"/>
              </p:ext>
            </p:extLst>
          </p:nvPr>
        </p:nvGraphicFramePr>
        <p:xfrm>
          <a:off x="616226" y="1797628"/>
          <a:ext cx="7921487" cy="418573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Diagram 9">
            <a:extLst>
              <a:ext uri="{FF2B5EF4-FFF2-40B4-BE49-F238E27FC236}">
                <a16:creationId xmlns:a16="http://schemas.microsoft.com/office/drawing/2014/main" id="{00000000-0008-0000-1100-000004000000}"/>
              </a:ext>
            </a:extLst>
          </p:cNvPr>
          <p:cNvGraphicFramePr>
            <a:graphicFrameLocks/>
          </p:cNvGraphicFramePr>
          <p:nvPr>
            <p:extLst>
              <p:ext uri="{D42A27DB-BD31-4B8C-83A1-F6EECF244321}">
                <p14:modId xmlns:p14="http://schemas.microsoft.com/office/powerpoint/2010/main" val="2951072132"/>
              </p:ext>
            </p:extLst>
          </p:nvPr>
        </p:nvGraphicFramePr>
        <p:xfrm>
          <a:off x="616226" y="1797627"/>
          <a:ext cx="7134403" cy="4071950"/>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 name="Rectangle 2"/>
          <p:cNvSpPr txBox="1"/>
          <p:nvPr/>
        </p:nvSpPr>
        <p:spPr>
          <a:xfrm>
            <a:off x="518760" y="397565"/>
            <a:ext cx="8229240" cy="886913"/>
          </a:xfrm>
          <a:prstGeom prst="rect">
            <a:avLst/>
          </a:prstGeom>
          <a:noFill/>
          <a:ln w="0">
            <a:noFill/>
          </a:ln>
        </p:spPr>
        <p:txBody>
          <a:bodyPr anchor="ctr">
            <a:normAutofit/>
          </a:bodyPr>
          <a:lstStyle/>
          <a:p>
            <a:pPr algn="ctr">
              <a:lnSpc>
                <a:spcPct val="100000"/>
              </a:lnSpc>
            </a:pPr>
            <a:r>
              <a:rPr lang="sv-SE" sz="3600" b="1" strike="noStrike" spc="-1" dirty="0">
                <a:solidFill>
                  <a:srgbClr val="000000"/>
                </a:solidFill>
                <a:latin typeface="Calibri"/>
              </a:rPr>
              <a:t>Utveckling 2020-2024</a:t>
            </a:r>
            <a:endParaRPr lang="sv-SE" sz="3600" b="0" strike="noStrike" spc="-1" dirty="0">
              <a:solidFill>
                <a:srgbClr val="000000"/>
              </a:solidFill>
              <a:latin typeface="Calibri"/>
            </a:endParaRPr>
          </a:p>
        </p:txBody>
      </p:sp>
      <p:sp>
        <p:nvSpPr>
          <p:cNvPr id="266" name="Rectangle 3"/>
          <p:cNvSpPr txBox="1"/>
          <p:nvPr/>
        </p:nvSpPr>
        <p:spPr>
          <a:xfrm>
            <a:off x="467640" y="1284479"/>
            <a:ext cx="8280720" cy="4546439"/>
          </a:xfrm>
          <a:prstGeom prst="rect">
            <a:avLst/>
          </a:prstGeom>
          <a:noFill/>
          <a:ln w="0">
            <a:noFill/>
          </a:ln>
        </p:spPr>
        <p:txBody>
          <a:bodyPr>
            <a:normAutofit/>
          </a:bodyPr>
          <a:lstStyle/>
          <a:p>
            <a:pPr algn="ctr">
              <a:lnSpc>
                <a:spcPct val="100000"/>
              </a:lnSpc>
              <a:spcBef>
                <a:spcPts val="479"/>
              </a:spcBef>
              <a:tabLst>
                <a:tab pos="0" algn="l"/>
              </a:tabLst>
            </a:pPr>
            <a:r>
              <a:rPr lang="sv-SE" sz="2400" b="0" i="1" strike="noStrike" spc="-1" dirty="0">
                <a:solidFill>
                  <a:srgbClr val="C00000"/>
                </a:solidFill>
                <a:latin typeface="Calibri"/>
              </a:rPr>
              <a:t>Lärosäten med omsättning 0,5-1 mdkr - </a:t>
            </a:r>
            <a:r>
              <a:rPr lang="sv-SE" sz="2400" b="1" i="1" strike="noStrike" spc="-1" dirty="0">
                <a:solidFill>
                  <a:srgbClr val="C00000"/>
                </a:solidFill>
                <a:latin typeface="Calibri"/>
              </a:rPr>
              <a:t>forskning</a:t>
            </a:r>
            <a:endParaRPr lang="sv-SE" sz="2400" b="0" strike="noStrike" spc="-1" dirty="0">
              <a:solidFill>
                <a:srgbClr val="000000"/>
              </a:solidFill>
              <a:latin typeface="Calibri"/>
            </a:endParaRPr>
          </a:p>
        </p:txBody>
      </p:sp>
      <p:pic>
        <p:nvPicPr>
          <p:cNvPr id="267" name="Picture 2" descr="SUHF_logo_u_txt_pms307"/>
          <p:cNvPicPr/>
          <p:nvPr/>
        </p:nvPicPr>
        <p:blipFill>
          <a:blip r:embed="rId3"/>
          <a:stretch/>
        </p:blipFill>
        <p:spPr>
          <a:xfrm>
            <a:off x="179640" y="304560"/>
            <a:ext cx="2051280" cy="676080"/>
          </a:xfrm>
          <a:prstGeom prst="rect">
            <a:avLst/>
          </a:prstGeom>
          <a:ln w="12700">
            <a:noFill/>
          </a:ln>
        </p:spPr>
      </p:pic>
      <p:sp>
        <p:nvSpPr>
          <p:cNvPr id="268"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2" name="PlaceHolder 1"/>
          <p:cNvSpPr>
            <a:spLocks noGrp="1"/>
          </p:cNvSpPr>
          <p:nvPr>
            <p:ph type="sldNum" idx="6"/>
          </p:nvPr>
        </p:nvSpPr>
        <p:spPr/>
        <p:txBody>
          <a:bodyPr/>
          <a:lstStyle/>
          <a:p>
            <a:fld id="{AFC9CED2-A94B-4C1E-92F8-392B9F98CE49}" type="slidenum">
              <a:t>36</a:t>
            </a:fld>
            <a:endParaRPr/>
          </a:p>
        </p:txBody>
      </p:sp>
      <p:graphicFrame>
        <p:nvGraphicFramePr>
          <p:cNvPr id="8" name="Diagram 7">
            <a:extLst>
              <a:ext uri="{FF2B5EF4-FFF2-40B4-BE49-F238E27FC236}">
                <a16:creationId xmlns:a16="http://schemas.microsoft.com/office/drawing/2014/main" id="{00000000-0008-0000-1100-000005000000}"/>
              </a:ext>
            </a:extLst>
          </p:cNvPr>
          <p:cNvGraphicFramePr>
            <a:graphicFrameLocks/>
          </p:cNvGraphicFramePr>
          <p:nvPr>
            <p:extLst>
              <p:ext uri="{D42A27DB-BD31-4B8C-83A1-F6EECF244321}">
                <p14:modId xmlns:p14="http://schemas.microsoft.com/office/powerpoint/2010/main" val="3134310444"/>
              </p:ext>
            </p:extLst>
          </p:nvPr>
        </p:nvGraphicFramePr>
        <p:xfrm>
          <a:off x="818605" y="1954428"/>
          <a:ext cx="7341325" cy="387649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 name="Rectangle 2"/>
          <p:cNvSpPr txBox="1"/>
          <p:nvPr/>
        </p:nvSpPr>
        <p:spPr>
          <a:xfrm>
            <a:off x="518760" y="642960"/>
            <a:ext cx="8229240" cy="863640"/>
          </a:xfrm>
          <a:prstGeom prst="rect">
            <a:avLst/>
          </a:prstGeom>
          <a:noFill/>
          <a:ln w="0">
            <a:noFill/>
          </a:ln>
        </p:spPr>
        <p:txBody>
          <a:bodyPr anchor="ctr">
            <a:noAutofit/>
          </a:bodyPr>
          <a:lstStyle/>
          <a:p>
            <a:pPr algn="ctr">
              <a:lnSpc>
                <a:spcPct val="100000"/>
              </a:lnSpc>
            </a:pPr>
            <a:r>
              <a:rPr lang="sv-SE" sz="3600" b="1" strike="noStrike" spc="-1" dirty="0">
                <a:solidFill>
                  <a:srgbClr val="000000"/>
                </a:solidFill>
                <a:latin typeface="Calibri"/>
              </a:rPr>
              <a:t>Utveckling 2020-2024</a:t>
            </a:r>
            <a:endParaRPr lang="sv-SE" sz="3600" b="0" strike="noStrike" spc="-1" dirty="0">
              <a:solidFill>
                <a:srgbClr val="000000"/>
              </a:solidFill>
              <a:latin typeface="Calibri"/>
            </a:endParaRPr>
          </a:p>
        </p:txBody>
      </p:sp>
      <p:sp>
        <p:nvSpPr>
          <p:cNvPr id="272" name="Rectangle 3"/>
          <p:cNvSpPr txBox="1"/>
          <p:nvPr/>
        </p:nvSpPr>
        <p:spPr>
          <a:xfrm>
            <a:off x="396000" y="1412639"/>
            <a:ext cx="7848000" cy="4753571"/>
          </a:xfrm>
          <a:prstGeom prst="rect">
            <a:avLst/>
          </a:prstGeom>
          <a:noFill/>
          <a:ln w="0">
            <a:noFill/>
          </a:ln>
        </p:spPr>
        <p:txBody>
          <a:bodyPr>
            <a:normAutofit/>
          </a:bodyPr>
          <a:lstStyle/>
          <a:p>
            <a:pPr algn="ctr">
              <a:lnSpc>
                <a:spcPct val="100000"/>
              </a:lnSpc>
              <a:spcBef>
                <a:spcPts val="479"/>
              </a:spcBef>
              <a:tabLst>
                <a:tab pos="0" algn="l"/>
              </a:tabLst>
            </a:pPr>
            <a:r>
              <a:rPr lang="sv-SE" sz="2400" b="0" i="1" strike="noStrike" spc="-1">
                <a:solidFill>
                  <a:srgbClr val="C00000"/>
                </a:solidFill>
                <a:latin typeface="Calibri"/>
              </a:rPr>
              <a:t>Lärosäten med omsättning under 0,5 mdkr - </a:t>
            </a:r>
            <a:r>
              <a:rPr lang="sv-SE" sz="2400" b="1" i="1" strike="noStrike" spc="-1">
                <a:solidFill>
                  <a:srgbClr val="C00000"/>
                </a:solidFill>
                <a:latin typeface="Calibri"/>
              </a:rPr>
              <a:t>forskning</a:t>
            </a:r>
            <a:endParaRPr lang="sv-SE" sz="2400" b="0" strike="noStrike" spc="-1">
              <a:solidFill>
                <a:srgbClr val="000000"/>
              </a:solidFill>
              <a:latin typeface="Calibri"/>
            </a:endParaRPr>
          </a:p>
        </p:txBody>
      </p:sp>
      <p:pic>
        <p:nvPicPr>
          <p:cNvPr id="273" name="Picture 2" descr="SUHF_logo_u_txt_pms307"/>
          <p:cNvPicPr/>
          <p:nvPr/>
        </p:nvPicPr>
        <p:blipFill>
          <a:blip r:embed="rId3"/>
          <a:stretch/>
        </p:blipFill>
        <p:spPr>
          <a:xfrm>
            <a:off x="179640" y="304560"/>
            <a:ext cx="2051280" cy="676080"/>
          </a:xfrm>
          <a:prstGeom prst="rect">
            <a:avLst/>
          </a:prstGeom>
          <a:ln w="12700">
            <a:noFill/>
          </a:ln>
        </p:spPr>
      </p:pic>
      <p:sp>
        <p:nvSpPr>
          <p:cNvPr id="274"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2" name="PlaceHolder 1"/>
          <p:cNvSpPr>
            <a:spLocks noGrp="1"/>
          </p:cNvSpPr>
          <p:nvPr>
            <p:ph type="sldNum" idx="6"/>
          </p:nvPr>
        </p:nvSpPr>
        <p:spPr/>
        <p:txBody>
          <a:bodyPr/>
          <a:lstStyle/>
          <a:p>
            <a:fld id="{37C8D36F-7BEE-4FB7-B195-D4F70E9B0D5B}" type="slidenum">
              <a:t>37</a:t>
            </a:fld>
            <a:endParaRPr/>
          </a:p>
        </p:txBody>
      </p:sp>
      <p:graphicFrame>
        <p:nvGraphicFramePr>
          <p:cNvPr id="8" name="Diagram 7">
            <a:extLst>
              <a:ext uri="{FF2B5EF4-FFF2-40B4-BE49-F238E27FC236}">
                <a16:creationId xmlns:a16="http://schemas.microsoft.com/office/drawing/2014/main" id="{00000000-0008-0000-1100-000006000000}"/>
              </a:ext>
            </a:extLst>
          </p:cNvPr>
          <p:cNvGraphicFramePr>
            <a:graphicFrameLocks/>
          </p:cNvGraphicFramePr>
          <p:nvPr>
            <p:extLst>
              <p:ext uri="{D42A27DB-BD31-4B8C-83A1-F6EECF244321}">
                <p14:modId xmlns:p14="http://schemas.microsoft.com/office/powerpoint/2010/main" val="991334"/>
              </p:ext>
            </p:extLst>
          </p:nvPr>
        </p:nvGraphicFramePr>
        <p:xfrm>
          <a:off x="678874" y="2466109"/>
          <a:ext cx="7776360" cy="370010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245977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 name="Rectangle 2"/>
          <p:cNvSpPr txBox="1"/>
          <p:nvPr/>
        </p:nvSpPr>
        <p:spPr>
          <a:xfrm>
            <a:off x="1907640" y="668594"/>
            <a:ext cx="6624360" cy="736486"/>
          </a:xfrm>
          <a:prstGeom prst="rect">
            <a:avLst/>
          </a:prstGeom>
          <a:noFill/>
          <a:ln w="0">
            <a:noFill/>
          </a:ln>
        </p:spPr>
        <p:txBody>
          <a:bodyPr anchor="ctr">
            <a:normAutofit fontScale="58500" lnSpcReduction="20000"/>
          </a:bodyPr>
          <a:lstStyle/>
          <a:p>
            <a:pPr algn="ctr">
              <a:lnSpc>
                <a:spcPct val="100000"/>
              </a:lnSpc>
            </a:pPr>
            <a:r>
              <a:rPr lang="sv-SE" sz="3600" b="1" strike="noStrike" spc="-1" dirty="0">
                <a:solidFill>
                  <a:srgbClr val="000000"/>
                </a:solidFill>
                <a:latin typeface="Calibri"/>
              </a:rPr>
              <a:t>Funktioner i relation till totala kostnader </a:t>
            </a:r>
            <a:r>
              <a:rPr lang="sv-SE" sz="3600" b="1" i="1" strike="noStrike" spc="-1" dirty="0">
                <a:solidFill>
                  <a:srgbClr val="000000"/>
                </a:solidFill>
                <a:latin typeface="Calibri"/>
              </a:rPr>
              <a:t>utbildning</a:t>
            </a:r>
            <a:br>
              <a:rPr dirty="0"/>
            </a:br>
            <a:endParaRPr lang="sv-SE" sz="3600" b="0" strike="noStrike" spc="-1" dirty="0">
              <a:solidFill>
                <a:srgbClr val="000000"/>
              </a:solidFill>
              <a:latin typeface="Calibri"/>
            </a:endParaRPr>
          </a:p>
        </p:txBody>
      </p:sp>
      <p:sp>
        <p:nvSpPr>
          <p:cNvPr id="284" name="Rectangle 3"/>
          <p:cNvSpPr txBox="1"/>
          <p:nvPr/>
        </p:nvSpPr>
        <p:spPr>
          <a:xfrm>
            <a:off x="1573161" y="1536480"/>
            <a:ext cx="6469626" cy="4340520"/>
          </a:xfrm>
          <a:prstGeom prst="rect">
            <a:avLst/>
          </a:prstGeom>
          <a:noFill/>
          <a:ln w="0">
            <a:noFill/>
          </a:ln>
        </p:spPr>
        <p:txBody>
          <a:bodyPr>
            <a:normAutofit/>
          </a:bodyPr>
          <a:lstStyle/>
          <a:p>
            <a:endParaRPr lang="sv-SE" sz="3200" b="0" strike="noStrike" spc="-1">
              <a:solidFill>
                <a:srgbClr val="000000"/>
              </a:solidFill>
              <a:latin typeface="Calibri"/>
            </a:endParaRPr>
          </a:p>
        </p:txBody>
      </p:sp>
      <p:pic>
        <p:nvPicPr>
          <p:cNvPr id="285" name="Picture 2" descr="SUHF_logo_u_txt_pms307"/>
          <p:cNvPicPr/>
          <p:nvPr/>
        </p:nvPicPr>
        <p:blipFill>
          <a:blip r:embed="rId3"/>
          <a:stretch/>
        </p:blipFill>
        <p:spPr>
          <a:xfrm>
            <a:off x="179640" y="304560"/>
            <a:ext cx="2051280" cy="676080"/>
          </a:xfrm>
          <a:prstGeom prst="rect">
            <a:avLst/>
          </a:prstGeom>
          <a:ln w="12700">
            <a:noFill/>
          </a:ln>
        </p:spPr>
      </p:pic>
      <p:sp>
        <p:nvSpPr>
          <p:cNvPr id="286"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2" name="PlaceHolder 1"/>
          <p:cNvSpPr>
            <a:spLocks noGrp="1"/>
          </p:cNvSpPr>
          <p:nvPr>
            <p:ph type="sldNum" idx="6"/>
          </p:nvPr>
        </p:nvSpPr>
        <p:spPr/>
        <p:txBody>
          <a:bodyPr/>
          <a:lstStyle/>
          <a:p>
            <a:fld id="{DE6E4337-26C9-4DBC-BB6D-97365AB1EB1E}" type="slidenum">
              <a:rPr/>
              <a:t>38</a:t>
            </a:fld>
            <a:endParaRPr/>
          </a:p>
        </p:txBody>
      </p:sp>
      <p:graphicFrame>
        <p:nvGraphicFramePr>
          <p:cNvPr id="9" name="Diagram 8">
            <a:extLst>
              <a:ext uri="{FF2B5EF4-FFF2-40B4-BE49-F238E27FC236}">
                <a16:creationId xmlns:a16="http://schemas.microsoft.com/office/drawing/2014/main" id="{00000000-0008-0000-0D00-000002000000}"/>
              </a:ext>
            </a:extLst>
          </p:cNvPr>
          <p:cNvGraphicFramePr>
            <a:graphicFrameLocks/>
          </p:cNvGraphicFramePr>
          <p:nvPr>
            <p:extLst>
              <p:ext uri="{D42A27DB-BD31-4B8C-83A1-F6EECF244321}">
                <p14:modId xmlns:p14="http://schemas.microsoft.com/office/powerpoint/2010/main" val="2778074664"/>
              </p:ext>
            </p:extLst>
          </p:nvPr>
        </p:nvGraphicFramePr>
        <p:xfrm>
          <a:off x="740664" y="1298575"/>
          <a:ext cx="7662672" cy="471817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9485709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 name="Rectangle 2"/>
          <p:cNvSpPr txBox="1"/>
          <p:nvPr/>
        </p:nvSpPr>
        <p:spPr>
          <a:xfrm>
            <a:off x="2231280" y="836640"/>
            <a:ext cx="6465600" cy="863640"/>
          </a:xfrm>
          <a:prstGeom prst="rect">
            <a:avLst/>
          </a:prstGeom>
          <a:noFill/>
          <a:ln w="0">
            <a:noFill/>
          </a:ln>
        </p:spPr>
        <p:txBody>
          <a:bodyPr anchor="ctr">
            <a:normAutofit fontScale="62000" lnSpcReduction="20000"/>
          </a:bodyPr>
          <a:lstStyle/>
          <a:p>
            <a:pPr algn="ctr">
              <a:lnSpc>
                <a:spcPct val="100000"/>
              </a:lnSpc>
            </a:pPr>
            <a:r>
              <a:rPr lang="sv-SE" sz="3600" b="1" strike="noStrike" spc="-1" dirty="0">
                <a:solidFill>
                  <a:srgbClr val="000000"/>
                </a:solidFill>
                <a:latin typeface="Calibri"/>
              </a:rPr>
              <a:t>Funktioner i relation till totala kostnader forskning</a:t>
            </a:r>
            <a:br>
              <a:rPr dirty="0"/>
            </a:br>
            <a:endParaRPr lang="sv-SE" sz="3600" b="0" strike="noStrike" spc="-1" dirty="0">
              <a:solidFill>
                <a:srgbClr val="000000"/>
              </a:solidFill>
              <a:latin typeface="Calibri"/>
            </a:endParaRPr>
          </a:p>
        </p:txBody>
      </p:sp>
      <p:sp>
        <p:nvSpPr>
          <p:cNvPr id="296" name="Rectangle 3"/>
          <p:cNvSpPr txBox="1"/>
          <p:nvPr/>
        </p:nvSpPr>
        <p:spPr>
          <a:xfrm>
            <a:off x="1425676" y="1536479"/>
            <a:ext cx="7271203" cy="4579185"/>
          </a:xfrm>
          <a:prstGeom prst="rect">
            <a:avLst/>
          </a:prstGeom>
          <a:noFill/>
          <a:ln w="0">
            <a:noFill/>
          </a:ln>
        </p:spPr>
        <p:txBody>
          <a:bodyPr>
            <a:normAutofit/>
          </a:bodyPr>
          <a:lstStyle/>
          <a:p>
            <a:endParaRPr lang="sv-SE" sz="3200" b="0" strike="noStrike" spc="-1">
              <a:solidFill>
                <a:srgbClr val="000000"/>
              </a:solidFill>
              <a:latin typeface="Calibri"/>
            </a:endParaRPr>
          </a:p>
        </p:txBody>
      </p:sp>
      <p:pic>
        <p:nvPicPr>
          <p:cNvPr id="297" name="Picture 2" descr="SUHF_logo_u_txt_pms307"/>
          <p:cNvPicPr/>
          <p:nvPr/>
        </p:nvPicPr>
        <p:blipFill>
          <a:blip r:embed="rId3"/>
          <a:stretch/>
        </p:blipFill>
        <p:spPr>
          <a:xfrm>
            <a:off x="179640" y="304560"/>
            <a:ext cx="2051280" cy="676080"/>
          </a:xfrm>
          <a:prstGeom prst="rect">
            <a:avLst/>
          </a:prstGeom>
          <a:ln w="12700">
            <a:noFill/>
          </a:ln>
        </p:spPr>
      </p:pic>
      <p:sp>
        <p:nvSpPr>
          <p:cNvPr id="298"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2" name="PlaceHolder 1"/>
          <p:cNvSpPr>
            <a:spLocks noGrp="1"/>
          </p:cNvSpPr>
          <p:nvPr>
            <p:ph type="sldNum" idx="6"/>
          </p:nvPr>
        </p:nvSpPr>
        <p:spPr/>
        <p:txBody>
          <a:bodyPr/>
          <a:lstStyle/>
          <a:p>
            <a:fld id="{A70AFF35-6ADF-4150-AD8A-A7DA8C6FE542}" type="slidenum">
              <a:rPr/>
              <a:t>39</a:t>
            </a:fld>
            <a:endParaRPr/>
          </a:p>
        </p:txBody>
      </p:sp>
      <p:sp>
        <p:nvSpPr>
          <p:cNvPr id="10" name="Rectangle 3"/>
          <p:cNvSpPr txBox="1"/>
          <p:nvPr/>
        </p:nvSpPr>
        <p:spPr>
          <a:xfrm>
            <a:off x="1578076" y="1688879"/>
            <a:ext cx="7271203" cy="4579185"/>
          </a:xfrm>
          <a:prstGeom prst="rect">
            <a:avLst/>
          </a:prstGeom>
          <a:noFill/>
          <a:ln w="0">
            <a:noFill/>
          </a:ln>
        </p:spPr>
        <p:txBody>
          <a:bodyPr>
            <a:normAutofit/>
          </a:bodyPr>
          <a:lstStyle/>
          <a:p>
            <a:endParaRPr lang="sv-SE" sz="3200" b="0" strike="noStrike" spc="-1">
              <a:solidFill>
                <a:srgbClr val="000000"/>
              </a:solidFill>
              <a:latin typeface="Calibri"/>
            </a:endParaRPr>
          </a:p>
        </p:txBody>
      </p:sp>
      <p:graphicFrame>
        <p:nvGraphicFramePr>
          <p:cNvPr id="9" name="Diagram 8">
            <a:extLst>
              <a:ext uri="{FF2B5EF4-FFF2-40B4-BE49-F238E27FC236}">
                <a16:creationId xmlns:a16="http://schemas.microsoft.com/office/drawing/2014/main" id="{00000000-0008-0000-0D00-000003000000}"/>
              </a:ext>
            </a:extLst>
          </p:cNvPr>
          <p:cNvGraphicFramePr>
            <a:graphicFrameLocks/>
          </p:cNvGraphicFramePr>
          <p:nvPr>
            <p:extLst>
              <p:ext uri="{D42A27DB-BD31-4B8C-83A1-F6EECF244321}">
                <p14:modId xmlns:p14="http://schemas.microsoft.com/office/powerpoint/2010/main" val="1203974916"/>
              </p:ext>
            </p:extLst>
          </p:nvPr>
        </p:nvGraphicFramePr>
        <p:xfrm>
          <a:off x="768096" y="1824037"/>
          <a:ext cx="7918344" cy="419732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27585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ectangle 2"/>
          <p:cNvSpPr txBox="1"/>
          <p:nvPr/>
        </p:nvSpPr>
        <p:spPr>
          <a:xfrm>
            <a:off x="467640" y="836640"/>
            <a:ext cx="8229240" cy="863640"/>
          </a:xfrm>
          <a:prstGeom prst="rect">
            <a:avLst/>
          </a:prstGeom>
          <a:noFill/>
          <a:ln w="0">
            <a:noFill/>
          </a:ln>
        </p:spPr>
        <p:txBody>
          <a:bodyPr anchor="ctr">
            <a:noAutofit/>
          </a:bodyPr>
          <a:lstStyle/>
          <a:p>
            <a:pPr algn="ctr">
              <a:lnSpc>
                <a:spcPct val="100000"/>
              </a:lnSpc>
            </a:pPr>
            <a:r>
              <a:rPr lang="sv-SE" sz="3600" b="1" spc="-1" dirty="0">
                <a:solidFill>
                  <a:srgbClr val="000000"/>
                </a:solidFill>
                <a:latin typeface="Calibri"/>
              </a:rPr>
              <a:t>Fördelningsbaser </a:t>
            </a:r>
            <a:endParaRPr lang="sv-SE" sz="3600" b="0" strike="noStrike" spc="-1" dirty="0">
              <a:solidFill>
                <a:srgbClr val="000000"/>
              </a:solidFill>
              <a:latin typeface="Calibri"/>
            </a:endParaRPr>
          </a:p>
        </p:txBody>
      </p:sp>
      <p:sp>
        <p:nvSpPr>
          <p:cNvPr id="140" name="Rectangle 3"/>
          <p:cNvSpPr txBox="1"/>
          <p:nvPr/>
        </p:nvSpPr>
        <p:spPr>
          <a:xfrm>
            <a:off x="395640" y="1989000"/>
            <a:ext cx="8280720" cy="4248000"/>
          </a:xfrm>
          <a:prstGeom prst="rect">
            <a:avLst/>
          </a:prstGeom>
          <a:noFill/>
          <a:ln w="0">
            <a:noFill/>
          </a:ln>
        </p:spPr>
        <p:txBody>
          <a:bodyPr>
            <a:normAutofit fontScale="69500" lnSpcReduction="20000"/>
          </a:bodyPr>
          <a:lstStyle/>
          <a:p>
            <a:pPr marL="343080" indent="-342720">
              <a:lnSpc>
                <a:spcPct val="100000"/>
              </a:lnSpc>
              <a:spcBef>
                <a:spcPts val="479"/>
              </a:spcBef>
              <a:buClr>
                <a:srgbClr val="0070C0"/>
              </a:buClr>
              <a:buFont typeface="Arial"/>
              <a:buChar char="•"/>
            </a:pPr>
            <a:r>
              <a:rPr lang="sv-SE" sz="2400" b="1" dirty="0"/>
              <a:t>Direkt lön (19 lärosäten) Grundmodell</a:t>
            </a:r>
          </a:p>
          <a:p>
            <a:pPr marL="343080" indent="-342720">
              <a:lnSpc>
                <a:spcPct val="100000"/>
              </a:lnSpc>
              <a:spcBef>
                <a:spcPts val="479"/>
              </a:spcBef>
              <a:buClr>
                <a:srgbClr val="0070C0"/>
              </a:buClr>
              <a:buFont typeface="Arial"/>
              <a:buChar char="•"/>
            </a:pPr>
            <a:r>
              <a:rPr lang="sv-SE" sz="2400" dirty="0"/>
              <a:t>Direkt lön med tillägg för köpta tjänster (5  lärosäten)</a:t>
            </a:r>
          </a:p>
          <a:p>
            <a:pPr marL="343080" indent="-342720">
              <a:lnSpc>
                <a:spcPct val="100000"/>
              </a:lnSpc>
              <a:spcBef>
                <a:spcPts val="479"/>
              </a:spcBef>
              <a:buClr>
                <a:srgbClr val="0070C0"/>
              </a:buClr>
              <a:buFont typeface="Arial"/>
              <a:buChar char="•"/>
            </a:pPr>
            <a:r>
              <a:rPr lang="sv-SE" sz="2400" b="1" dirty="0"/>
              <a:t>Direkta personal- och driftkostnader (9 lärosäten) Alternativmodell</a:t>
            </a:r>
          </a:p>
          <a:p>
            <a:pPr marL="343080" indent="-342720">
              <a:lnSpc>
                <a:spcPct val="100000"/>
              </a:lnSpc>
              <a:spcBef>
                <a:spcPts val="479"/>
              </a:spcBef>
              <a:buClr>
                <a:srgbClr val="0070C0"/>
              </a:buClr>
              <a:buFont typeface="Arial"/>
              <a:buChar char="•"/>
            </a:pPr>
            <a:r>
              <a:rPr lang="sv-SE" sz="2400" dirty="0"/>
              <a:t>Direkta personal- och driftkostnader och lokaler (1 lärosäte)</a:t>
            </a:r>
          </a:p>
          <a:p>
            <a:pPr marL="343080" indent="-342720">
              <a:lnSpc>
                <a:spcPct val="100000"/>
              </a:lnSpc>
              <a:spcBef>
                <a:spcPts val="479"/>
              </a:spcBef>
              <a:buClr>
                <a:srgbClr val="0070C0"/>
              </a:buClr>
              <a:buFont typeface="Arial"/>
              <a:buChar char="•"/>
            </a:pPr>
            <a:endParaRPr lang="sv-SE" sz="2400" dirty="0"/>
          </a:p>
          <a:p>
            <a:pPr marL="360">
              <a:lnSpc>
                <a:spcPct val="100000"/>
              </a:lnSpc>
              <a:spcBef>
                <a:spcPts val="479"/>
              </a:spcBef>
              <a:buClr>
                <a:srgbClr val="0070C0"/>
              </a:buClr>
            </a:pPr>
            <a:r>
              <a:rPr lang="sv-SE" sz="2400" dirty="0"/>
              <a:t>Alla lärosäten med medicinsk fakultet har alternativbasen direkta personal- och driftkostnader</a:t>
            </a:r>
          </a:p>
          <a:p>
            <a:pPr marL="360">
              <a:lnSpc>
                <a:spcPct val="100000"/>
              </a:lnSpc>
              <a:spcBef>
                <a:spcPts val="479"/>
              </a:spcBef>
              <a:buClr>
                <a:srgbClr val="0070C0"/>
              </a:buClr>
            </a:pPr>
            <a:r>
              <a:rPr lang="sv-SE" sz="2400" dirty="0"/>
              <a:t>En del lärosäten har bara med externa kostnader i fördelningsbasen medan andra har både interna och externa kostnader i sin bas</a:t>
            </a:r>
          </a:p>
          <a:p>
            <a:pPr marL="360">
              <a:lnSpc>
                <a:spcPct val="100000"/>
              </a:lnSpc>
              <a:spcBef>
                <a:spcPts val="479"/>
              </a:spcBef>
              <a:buClr>
                <a:srgbClr val="0070C0"/>
              </a:buClr>
            </a:pPr>
            <a:endParaRPr lang="sv-SE" sz="2400" dirty="0"/>
          </a:p>
          <a:p>
            <a:pPr marL="360">
              <a:lnSpc>
                <a:spcPct val="100000"/>
              </a:lnSpc>
              <a:spcBef>
                <a:spcPts val="479"/>
              </a:spcBef>
              <a:buClr>
                <a:srgbClr val="0070C0"/>
              </a:buClr>
            </a:pPr>
            <a:r>
              <a:rPr lang="sv-SE" sz="2400" dirty="0"/>
              <a:t>Problem med olika baser:</a:t>
            </a:r>
          </a:p>
          <a:p>
            <a:pPr marL="343260" indent="-342900">
              <a:lnSpc>
                <a:spcPct val="100000"/>
              </a:lnSpc>
              <a:spcBef>
                <a:spcPts val="479"/>
              </a:spcBef>
              <a:buClr>
                <a:srgbClr val="0070C0"/>
              </a:buClr>
              <a:buFont typeface="Arial" panose="020B0604020202020204" pitchFamily="34" charset="0"/>
              <a:buChar char="•"/>
            </a:pPr>
            <a:r>
              <a:rPr lang="sv-SE" sz="2400" dirty="0"/>
              <a:t>Pålägget jämförs i kalkyler och eftersom basen kan vara olika blir procentpåslaget olika</a:t>
            </a:r>
          </a:p>
          <a:p>
            <a:pPr marL="360">
              <a:lnSpc>
                <a:spcPct val="100000"/>
              </a:lnSpc>
              <a:spcBef>
                <a:spcPts val="479"/>
              </a:spcBef>
              <a:buClr>
                <a:srgbClr val="0070C0"/>
              </a:buClr>
            </a:pPr>
            <a:endParaRPr lang="sv-SE" sz="2400" dirty="0"/>
          </a:p>
          <a:p>
            <a:pPr marL="343260" indent="-342900">
              <a:lnSpc>
                <a:spcPct val="100000"/>
              </a:lnSpc>
              <a:spcBef>
                <a:spcPts val="479"/>
              </a:spcBef>
              <a:buClr>
                <a:srgbClr val="0070C0"/>
              </a:buClr>
              <a:buFont typeface="Arial" panose="020B0604020202020204" pitchFamily="34" charset="0"/>
              <a:buChar char="•"/>
            </a:pPr>
            <a:r>
              <a:rPr lang="sv-SE" sz="2400" dirty="0"/>
              <a:t>Problem med samma bas men olika påslag på olika institutioner: Institutioner kan ha olika påslag vilket hämmar samarbete </a:t>
            </a:r>
          </a:p>
        </p:txBody>
      </p:sp>
      <p:pic>
        <p:nvPicPr>
          <p:cNvPr id="141" name="Picture 2" descr="SUHF_logo_u_txt_pms307"/>
          <p:cNvPicPr/>
          <p:nvPr/>
        </p:nvPicPr>
        <p:blipFill>
          <a:blip r:embed="rId3"/>
          <a:stretch/>
        </p:blipFill>
        <p:spPr>
          <a:xfrm>
            <a:off x="179640" y="304560"/>
            <a:ext cx="2051280" cy="676080"/>
          </a:xfrm>
          <a:prstGeom prst="rect">
            <a:avLst/>
          </a:prstGeom>
          <a:ln w="12700">
            <a:noFill/>
          </a:ln>
        </p:spPr>
      </p:pic>
      <p:sp>
        <p:nvSpPr>
          <p:cNvPr id="142"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2" name="PlaceHolder 1"/>
          <p:cNvSpPr>
            <a:spLocks noGrp="1"/>
          </p:cNvSpPr>
          <p:nvPr>
            <p:ph type="sldNum" idx="6"/>
          </p:nvPr>
        </p:nvSpPr>
        <p:spPr/>
        <p:txBody>
          <a:bodyPr/>
          <a:lstStyle/>
          <a:p>
            <a:fld id="{9D8AD0E4-E2D8-482D-BC14-19C5D47E3AC5}" type="slidenum">
              <a:rPr/>
              <a:t>4</a:t>
            </a:fld>
            <a:endParaRPr/>
          </a:p>
        </p:txBody>
      </p:sp>
    </p:spTree>
    <p:extLst>
      <p:ext uri="{BB962C8B-B14F-4D97-AF65-F5344CB8AC3E}">
        <p14:creationId xmlns:p14="http://schemas.microsoft.com/office/powerpoint/2010/main" val="4694506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 name="Rubrik 5"/>
          <p:cNvSpPr txBox="1"/>
          <p:nvPr/>
        </p:nvSpPr>
        <p:spPr>
          <a:xfrm>
            <a:off x="457200" y="74655"/>
            <a:ext cx="8229240" cy="849600"/>
          </a:xfrm>
          <a:prstGeom prst="rect">
            <a:avLst/>
          </a:prstGeom>
          <a:noFill/>
          <a:ln w="0">
            <a:noFill/>
          </a:ln>
        </p:spPr>
        <p:txBody>
          <a:bodyPr anchor="ctr">
            <a:noAutofit/>
          </a:bodyPr>
          <a:lstStyle/>
          <a:p>
            <a:pPr algn="ctr">
              <a:lnSpc>
                <a:spcPct val="100000"/>
              </a:lnSpc>
            </a:pPr>
            <a:r>
              <a:rPr lang="sv-SE" sz="3600" b="0" strike="noStrike" spc="-1" dirty="0">
                <a:solidFill>
                  <a:srgbClr val="000000"/>
                </a:solidFill>
                <a:latin typeface="Calibri"/>
              </a:rPr>
              <a:t>Förkortningar</a:t>
            </a:r>
            <a:r>
              <a:rPr lang="sv-SE" sz="4400" b="0" strike="noStrike" spc="-1" dirty="0">
                <a:solidFill>
                  <a:srgbClr val="000000"/>
                </a:solidFill>
                <a:latin typeface="Calibri"/>
              </a:rPr>
              <a:t> </a:t>
            </a:r>
            <a:r>
              <a:rPr lang="sv-SE" sz="2000" b="0" strike="noStrike" spc="-1" dirty="0">
                <a:solidFill>
                  <a:srgbClr val="000000"/>
                </a:solidFill>
                <a:latin typeface="Calibri"/>
              </a:rPr>
              <a:t>(bokstavsordning)</a:t>
            </a:r>
          </a:p>
        </p:txBody>
      </p:sp>
      <p:sp>
        <p:nvSpPr>
          <p:cNvPr id="302" name="Platshållare för innehåll 2"/>
          <p:cNvSpPr txBox="1"/>
          <p:nvPr/>
        </p:nvSpPr>
        <p:spPr>
          <a:xfrm>
            <a:off x="467640" y="1628640"/>
            <a:ext cx="4038120" cy="4525560"/>
          </a:xfrm>
          <a:prstGeom prst="rect">
            <a:avLst/>
          </a:prstGeom>
          <a:noFill/>
          <a:ln w="0">
            <a:noFill/>
          </a:ln>
        </p:spPr>
        <p:txBody>
          <a:bodyPr>
            <a:normAutofit/>
          </a:bodyPr>
          <a:lstStyle/>
          <a:p>
            <a:endParaRPr lang="sv-SE" sz="3200" b="0" strike="noStrike" spc="-1">
              <a:solidFill>
                <a:srgbClr val="000000"/>
              </a:solidFill>
              <a:latin typeface="Calibri"/>
            </a:endParaRPr>
          </a:p>
        </p:txBody>
      </p:sp>
      <p:graphicFrame>
        <p:nvGraphicFramePr>
          <p:cNvPr id="303" name="Platshållare för innehåll 10"/>
          <p:cNvGraphicFramePr/>
          <p:nvPr>
            <p:extLst>
              <p:ext uri="{D42A27DB-BD31-4B8C-83A1-F6EECF244321}">
                <p14:modId xmlns:p14="http://schemas.microsoft.com/office/powerpoint/2010/main" val="3031416525"/>
              </p:ext>
            </p:extLst>
          </p:nvPr>
        </p:nvGraphicFramePr>
        <p:xfrm>
          <a:off x="611640" y="4026750"/>
          <a:ext cx="3744000" cy="1867260"/>
        </p:xfrm>
        <a:graphic>
          <a:graphicData uri="http://schemas.openxmlformats.org/drawingml/2006/table">
            <a:tbl>
              <a:tblPr/>
              <a:tblGrid>
                <a:gridCol w="2972880">
                  <a:extLst>
                    <a:ext uri="{9D8B030D-6E8A-4147-A177-3AD203B41FA5}">
                      <a16:colId xmlns:a16="http://schemas.microsoft.com/office/drawing/2014/main" val="20000"/>
                    </a:ext>
                  </a:extLst>
                </a:gridCol>
                <a:gridCol w="771120">
                  <a:extLst>
                    <a:ext uri="{9D8B030D-6E8A-4147-A177-3AD203B41FA5}">
                      <a16:colId xmlns:a16="http://schemas.microsoft.com/office/drawing/2014/main" val="20001"/>
                    </a:ext>
                  </a:extLst>
                </a:gridCol>
              </a:tblGrid>
              <a:tr h="306108">
                <a:tc>
                  <a:txBody>
                    <a:bodyPr/>
                    <a:lstStyle/>
                    <a:p>
                      <a:pPr>
                        <a:lnSpc>
                          <a:spcPct val="100000"/>
                        </a:lnSpc>
                      </a:pPr>
                      <a:r>
                        <a:rPr lang="sv-SE" sz="1100" b="0" i="1" strike="noStrike" spc="-1" dirty="0">
                          <a:solidFill>
                            <a:srgbClr val="000000"/>
                          </a:solidFill>
                          <a:latin typeface="Calibri"/>
                        </a:rPr>
                        <a:t>Omsättning &lt; 3 mdkr</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endParaRPr lang="sv-SE" sz="1400" dirty="0"/>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0"/>
                  </a:ext>
                </a:extLst>
              </a:tr>
              <a:tr h="260192">
                <a:tc>
                  <a:txBody>
                    <a:bodyPr/>
                    <a:lstStyle/>
                    <a:p>
                      <a:pPr>
                        <a:lnSpc>
                          <a:spcPct val="100000"/>
                        </a:lnSpc>
                      </a:pPr>
                      <a:r>
                        <a:rPr lang="sv-SE" sz="1100" b="0" strike="noStrike" spc="-1" dirty="0">
                          <a:solidFill>
                            <a:srgbClr val="000000"/>
                          </a:solidFill>
                          <a:latin typeface="Calibri"/>
                        </a:rPr>
                        <a:t>Blekinge tekniska högskola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BTH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1"/>
                  </a:ext>
                </a:extLst>
              </a:tr>
              <a:tr h="260192">
                <a:tc>
                  <a:txBody>
                    <a:bodyPr/>
                    <a:lstStyle/>
                    <a:p>
                      <a:pPr>
                        <a:lnSpc>
                          <a:spcPct val="100000"/>
                        </a:lnSpc>
                      </a:pPr>
                      <a:r>
                        <a:rPr lang="sv-SE" sz="1100" b="0" strike="noStrike" spc="-1" dirty="0">
                          <a:solidFill>
                            <a:srgbClr val="000000"/>
                          </a:solidFill>
                          <a:latin typeface="Calibri"/>
                        </a:rPr>
                        <a:t>Försvarshögskolan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a:solidFill>
                            <a:srgbClr val="000000"/>
                          </a:solidFill>
                          <a:latin typeface="Calibri"/>
                        </a:rPr>
                        <a:t>FHS </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2"/>
                  </a:ext>
                </a:extLst>
              </a:tr>
              <a:tr h="260192">
                <a:tc>
                  <a:txBody>
                    <a:bodyPr/>
                    <a:lstStyle/>
                    <a:p>
                      <a:pPr>
                        <a:lnSpc>
                          <a:spcPct val="100000"/>
                        </a:lnSpc>
                      </a:pPr>
                      <a:r>
                        <a:rPr lang="sv-SE" sz="1100" b="0" strike="noStrike" spc="-1" dirty="0">
                          <a:solidFill>
                            <a:srgbClr val="000000"/>
                          </a:solidFill>
                          <a:latin typeface="Calibri"/>
                        </a:rPr>
                        <a:t>Gymnastik- och idrottshögskolan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a:solidFill>
                            <a:srgbClr val="000000"/>
                          </a:solidFill>
                          <a:latin typeface="Calibri"/>
                        </a:rPr>
                        <a:t>GIH </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3"/>
                  </a:ext>
                </a:extLst>
              </a:tr>
              <a:tr h="260192">
                <a:tc>
                  <a:txBody>
                    <a:bodyPr/>
                    <a:lstStyle/>
                    <a:p>
                      <a:pPr>
                        <a:lnSpc>
                          <a:spcPct val="100000"/>
                        </a:lnSpc>
                      </a:pPr>
                      <a:r>
                        <a:rPr lang="sv-SE" sz="1100" b="0" strike="noStrike" spc="-1" dirty="0">
                          <a:solidFill>
                            <a:srgbClr val="000000"/>
                          </a:solidFill>
                          <a:latin typeface="Calibri"/>
                        </a:rPr>
                        <a:t>Högskolan i Borås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a:solidFill>
                            <a:srgbClr val="000000"/>
                          </a:solidFill>
                          <a:latin typeface="Calibri"/>
                        </a:rPr>
                        <a:t>HB </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4"/>
                  </a:ext>
                </a:extLst>
              </a:tr>
              <a:tr h="260192">
                <a:tc>
                  <a:txBody>
                    <a:bodyPr/>
                    <a:lstStyle/>
                    <a:p>
                      <a:pPr>
                        <a:lnSpc>
                          <a:spcPct val="100000"/>
                        </a:lnSpc>
                      </a:pPr>
                      <a:r>
                        <a:rPr lang="sv-SE" sz="1100" b="0" strike="noStrike" spc="-1" dirty="0">
                          <a:solidFill>
                            <a:srgbClr val="000000"/>
                          </a:solidFill>
                          <a:latin typeface="Calibri"/>
                        </a:rPr>
                        <a:t>Högskolan Dalarna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a:solidFill>
                            <a:srgbClr val="000000"/>
                          </a:solidFill>
                          <a:latin typeface="Calibri"/>
                        </a:rPr>
                        <a:t>HDA </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5"/>
                  </a:ext>
                </a:extLst>
              </a:tr>
              <a:tr h="260192">
                <a:tc>
                  <a:txBody>
                    <a:bodyPr/>
                    <a:lstStyle/>
                    <a:p>
                      <a:pPr>
                        <a:lnSpc>
                          <a:spcPct val="100000"/>
                        </a:lnSpc>
                      </a:pPr>
                      <a:r>
                        <a:rPr lang="sv-SE" sz="1100" b="0" strike="noStrike" spc="-1" dirty="0">
                          <a:solidFill>
                            <a:srgbClr val="000000"/>
                          </a:solidFill>
                          <a:latin typeface="Calibri"/>
                        </a:rPr>
                        <a:t>Högskolan i Halmstad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HH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6"/>
                  </a:ext>
                </a:extLst>
              </a:tr>
            </a:tbl>
          </a:graphicData>
        </a:graphic>
      </p:graphicFrame>
      <p:graphicFrame>
        <p:nvGraphicFramePr>
          <p:cNvPr id="304" name="Tabell 9"/>
          <p:cNvGraphicFramePr/>
          <p:nvPr>
            <p:extLst>
              <p:ext uri="{D42A27DB-BD31-4B8C-83A1-F6EECF244321}">
                <p14:modId xmlns:p14="http://schemas.microsoft.com/office/powerpoint/2010/main" val="3234254976"/>
              </p:ext>
            </p:extLst>
          </p:nvPr>
        </p:nvGraphicFramePr>
        <p:xfrm>
          <a:off x="611640" y="1069320"/>
          <a:ext cx="3744000" cy="2895600"/>
        </p:xfrm>
        <a:graphic>
          <a:graphicData uri="http://schemas.openxmlformats.org/drawingml/2006/table">
            <a:tbl>
              <a:tblPr/>
              <a:tblGrid>
                <a:gridCol w="2972880">
                  <a:extLst>
                    <a:ext uri="{9D8B030D-6E8A-4147-A177-3AD203B41FA5}">
                      <a16:colId xmlns:a16="http://schemas.microsoft.com/office/drawing/2014/main" val="20000"/>
                    </a:ext>
                  </a:extLst>
                </a:gridCol>
                <a:gridCol w="771120">
                  <a:extLst>
                    <a:ext uri="{9D8B030D-6E8A-4147-A177-3AD203B41FA5}">
                      <a16:colId xmlns:a16="http://schemas.microsoft.com/office/drawing/2014/main" val="20001"/>
                    </a:ext>
                  </a:extLst>
                </a:gridCol>
              </a:tblGrid>
              <a:tr h="241920">
                <a:tc>
                  <a:txBody>
                    <a:bodyPr/>
                    <a:lstStyle/>
                    <a:p>
                      <a:pPr>
                        <a:lnSpc>
                          <a:spcPct val="100000"/>
                        </a:lnSpc>
                      </a:pPr>
                      <a:r>
                        <a:rPr lang="sv-SE" sz="1100" b="0" i="1" strike="noStrike" spc="-1" dirty="0">
                          <a:solidFill>
                            <a:srgbClr val="000000"/>
                          </a:solidFill>
                          <a:latin typeface="Calibri"/>
                        </a:rPr>
                        <a:t>Omsättning &gt; 4 mdkr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endParaRPr lang="sv-SE" sz="1400" dirty="0"/>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0"/>
                  </a:ext>
                </a:extLst>
              </a:tr>
              <a:tr h="241920">
                <a:tc>
                  <a:txBody>
                    <a:bodyPr/>
                    <a:lstStyle/>
                    <a:p>
                      <a:pPr>
                        <a:lnSpc>
                          <a:spcPct val="100000"/>
                        </a:lnSpc>
                      </a:pPr>
                      <a:r>
                        <a:rPr lang="sv-SE" sz="1100" b="0" strike="noStrike" spc="-1" dirty="0">
                          <a:solidFill>
                            <a:srgbClr val="000000"/>
                          </a:solidFill>
                          <a:latin typeface="Calibri"/>
                        </a:rPr>
                        <a:t>Chalmers tekniska högskola </a:t>
                      </a:r>
                      <a:endParaRPr lang="sv-SE" sz="1100" b="0" strike="noStrike" spc="-1" dirty="0">
                        <a:latin typeface="Calibri"/>
                      </a:endParaRPr>
                    </a:p>
                  </a:txBody>
                  <a:tcPr marL="7560" marR="7560">
                    <a:lnL w="12240">
                      <a:solidFill>
                        <a:srgbClr val="FFFFFF"/>
                      </a:solidFill>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CTH</a:t>
                      </a:r>
                      <a:endParaRPr lang="sv-SE" sz="1100" b="0" strike="noStrike" spc="-1" dirty="0">
                        <a:latin typeface="Calibri"/>
                      </a:endParaRPr>
                    </a:p>
                  </a:txBody>
                  <a:tcPr marL="7560" marR="7560">
                    <a:lnL w="12240" cap="flat" cmpd="sng" algn="ctr">
                      <a:solidFill>
                        <a:srgbClr val="FFFFFF"/>
                      </a:solidFill>
                      <a:prstDash val="solid"/>
                      <a:round/>
                      <a:headEnd type="none" w="med" len="med"/>
                      <a:tailEnd type="none" w="med" len="med"/>
                    </a:lnL>
                    <a:lnR w="12240">
                      <a:solidFill>
                        <a:srgbClr val="FFFFFF"/>
                      </a:solidFill>
                    </a:lnR>
                    <a:lnT w="12240" cap="flat" cmpd="sng" algn="ctr">
                      <a:solidFill>
                        <a:srgbClr val="FFFFFF"/>
                      </a:solidFill>
                      <a:prstDash val="solid"/>
                      <a:round/>
                      <a:headEnd type="none" w="med" len="med"/>
                      <a:tailEnd type="none" w="med" len="med"/>
                    </a:lnT>
                    <a:lnB w="12240">
                      <a:solidFill>
                        <a:srgbClr val="FFFFFF"/>
                      </a:solidFill>
                    </a:lnB>
                    <a:solidFill>
                      <a:srgbClr val="E9ECF3"/>
                    </a:solidFill>
                  </a:tcPr>
                </a:tc>
                <a:extLst>
                  <a:ext uri="{0D108BD9-81ED-4DB2-BD59-A6C34878D82A}">
                    <a16:rowId xmlns:a16="http://schemas.microsoft.com/office/drawing/2014/main" val="10001"/>
                  </a:ext>
                </a:extLst>
              </a:tr>
              <a:tr h="241920">
                <a:tc>
                  <a:txBody>
                    <a:bodyPr/>
                    <a:lstStyle/>
                    <a:p>
                      <a:pPr>
                        <a:lnSpc>
                          <a:spcPct val="100000"/>
                        </a:lnSpc>
                      </a:pPr>
                      <a:r>
                        <a:rPr lang="sv-SE" sz="1100" b="0" strike="noStrike" spc="-1" dirty="0">
                          <a:solidFill>
                            <a:srgbClr val="000000"/>
                          </a:solidFill>
                          <a:latin typeface="Calibri"/>
                        </a:rPr>
                        <a:t>Göteborgs universitet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a:solidFill>
                            <a:srgbClr val="000000"/>
                          </a:solidFill>
                          <a:latin typeface="Calibri"/>
                        </a:rPr>
                        <a:t>GU</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2"/>
                  </a:ext>
                </a:extLst>
              </a:tr>
              <a:tr h="241920">
                <a:tc>
                  <a:txBody>
                    <a:bodyPr/>
                    <a:lstStyle/>
                    <a:p>
                      <a:pPr>
                        <a:lnSpc>
                          <a:spcPct val="100000"/>
                        </a:lnSpc>
                      </a:pPr>
                      <a:r>
                        <a:rPr lang="sv-SE" sz="1100" b="0" strike="noStrike" spc="-1" dirty="0">
                          <a:solidFill>
                            <a:srgbClr val="000000"/>
                          </a:solidFill>
                          <a:latin typeface="Calibri"/>
                        </a:rPr>
                        <a:t>Karolinska Institutet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a:solidFill>
                            <a:srgbClr val="000000"/>
                          </a:solidFill>
                          <a:latin typeface="Calibri"/>
                        </a:rPr>
                        <a:t>KI </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3"/>
                  </a:ext>
                </a:extLst>
              </a:tr>
              <a:tr h="241920">
                <a:tc>
                  <a:txBody>
                    <a:bodyPr/>
                    <a:lstStyle/>
                    <a:p>
                      <a:pPr>
                        <a:lnSpc>
                          <a:spcPct val="100000"/>
                        </a:lnSpc>
                      </a:pPr>
                      <a:r>
                        <a:rPr lang="sv-SE" sz="1100" b="0" strike="noStrike" spc="-1">
                          <a:solidFill>
                            <a:srgbClr val="000000"/>
                          </a:solidFill>
                          <a:latin typeface="Calibri"/>
                        </a:rPr>
                        <a:t>Kungliga Tekniska Högskolan </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KTH</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4"/>
                  </a:ext>
                </a:extLst>
              </a:tr>
              <a:tr h="241920">
                <a:tc>
                  <a:txBody>
                    <a:bodyPr/>
                    <a:lstStyle/>
                    <a:p>
                      <a:pPr>
                        <a:lnSpc>
                          <a:spcPct val="100000"/>
                        </a:lnSpc>
                      </a:pPr>
                      <a:r>
                        <a:rPr lang="sv-SE" sz="1100" b="0" strike="noStrike" spc="-1" dirty="0">
                          <a:solidFill>
                            <a:srgbClr val="000000"/>
                          </a:solidFill>
                          <a:latin typeface="Calibri"/>
                        </a:rPr>
                        <a:t>Linköpings universitet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LIU</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5"/>
                  </a:ext>
                </a:extLst>
              </a:tr>
              <a:tr h="241920">
                <a:tc>
                  <a:txBody>
                    <a:bodyPr/>
                    <a:lstStyle/>
                    <a:p>
                      <a:pPr>
                        <a:lnSpc>
                          <a:spcPct val="100000"/>
                        </a:lnSpc>
                      </a:pPr>
                      <a:r>
                        <a:rPr lang="sv-SE" sz="1100" b="0" strike="noStrike" spc="-1">
                          <a:solidFill>
                            <a:srgbClr val="000000"/>
                          </a:solidFill>
                          <a:latin typeface="Calibri"/>
                        </a:rPr>
                        <a:t>Lunds universitet </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LU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6"/>
                  </a:ext>
                </a:extLst>
              </a:tr>
              <a:tr h="241920">
                <a:tc>
                  <a:txBody>
                    <a:bodyPr/>
                    <a:lstStyle/>
                    <a:p>
                      <a:pPr>
                        <a:lnSpc>
                          <a:spcPct val="100000"/>
                        </a:lnSpc>
                      </a:pPr>
                      <a:r>
                        <a:rPr lang="sv-SE" sz="1100" b="0" strike="noStrike" spc="-1">
                          <a:solidFill>
                            <a:srgbClr val="000000"/>
                          </a:solidFill>
                          <a:latin typeface="Calibri"/>
                        </a:rPr>
                        <a:t>Sveriges lantbruksuniversitet</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a:solidFill>
                            <a:srgbClr val="000000"/>
                          </a:solidFill>
                          <a:latin typeface="Calibri"/>
                        </a:rPr>
                        <a:t>SLU</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7"/>
                  </a:ext>
                </a:extLst>
              </a:tr>
              <a:tr h="241920">
                <a:tc>
                  <a:txBody>
                    <a:bodyPr/>
                    <a:lstStyle/>
                    <a:p>
                      <a:pPr>
                        <a:lnSpc>
                          <a:spcPct val="100000"/>
                        </a:lnSpc>
                      </a:pPr>
                      <a:r>
                        <a:rPr lang="sv-SE" sz="1100" b="0" strike="noStrike" spc="-1" dirty="0">
                          <a:solidFill>
                            <a:srgbClr val="000000"/>
                          </a:solidFill>
                          <a:latin typeface="Calibri"/>
                        </a:rPr>
                        <a:t>Stockholms universitet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SU</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8"/>
                  </a:ext>
                </a:extLst>
              </a:tr>
              <a:tr h="241920">
                <a:tc>
                  <a:txBody>
                    <a:bodyPr/>
                    <a:lstStyle/>
                    <a:p>
                      <a:pPr>
                        <a:lnSpc>
                          <a:spcPct val="100000"/>
                        </a:lnSpc>
                      </a:pPr>
                      <a:r>
                        <a:rPr lang="sv-SE" sz="1100" b="0" strike="noStrike" spc="-1">
                          <a:solidFill>
                            <a:srgbClr val="000000"/>
                          </a:solidFill>
                          <a:latin typeface="Calibri"/>
                        </a:rPr>
                        <a:t>Umeå universitet </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UMU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9"/>
                  </a:ext>
                </a:extLst>
              </a:tr>
              <a:tr h="244800">
                <a:tc>
                  <a:txBody>
                    <a:bodyPr/>
                    <a:lstStyle/>
                    <a:p>
                      <a:pPr>
                        <a:lnSpc>
                          <a:spcPct val="100000"/>
                        </a:lnSpc>
                      </a:pPr>
                      <a:r>
                        <a:rPr lang="sv-SE" sz="1100" b="0" strike="noStrike" spc="-1" dirty="0">
                          <a:solidFill>
                            <a:srgbClr val="000000"/>
                          </a:solidFill>
                          <a:latin typeface="Calibri"/>
                        </a:rPr>
                        <a:t>Uppsala universitet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UU</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10"/>
                  </a:ext>
                </a:extLst>
              </a:tr>
            </a:tbl>
          </a:graphicData>
        </a:graphic>
      </p:graphicFrame>
      <p:graphicFrame>
        <p:nvGraphicFramePr>
          <p:cNvPr id="305" name="Tabell 12"/>
          <p:cNvGraphicFramePr/>
          <p:nvPr>
            <p:extLst>
              <p:ext uri="{D42A27DB-BD31-4B8C-83A1-F6EECF244321}">
                <p14:modId xmlns:p14="http://schemas.microsoft.com/office/powerpoint/2010/main" val="518717507"/>
              </p:ext>
            </p:extLst>
          </p:nvPr>
        </p:nvGraphicFramePr>
        <p:xfrm>
          <a:off x="4833661" y="1078230"/>
          <a:ext cx="3888000" cy="4663440"/>
        </p:xfrm>
        <a:graphic>
          <a:graphicData uri="http://schemas.openxmlformats.org/drawingml/2006/table">
            <a:tbl>
              <a:tblPr/>
              <a:tblGrid>
                <a:gridCol w="3102120">
                  <a:extLst>
                    <a:ext uri="{9D8B030D-6E8A-4147-A177-3AD203B41FA5}">
                      <a16:colId xmlns:a16="http://schemas.microsoft.com/office/drawing/2014/main" val="20000"/>
                    </a:ext>
                  </a:extLst>
                </a:gridCol>
                <a:gridCol w="785880">
                  <a:extLst>
                    <a:ext uri="{9D8B030D-6E8A-4147-A177-3AD203B41FA5}">
                      <a16:colId xmlns:a16="http://schemas.microsoft.com/office/drawing/2014/main" val="20001"/>
                    </a:ext>
                  </a:extLst>
                </a:gridCol>
              </a:tblGrid>
              <a:tr h="250200">
                <a:tc>
                  <a:txBody>
                    <a:bodyPr/>
                    <a:lstStyle/>
                    <a:p>
                      <a:pPr>
                        <a:lnSpc>
                          <a:spcPct val="100000"/>
                        </a:lnSpc>
                      </a:pPr>
                      <a:r>
                        <a:rPr lang="sv-SE" sz="1100" b="0" strike="noStrike" spc="-1" dirty="0">
                          <a:solidFill>
                            <a:srgbClr val="000000"/>
                          </a:solidFill>
                          <a:latin typeface="Calibri"/>
                        </a:rPr>
                        <a:t>Högskolan i Gävle </a:t>
                      </a:r>
                      <a:endParaRPr lang="sv-SE" sz="1100" b="0" strike="noStrike" spc="-1" dirty="0">
                        <a:latin typeface="Calibri"/>
                      </a:endParaRPr>
                    </a:p>
                  </a:txBody>
                  <a:tcPr marL="7560" marR="7560">
                    <a:lnL w="12240">
                      <a:solidFill>
                        <a:srgbClr val="FFFFFF"/>
                      </a:solidFill>
                    </a:lnL>
                    <a:lnR w="12240" cap="flat" cmpd="sng" algn="ctr">
                      <a:solidFill>
                        <a:srgbClr val="FFFFFF"/>
                      </a:solidFill>
                      <a:prstDash val="solid"/>
                      <a:round/>
                      <a:headEnd type="none" w="med" len="med"/>
                      <a:tailEnd type="none" w="med" len="med"/>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HIG </a:t>
                      </a:r>
                      <a:endParaRPr lang="sv-SE" sz="1100" b="0" strike="noStrike" spc="-1" dirty="0">
                        <a:latin typeface="Calibri"/>
                      </a:endParaRPr>
                    </a:p>
                  </a:txBody>
                  <a:tcPr marL="7560" marR="7560">
                    <a:lnL w="12240" cap="flat" cmpd="sng" algn="ctr">
                      <a:solidFill>
                        <a:srgbClr val="FFFFFF"/>
                      </a:solidFill>
                      <a:prstDash val="solid"/>
                      <a:round/>
                      <a:headEnd type="none" w="med" len="med"/>
                      <a:tailEnd type="none" w="med" len="med"/>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535968152"/>
                  </a:ext>
                </a:extLst>
              </a:tr>
              <a:tr h="250200">
                <a:tc>
                  <a:txBody>
                    <a:bodyPr/>
                    <a:lstStyle/>
                    <a:p>
                      <a:pPr>
                        <a:lnSpc>
                          <a:spcPct val="100000"/>
                        </a:lnSpc>
                      </a:pPr>
                      <a:r>
                        <a:rPr lang="sv-SE" sz="1100" b="0" strike="noStrike" spc="-1" dirty="0">
                          <a:latin typeface="Calibri"/>
                        </a:rPr>
                        <a:t>Handelshögskolan</a:t>
                      </a:r>
                    </a:p>
                  </a:txBody>
                  <a:tcPr marL="7560" marR="7560">
                    <a:lnL w="12240">
                      <a:solidFill>
                        <a:srgbClr val="FFFFFF"/>
                      </a:solidFill>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solidFill>
                      <a:srgbClr val="E9ECF3"/>
                    </a:solidFill>
                  </a:tcPr>
                </a:tc>
                <a:tc>
                  <a:txBody>
                    <a:bodyPr/>
                    <a:lstStyle/>
                    <a:p>
                      <a:pPr>
                        <a:lnSpc>
                          <a:spcPct val="100000"/>
                        </a:lnSpc>
                      </a:pPr>
                      <a:r>
                        <a:rPr lang="sv-SE" sz="1100" b="0" strike="noStrike" spc="-1" dirty="0">
                          <a:latin typeface="Calibri"/>
                        </a:rPr>
                        <a:t>HHS</a:t>
                      </a:r>
                    </a:p>
                  </a:txBody>
                  <a:tcPr marL="7560" marR="7560">
                    <a:lnL w="12240" cap="flat" cmpd="sng" algn="ctr">
                      <a:solidFill>
                        <a:srgbClr val="FFFFFF"/>
                      </a:solidFill>
                      <a:prstDash val="solid"/>
                      <a:round/>
                      <a:headEnd type="none" w="med" len="med"/>
                      <a:tailEnd type="none" w="med" len="med"/>
                    </a:lnL>
                    <a:lnR w="12240">
                      <a:solidFill>
                        <a:srgbClr val="FFFFFF"/>
                      </a:solidFill>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solidFill>
                      <a:srgbClr val="E9ECF3"/>
                    </a:solidFill>
                  </a:tcPr>
                </a:tc>
                <a:extLst>
                  <a:ext uri="{0D108BD9-81ED-4DB2-BD59-A6C34878D82A}">
                    <a16:rowId xmlns:a16="http://schemas.microsoft.com/office/drawing/2014/main" val="1545124522"/>
                  </a:ext>
                </a:extLst>
              </a:tr>
              <a:tr h="250200">
                <a:tc>
                  <a:txBody>
                    <a:bodyPr/>
                    <a:lstStyle/>
                    <a:p>
                      <a:pPr>
                        <a:lnSpc>
                          <a:spcPct val="100000"/>
                        </a:lnSpc>
                      </a:pPr>
                      <a:r>
                        <a:rPr lang="sv-SE" sz="1100" b="0" strike="noStrike" spc="-1" dirty="0">
                          <a:solidFill>
                            <a:srgbClr val="000000"/>
                          </a:solidFill>
                          <a:latin typeface="Calibri"/>
                        </a:rPr>
                        <a:t>Högskolan i Jönköping</a:t>
                      </a:r>
                      <a:endParaRPr lang="sv-SE" sz="1100" b="0" strike="noStrike" spc="-1" dirty="0">
                        <a:latin typeface="Calibri"/>
                      </a:endParaRPr>
                    </a:p>
                  </a:txBody>
                  <a:tcPr marL="7560" marR="7560">
                    <a:lnL w="12240">
                      <a:solidFill>
                        <a:srgbClr val="FFFFFF"/>
                      </a:solidFill>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HJ</a:t>
                      </a:r>
                      <a:endParaRPr lang="sv-SE" sz="1100" b="0" strike="noStrike" spc="-1" dirty="0">
                        <a:latin typeface="Calibri"/>
                      </a:endParaRPr>
                    </a:p>
                  </a:txBody>
                  <a:tcPr marL="7560" marR="7560">
                    <a:lnL w="12240" cap="flat" cmpd="sng" algn="ctr">
                      <a:solidFill>
                        <a:srgbClr val="FFFFFF"/>
                      </a:solidFill>
                      <a:prstDash val="solid"/>
                      <a:round/>
                      <a:headEnd type="none" w="med" len="med"/>
                      <a:tailEnd type="none" w="med" len="med"/>
                    </a:lnL>
                    <a:lnR w="12240">
                      <a:solidFill>
                        <a:srgbClr val="FFFFFF"/>
                      </a:solidFill>
                    </a:lnR>
                    <a:lnT w="12240" cap="flat" cmpd="sng" algn="ctr">
                      <a:solidFill>
                        <a:srgbClr val="FFFFFF"/>
                      </a:solidFill>
                      <a:prstDash val="solid"/>
                      <a:round/>
                      <a:headEnd type="none" w="med" len="med"/>
                      <a:tailEnd type="none" w="med" len="med"/>
                    </a:lnT>
                    <a:lnB w="12240">
                      <a:solidFill>
                        <a:srgbClr val="FFFFFF"/>
                      </a:solidFill>
                    </a:lnB>
                    <a:solidFill>
                      <a:srgbClr val="E9ECF3"/>
                    </a:solidFill>
                  </a:tcPr>
                </a:tc>
                <a:extLst>
                  <a:ext uri="{0D108BD9-81ED-4DB2-BD59-A6C34878D82A}">
                    <a16:rowId xmlns:a16="http://schemas.microsoft.com/office/drawing/2014/main" val="2021508259"/>
                  </a:ext>
                </a:extLst>
              </a:tr>
              <a:tr h="250200">
                <a:tc>
                  <a:txBody>
                    <a:bodyPr/>
                    <a:lstStyle/>
                    <a:p>
                      <a:pPr>
                        <a:lnSpc>
                          <a:spcPct val="100000"/>
                        </a:lnSpc>
                      </a:pPr>
                      <a:r>
                        <a:rPr lang="sv-SE" sz="1100" b="0" strike="noStrike" spc="-1" dirty="0">
                          <a:solidFill>
                            <a:srgbClr val="000000"/>
                          </a:solidFill>
                          <a:latin typeface="Calibri"/>
                        </a:rPr>
                        <a:t>Högskolan Kristianstad </a:t>
                      </a:r>
                      <a:endParaRPr lang="sv-SE" sz="1100" b="0" strike="noStrike" spc="-1" dirty="0">
                        <a:latin typeface="Calibri"/>
                      </a:endParaRPr>
                    </a:p>
                  </a:txBody>
                  <a:tcPr marL="7560" marR="7560">
                    <a:lnL w="12240">
                      <a:solidFill>
                        <a:srgbClr val="FFFFFF"/>
                      </a:solidFill>
                    </a:lnL>
                    <a:lnR w="12240">
                      <a:solidFill>
                        <a:srgbClr val="FFFFFF"/>
                      </a:solidFill>
                    </a:lnR>
                    <a:lnT w="12240" cap="flat" cmpd="sng" algn="ctr">
                      <a:solidFill>
                        <a:srgbClr val="FFFFFF"/>
                      </a:solidFill>
                      <a:prstDash val="solid"/>
                      <a:round/>
                      <a:headEnd type="none" w="med" len="med"/>
                      <a:tailEnd type="none" w="med" len="med"/>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HKR</a:t>
                      </a:r>
                      <a:endParaRPr lang="sv-SE" sz="1100" b="0" strike="noStrike" spc="-1" dirty="0">
                        <a:latin typeface="Calibri"/>
                      </a:endParaRPr>
                    </a:p>
                  </a:txBody>
                  <a:tcPr marL="7560" marR="7560">
                    <a:lnL w="12240">
                      <a:solidFill>
                        <a:srgbClr val="FFFFFF"/>
                      </a:solidFill>
                    </a:lnL>
                    <a:lnR w="12240">
                      <a:solidFill>
                        <a:srgbClr val="FFFFFF"/>
                      </a:solidFill>
                    </a:lnR>
                    <a:lnT w="12240" cap="flat" cmpd="sng" algn="ctr">
                      <a:solidFill>
                        <a:srgbClr val="FFFFFF"/>
                      </a:solidFill>
                      <a:prstDash val="solid"/>
                      <a:round/>
                      <a:headEnd type="none" w="med" len="med"/>
                      <a:tailEnd type="none" w="med" len="med"/>
                    </a:lnT>
                    <a:lnB w="12240">
                      <a:solidFill>
                        <a:srgbClr val="FFFFFF"/>
                      </a:solidFill>
                    </a:lnB>
                    <a:solidFill>
                      <a:srgbClr val="E9ECF3"/>
                    </a:solidFill>
                  </a:tcPr>
                </a:tc>
                <a:extLst>
                  <a:ext uri="{0D108BD9-81ED-4DB2-BD59-A6C34878D82A}">
                    <a16:rowId xmlns:a16="http://schemas.microsoft.com/office/drawing/2014/main" val="10000"/>
                  </a:ext>
                </a:extLst>
              </a:tr>
              <a:tr h="250200">
                <a:tc>
                  <a:txBody>
                    <a:bodyPr/>
                    <a:lstStyle/>
                    <a:p>
                      <a:pPr>
                        <a:lnSpc>
                          <a:spcPct val="100000"/>
                        </a:lnSpc>
                      </a:pPr>
                      <a:r>
                        <a:rPr lang="sv-SE" sz="1100" b="0" strike="noStrike" spc="-1" dirty="0">
                          <a:solidFill>
                            <a:srgbClr val="000000"/>
                          </a:solidFill>
                          <a:latin typeface="Calibri"/>
                        </a:rPr>
                        <a:t>Högskolan i Skövde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HS</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1"/>
                  </a:ext>
                </a:extLst>
              </a:tr>
              <a:tr h="250200">
                <a:tc>
                  <a:txBody>
                    <a:bodyPr/>
                    <a:lstStyle/>
                    <a:p>
                      <a:pPr>
                        <a:lnSpc>
                          <a:spcPct val="100000"/>
                        </a:lnSpc>
                      </a:pPr>
                      <a:r>
                        <a:rPr lang="sv-SE" sz="1100" b="0" strike="noStrike" spc="-1" dirty="0">
                          <a:solidFill>
                            <a:srgbClr val="000000"/>
                          </a:solidFill>
                          <a:latin typeface="Calibri"/>
                        </a:rPr>
                        <a:t>Högskolan Väst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a:solidFill>
                            <a:srgbClr val="000000"/>
                          </a:solidFill>
                          <a:latin typeface="Calibri"/>
                        </a:rPr>
                        <a:t>HV </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2"/>
                  </a:ext>
                </a:extLst>
              </a:tr>
              <a:tr h="250200">
                <a:tc>
                  <a:txBody>
                    <a:bodyPr/>
                    <a:lstStyle/>
                    <a:p>
                      <a:pPr>
                        <a:lnSpc>
                          <a:spcPct val="100000"/>
                        </a:lnSpc>
                      </a:pPr>
                      <a:r>
                        <a:rPr lang="sv-SE" sz="1100" b="0" strike="noStrike" spc="-1" dirty="0">
                          <a:solidFill>
                            <a:srgbClr val="000000"/>
                          </a:solidFill>
                          <a:latin typeface="Calibri"/>
                        </a:rPr>
                        <a:t>Karlstads universitet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KAU</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3"/>
                  </a:ext>
                </a:extLst>
              </a:tr>
              <a:tr h="250200">
                <a:tc>
                  <a:txBody>
                    <a:bodyPr/>
                    <a:lstStyle/>
                    <a:p>
                      <a:pPr>
                        <a:lnSpc>
                          <a:spcPct val="100000"/>
                        </a:lnSpc>
                      </a:pPr>
                      <a:r>
                        <a:rPr lang="sv-SE" sz="1100" b="0" strike="noStrike" spc="-1" dirty="0">
                          <a:solidFill>
                            <a:srgbClr val="000000"/>
                          </a:solidFill>
                          <a:latin typeface="Calibri"/>
                        </a:rPr>
                        <a:t>Konstfack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a:solidFill>
                            <a:srgbClr val="000000"/>
                          </a:solidFill>
                          <a:latin typeface="Calibri"/>
                        </a:rPr>
                        <a:t>KF </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4"/>
                  </a:ext>
                </a:extLst>
              </a:tr>
              <a:tr h="250200">
                <a:tc>
                  <a:txBody>
                    <a:bodyPr/>
                    <a:lstStyle/>
                    <a:p>
                      <a:pPr>
                        <a:lnSpc>
                          <a:spcPct val="100000"/>
                        </a:lnSpc>
                      </a:pPr>
                      <a:r>
                        <a:rPr lang="sv-SE" sz="1100" b="0" strike="noStrike" spc="-1" dirty="0">
                          <a:solidFill>
                            <a:srgbClr val="000000"/>
                          </a:solidFill>
                          <a:latin typeface="Calibri"/>
                        </a:rPr>
                        <a:t>Kungliga Konsthögskolan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a:solidFill>
                            <a:srgbClr val="000000"/>
                          </a:solidFill>
                          <a:latin typeface="Calibri"/>
                        </a:rPr>
                        <a:t>KKH </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5"/>
                  </a:ext>
                </a:extLst>
              </a:tr>
              <a:tr h="250200">
                <a:tc>
                  <a:txBody>
                    <a:bodyPr/>
                    <a:lstStyle/>
                    <a:p>
                      <a:pPr>
                        <a:lnSpc>
                          <a:spcPct val="100000"/>
                        </a:lnSpc>
                      </a:pPr>
                      <a:r>
                        <a:rPr lang="sv-SE" sz="1100" b="0" strike="noStrike" spc="-1" dirty="0">
                          <a:solidFill>
                            <a:srgbClr val="000000"/>
                          </a:solidFill>
                          <a:latin typeface="Calibri"/>
                        </a:rPr>
                        <a:t>Kungliga Musikhögskolan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a:solidFill>
                            <a:srgbClr val="000000"/>
                          </a:solidFill>
                          <a:latin typeface="Calibri"/>
                        </a:rPr>
                        <a:t>KMH</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6"/>
                  </a:ext>
                </a:extLst>
              </a:tr>
              <a:tr h="250200">
                <a:tc>
                  <a:txBody>
                    <a:bodyPr/>
                    <a:lstStyle/>
                    <a:p>
                      <a:pPr>
                        <a:lnSpc>
                          <a:spcPct val="100000"/>
                        </a:lnSpc>
                      </a:pPr>
                      <a:r>
                        <a:rPr lang="sv-SE" sz="1100" b="0" strike="noStrike" spc="-1" dirty="0">
                          <a:solidFill>
                            <a:srgbClr val="000000"/>
                          </a:solidFill>
                          <a:latin typeface="Calibri"/>
                        </a:rPr>
                        <a:t>Linnéuniversitetet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LNU</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7"/>
                  </a:ext>
                </a:extLst>
              </a:tr>
              <a:tr h="250200">
                <a:tc>
                  <a:txBody>
                    <a:bodyPr/>
                    <a:lstStyle/>
                    <a:p>
                      <a:pPr>
                        <a:lnSpc>
                          <a:spcPct val="100000"/>
                        </a:lnSpc>
                      </a:pPr>
                      <a:r>
                        <a:rPr lang="sv-SE" sz="1100" b="0" strike="noStrike" spc="-1" dirty="0">
                          <a:solidFill>
                            <a:srgbClr val="000000"/>
                          </a:solidFill>
                          <a:latin typeface="Calibri"/>
                        </a:rPr>
                        <a:t>Luleå tekniska universitet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a:solidFill>
                            <a:srgbClr val="000000"/>
                          </a:solidFill>
                          <a:latin typeface="Calibri"/>
                        </a:rPr>
                        <a:t>LTU </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8"/>
                  </a:ext>
                </a:extLst>
              </a:tr>
              <a:tr h="250200">
                <a:tc>
                  <a:txBody>
                    <a:bodyPr/>
                    <a:lstStyle/>
                    <a:p>
                      <a:pPr>
                        <a:lnSpc>
                          <a:spcPct val="100000"/>
                        </a:lnSpc>
                      </a:pPr>
                      <a:r>
                        <a:rPr lang="sv-SE" sz="1100" b="0" strike="noStrike" spc="-1" dirty="0">
                          <a:solidFill>
                            <a:srgbClr val="000000"/>
                          </a:solidFill>
                          <a:latin typeface="Calibri"/>
                        </a:rPr>
                        <a:t>Malmö Universitet</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MAU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9"/>
                  </a:ext>
                </a:extLst>
              </a:tr>
              <a:tr h="250200">
                <a:tc>
                  <a:txBody>
                    <a:bodyPr/>
                    <a:lstStyle/>
                    <a:p>
                      <a:pPr>
                        <a:lnSpc>
                          <a:spcPct val="100000"/>
                        </a:lnSpc>
                      </a:pPr>
                      <a:r>
                        <a:rPr lang="sv-SE" sz="1100" b="0" strike="noStrike" spc="-1" dirty="0">
                          <a:solidFill>
                            <a:srgbClr val="000000"/>
                          </a:solidFill>
                          <a:latin typeface="Calibri"/>
                        </a:rPr>
                        <a:t>Mälardalens universitet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MDU</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10"/>
                  </a:ext>
                </a:extLst>
              </a:tr>
              <a:tr h="250200">
                <a:tc>
                  <a:txBody>
                    <a:bodyPr/>
                    <a:lstStyle/>
                    <a:p>
                      <a:pPr>
                        <a:lnSpc>
                          <a:spcPct val="100000"/>
                        </a:lnSpc>
                      </a:pPr>
                      <a:r>
                        <a:rPr lang="sv-SE" sz="1100" b="0" strike="noStrike" spc="-1" dirty="0">
                          <a:solidFill>
                            <a:srgbClr val="000000"/>
                          </a:solidFill>
                          <a:latin typeface="Calibri"/>
                        </a:rPr>
                        <a:t>Mittuniversitetet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MIU</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11"/>
                  </a:ext>
                </a:extLst>
              </a:tr>
              <a:tr h="250200">
                <a:tc>
                  <a:txBody>
                    <a:bodyPr/>
                    <a:lstStyle/>
                    <a:p>
                      <a:pPr>
                        <a:lnSpc>
                          <a:spcPct val="100000"/>
                        </a:lnSpc>
                      </a:pPr>
                      <a:r>
                        <a:rPr lang="sv-SE" sz="1100" b="0" strike="noStrike" spc="-1" dirty="0">
                          <a:solidFill>
                            <a:srgbClr val="000000"/>
                          </a:solidFill>
                          <a:latin typeface="Calibri"/>
                        </a:rPr>
                        <a:t>Stockholms konstnärliga högskola</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SKH</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12"/>
                  </a:ext>
                </a:extLst>
              </a:tr>
              <a:tr h="250200">
                <a:tc>
                  <a:txBody>
                    <a:bodyPr/>
                    <a:lstStyle/>
                    <a:p>
                      <a:pPr>
                        <a:lnSpc>
                          <a:spcPct val="100000"/>
                        </a:lnSpc>
                      </a:pPr>
                      <a:r>
                        <a:rPr lang="sv-SE" sz="1100" b="0" strike="noStrike" spc="-1" dirty="0">
                          <a:solidFill>
                            <a:srgbClr val="000000"/>
                          </a:solidFill>
                          <a:latin typeface="Calibri"/>
                        </a:rPr>
                        <a:t>Södertörns högskola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SH</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13"/>
                  </a:ext>
                </a:extLst>
              </a:tr>
              <a:tr h="251640">
                <a:tc>
                  <a:txBody>
                    <a:bodyPr/>
                    <a:lstStyle/>
                    <a:p>
                      <a:pPr>
                        <a:lnSpc>
                          <a:spcPct val="100000"/>
                        </a:lnSpc>
                      </a:pPr>
                      <a:r>
                        <a:rPr lang="sv-SE" sz="1100" b="0" strike="noStrike" spc="-1" dirty="0">
                          <a:solidFill>
                            <a:srgbClr val="000000"/>
                          </a:solidFill>
                          <a:latin typeface="Calibri"/>
                        </a:rPr>
                        <a:t>Örebro universitet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ORU</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14"/>
                  </a:ext>
                </a:extLst>
              </a:tr>
            </a:tbl>
          </a:graphicData>
        </a:graphic>
      </p:graphicFrame>
      <p:pic>
        <p:nvPicPr>
          <p:cNvPr id="306" name="Picture 2" descr="SUHF_logo_u_txt_pms307"/>
          <p:cNvPicPr/>
          <p:nvPr/>
        </p:nvPicPr>
        <p:blipFill>
          <a:blip r:embed="rId3"/>
          <a:stretch/>
        </p:blipFill>
        <p:spPr>
          <a:xfrm>
            <a:off x="179640" y="304560"/>
            <a:ext cx="1511640" cy="498240"/>
          </a:xfrm>
          <a:prstGeom prst="rect">
            <a:avLst/>
          </a:prstGeom>
          <a:ln w="12700">
            <a:noFill/>
          </a:ln>
        </p:spPr>
      </p:pic>
      <p:sp>
        <p:nvSpPr>
          <p:cNvPr id="307" name="Platshållare för datum 1"/>
          <p:cNvSpPr txBox="1"/>
          <p:nvPr/>
        </p:nvSpPr>
        <p:spPr>
          <a:xfrm>
            <a:off x="467640" y="6356520"/>
            <a:ext cx="8628987" cy="4024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2" name="PlaceHolder 1"/>
          <p:cNvSpPr>
            <a:spLocks noGrp="1"/>
          </p:cNvSpPr>
          <p:nvPr>
            <p:ph type="sldNum" idx="9"/>
          </p:nvPr>
        </p:nvSpPr>
        <p:spPr/>
        <p:txBody>
          <a:bodyPr/>
          <a:lstStyle/>
          <a:p>
            <a:fld id="{30FCFF71-996B-4CDB-A42E-4CBEC315032D}" type="slidenum">
              <a:rPr/>
              <a:t>40</a:t>
            </a:fld>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ectangle 2"/>
          <p:cNvSpPr txBox="1"/>
          <p:nvPr/>
        </p:nvSpPr>
        <p:spPr>
          <a:xfrm>
            <a:off x="467640" y="836640"/>
            <a:ext cx="8229240" cy="863640"/>
          </a:xfrm>
          <a:prstGeom prst="rect">
            <a:avLst/>
          </a:prstGeom>
          <a:noFill/>
          <a:ln w="0">
            <a:noFill/>
          </a:ln>
        </p:spPr>
        <p:txBody>
          <a:bodyPr anchor="ctr">
            <a:noAutofit/>
          </a:bodyPr>
          <a:lstStyle/>
          <a:p>
            <a:pPr algn="ctr">
              <a:lnSpc>
                <a:spcPct val="100000"/>
              </a:lnSpc>
            </a:pPr>
            <a:r>
              <a:rPr lang="sv-SE" sz="3600" b="0" strike="noStrike" spc="-1" dirty="0">
                <a:solidFill>
                  <a:srgbClr val="000000"/>
                </a:solidFill>
                <a:latin typeface="Calibri"/>
              </a:rPr>
              <a:t>Kontaktpersoner</a:t>
            </a:r>
          </a:p>
        </p:txBody>
      </p:sp>
      <p:sp>
        <p:nvSpPr>
          <p:cNvPr id="140" name="Rectangle 3"/>
          <p:cNvSpPr txBox="1"/>
          <p:nvPr/>
        </p:nvSpPr>
        <p:spPr>
          <a:xfrm>
            <a:off x="1779639" y="2349910"/>
            <a:ext cx="5761703" cy="3822290"/>
          </a:xfrm>
          <a:prstGeom prst="rect">
            <a:avLst/>
          </a:prstGeom>
          <a:noFill/>
          <a:ln w="0">
            <a:noFill/>
          </a:ln>
        </p:spPr>
        <p:txBody>
          <a:bodyPr>
            <a:normAutofit fontScale="99500"/>
          </a:bodyPr>
          <a:lstStyle/>
          <a:p>
            <a:pPr marL="360">
              <a:lnSpc>
                <a:spcPct val="100000"/>
              </a:lnSpc>
              <a:spcBef>
                <a:spcPts val="479"/>
              </a:spcBef>
              <a:buClr>
                <a:srgbClr val="0070C0"/>
              </a:buClr>
            </a:pPr>
            <a:r>
              <a:rPr lang="sv-SE" spc="-1" dirty="0">
                <a:solidFill>
                  <a:srgbClr val="0070C0"/>
                </a:solidFill>
                <a:latin typeface="Calibri"/>
              </a:rPr>
              <a:t>Statistiken för 2024 har samlats in och sammanställts av: </a:t>
            </a:r>
          </a:p>
          <a:p>
            <a:pPr marL="360">
              <a:lnSpc>
                <a:spcPct val="100000"/>
              </a:lnSpc>
              <a:spcBef>
                <a:spcPts val="479"/>
              </a:spcBef>
              <a:buClr>
                <a:srgbClr val="0070C0"/>
              </a:buClr>
            </a:pPr>
            <a:endParaRPr lang="sv-SE" spc="-1" dirty="0">
              <a:solidFill>
                <a:srgbClr val="0070C0"/>
              </a:solidFill>
              <a:latin typeface="Calibri"/>
            </a:endParaRPr>
          </a:p>
          <a:p>
            <a:pPr marL="360">
              <a:lnSpc>
                <a:spcPct val="100000"/>
              </a:lnSpc>
              <a:spcBef>
                <a:spcPts val="479"/>
              </a:spcBef>
              <a:buClr>
                <a:srgbClr val="0070C0"/>
              </a:buClr>
            </a:pPr>
            <a:r>
              <a:rPr lang="sv-SE" spc="-1" dirty="0">
                <a:solidFill>
                  <a:srgbClr val="0070C0"/>
                </a:solidFill>
                <a:latin typeface="Calibri"/>
              </a:rPr>
              <a:t>Hanna Mörtberg, Uppsala universitet och </a:t>
            </a:r>
          </a:p>
          <a:p>
            <a:pPr marL="360">
              <a:lnSpc>
                <a:spcPct val="100000"/>
              </a:lnSpc>
              <a:spcBef>
                <a:spcPts val="479"/>
              </a:spcBef>
              <a:buClr>
                <a:srgbClr val="0070C0"/>
              </a:buClr>
            </a:pPr>
            <a:r>
              <a:rPr lang="sv-SE" spc="-1" dirty="0">
                <a:solidFill>
                  <a:srgbClr val="0070C0"/>
                </a:solidFill>
                <a:latin typeface="Calibri"/>
              </a:rPr>
              <a:t>Per Setterberg, Chalmers tekniska högskola</a:t>
            </a:r>
          </a:p>
          <a:p>
            <a:pPr marL="360">
              <a:lnSpc>
                <a:spcPct val="100000"/>
              </a:lnSpc>
              <a:spcBef>
                <a:spcPts val="479"/>
              </a:spcBef>
              <a:buClr>
                <a:srgbClr val="0070C0"/>
              </a:buClr>
            </a:pPr>
            <a:endParaRPr lang="sv-SE" spc="-1" dirty="0">
              <a:solidFill>
                <a:srgbClr val="0070C0"/>
              </a:solidFill>
              <a:latin typeface="Calibri"/>
            </a:endParaRPr>
          </a:p>
          <a:p>
            <a:pPr marL="360">
              <a:lnSpc>
                <a:spcPct val="100000"/>
              </a:lnSpc>
              <a:spcBef>
                <a:spcPts val="479"/>
              </a:spcBef>
              <a:buClr>
                <a:srgbClr val="0070C0"/>
              </a:buClr>
            </a:pPr>
            <a:r>
              <a:rPr lang="sv-SE" spc="-1" dirty="0">
                <a:solidFill>
                  <a:srgbClr val="0070C0"/>
                </a:solidFill>
                <a:latin typeface="Calibri"/>
                <a:hlinkClick r:id="rId3"/>
              </a:rPr>
              <a:t>Hanna.mortberg@uu.se</a:t>
            </a:r>
            <a:endParaRPr lang="sv-SE" spc="-1" dirty="0">
              <a:solidFill>
                <a:srgbClr val="0070C0"/>
              </a:solidFill>
              <a:latin typeface="Calibri"/>
            </a:endParaRPr>
          </a:p>
          <a:p>
            <a:pPr marL="360">
              <a:lnSpc>
                <a:spcPct val="100000"/>
              </a:lnSpc>
              <a:spcBef>
                <a:spcPts val="479"/>
              </a:spcBef>
              <a:buClr>
                <a:srgbClr val="0070C0"/>
              </a:buClr>
            </a:pPr>
            <a:r>
              <a:rPr lang="sv-SE" spc="-1" dirty="0">
                <a:solidFill>
                  <a:srgbClr val="0070C0"/>
                </a:solidFill>
                <a:latin typeface="Calibri"/>
                <a:hlinkClick r:id="rId4"/>
              </a:rPr>
              <a:t>Per.setterberg@chalmers.se</a:t>
            </a:r>
            <a:endParaRPr lang="sv-SE" spc="-1" dirty="0">
              <a:solidFill>
                <a:srgbClr val="0070C0"/>
              </a:solidFill>
              <a:latin typeface="Calibri"/>
            </a:endParaRPr>
          </a:p>
          <a:p>
            <a:pPr marL="360">
              <a:lnSpc>
                <a:spcPct val="100000"/>
              </a:lnSpc>
              <a:spcBef>
                <a:spcPts val="479"/>
              </a:spcBef>
              <a:buClr>
                <a:srgbClr val="0070C0"/>
              </a:buClr>
            </a:pPr>
            <a:endParaRPr lang="sv-SE" spc="-1" dirty="0">
              <a:solidFill>
                <a:srgbClr val="0070C0"/>
              </a:solidFill>
              <a:latin typeface="Calibri"/>
            </a:endParaRPr>
          </a:p>
          <a:p>
            <a:pPr>
              <a:lnSpc>
                <a:spcPct val="100000"/>
              </a:lnSpc>
              <a:spcBef>
                <a:spcPts val="479"/>
              </a:spcBef>
              <a:tabLst>
                <a:tab pos="0" algn="l"/>
              </a:tabLst>
            </a:pPr>
            <a:endParaRPr lang="sv-SE" sz="1800" b="0" strike="noStrike" spc="-1" dirty="0">
              <a:solidFill>
                <a:srgbClr val="000000"/>
              </a:solidFill>
              <a:latin typeface="Calibri"/>
            </a:endParaRPr>
          </a:p>
          <a:p>
            <a:pPr>
              <a:lnSpc>
                <a:spcPct val="100000"/>
              </a:lnSpc>
              <a:spcBef>
                <a:spcPts val="281"/>
              </a:spcBef>
              <a:tabLst>
                <a:tab pos="0" algn="l"/>
              </a:tabLst>
            </a:pPr>
            <a:endParaRPr lang="sv-SE" spc="-1" dirty="0">
              <a:solidFill>
                <a:srgbClr val="0070C0"/>
              </a:solidFill>
              <a:latin typeface="Calibri"/>
            </a:endParaRPr>
          </a:p>
          <a:p>
            <a:pPr>
              <a:lnSpc>
                <a:spcPct val="100000"/>
              </a:lnSpc>
              <a:spcBef>
                <a:spcPts val="281"/>
              </a:spcBef>
              <a:tabLst>
                <a:tab pos="0" algn="l"/>
              </a:tabLst>
            </a:pPr>
            <a:endParaRPr lang="sv-SE" b="0" strike="noStrike" spc="-1" dirty="0">
              <a:solidFill>
                <a:srgbClr val="000000"/>
              </a:solidFill>
              <a:latin typeface="Calibri"/>
            </a:endParaRPr>
          </a:p>
        </p:txBody>
      </p:sp>
      <p:pic>
        <p:nvPicPr>
          <p:cNvPr id="141" name="Picture 2" descr="SUHF_logo_u_txt_pms307"/>
          <p:cNvPicPr/>
          <p:nvPr/>
        </p:nvPicPr>
        <p:blipFill>
          <a:blip r:embed="rId5"/>
          <a:stretch/>
        </p:blipFill>
        <p:spPr>
          <a:xfrm>
            <a:off x="179640" y="228360"/>
            <a:ext cx="1710120" cy="532080"/>
          </a:xfrm>
          <a:prstGeom prst="rect">
            <a:avLst/>
          </a:prstGeom>
          <a:ln w="12700">
            <a:noFill/>
          </a:ln>
        </p:spPr>
      </p:pic>
      <p:sp>
        <p:nvSpPr>
          <p:cNvPr id="142"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2" name="PlaceHolder 1"/>
          <p:cNvSpPr>
            <a:spLocks noGrp="1"/>
          </p:cNvSpPr>
          <p:nvPr>
            <p:ph type="sldNum" idx="6"/>
          </p:nvPr>
        </p:nvSpPr>
        <p:spPr/>
        <p:txBody>
          <a:bodyPr/>
          <a:lstStyle/>
          <a:p>
            <a:fld id="{9D8AD0E4-E2D8-482D-BC14-19C5D47E3AC5}" type="slidenum">
              <a:t>41</a:t>
            </a:fld>
            <a:endParaRPr/>
          </a:p>
        </p:txBody>
      </p:sp>
    </p:spTree>
    <p:extLst>
      <p:ext uri="{BB962C8B-B14F-4D97-AF65-F5344CB8AC3E}">
        <p14:creationId xmlns:p14="http://schemas.microsoft.com/office/powerpoint/2010/main" val="2293881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ectangle 2"/>
          <p:cNvSpPr txBox="1"/>
          <p:nvPr/>
        </p:nvSpPr>
        <p:spPr>
          <a:xfrm>
            <a:off x="467640" y="836640"/>
            <a:ext cx="8229240" cy="863640"/>
          </a:xfrm>
          <a:prstGeom prst="rect">
            <a:avLst/>
          </a:prstGeom>
          <a:noFill/>
          <a:ln w="0">
            <a:noFill/>
          </a:ln>
        </p:spPr>
        <p:txBody>
          <a:bodyPr anchor="ctr">
            <a:noAutofit/>
          </a:bodyPr>
          <a:lstStyle/>
          <a:p>
            <a:pPr algn="ctr">
              <a:lnSpc>
                <a:spcPct val="100000"/>
              </a:lnSpc>
            </a:pPr>
            <a:r>
              <a:rPr lang="sv-SE" sz="3200" b="1" spc="-1" dirty="0">
                <a:solidFill>
                  <a:srgbClr val="000000"/>
                </a:solidFill>
                <a:latin typeface="Calibri"/>
              </a:rPr>
              <a:t>Informationsinsamling </a:t>
            </a:r>
            <a:endParaRPr lang="sv-SE" sz="3200" b="0" strike="noStrike" spc="-1" dirty="0">
              <a:solidFill>
                <a:srgbClr val="000000"/>
              </a:solidFill>
              <a:latin typeface="Calibri"/>
            </a:endParaRPr>
          </a:p>
        </p:txBody>
      </p:sp>
      <p:sp>
        <p:nvSpPr>
          <p:cNvPr id="140" name="Rectangle 3"/>
          <p:cNvSpPr txBox="1"/>
          <p:nvPr/>
        </p:nvSpPr>
        <p:spPr>
          <a:xfrm>
            <a:off x="850392" y="1989000"/>
            <a:ext cx="7825968" cy="4248000"/>
          </a:xfrm>
          <a:prstGeom prst="rect">
            <a:avLst/>
          </a:prstGeom>
          <a:noFill/>
          <a:ln w="0">
            <a:noFill/>
          </a:ln>
        </p:spPr>
        <p:txBody>
          <a:bodyPr>
            <a:normAutofit fontScale="99500"/>
          </a:bodyPr>
          <a:lstStyle/>
          <a:p>
            <a:pPr marL="360">
              <a:spcBef>
                <a:spcPts val="479"/>
              </a:spcBef>
              <a:buClr>
                <a:srgbClr val="0070C0"/>
              </a:buClr>
            </a:pPr>
            <a:r>
              <a:rPr lang="sv-SE" sz="2000" spc="-1" dirty="0">
                <a:solidFill>
                  <a:srgbClr val="000000"/>
                </a:solidFill>
                <a:latin typeface="+mj-lt"/>
              </a:rPr>
              <a:t>Nivåer för fördelning av gemensamma kostnader </a:t>
            </a:r>
            <a:endParaRPr lang="sv-SE" sz="2000" strike="noStrike" spc="-1" dirty="0">
              <a:solidFill>
                <a:srgbClr val="000000"/>
              </a:solidFill>
              <a:latin typeface="+mj-lt"/>
            </a:endParaRPr>
          </a:p>
          <a:p>
            <a:pPr marL="360">
              <a:lnSpc>
                <a:spcPct val="100000"/>
              </a:lnSpc>
              <a:spcBef>
                <a:spcPts val="479"/>
              </a:spcBef>
              <a:buClr>
                <a:srgbClr val="0070C0"/>
              </a:buClr>
            </a:pPr>
            <a:endParaRPr lang="sv-SE" sz="2000" dirty="0">
              <a:latin typeface="+mj-lt"/>
            </a:endParaRPr>
          </a:p>
          <a:p>
            <a:pPr marL="343080" indent="-342720">
              <a:lnSpc>
                <a:spcPct val="100000"/>
              </a:lnSpc>
              <a:spcBef>
                <a:spcPts val="479"/>
              </a:spcBef>
              <a:buClr>
                <a:srgbClr val="0070C0"/>
              </a:buClr>
              <a:buFont typeface="Arial"/>
              <a:buChar char="•"/>
            </a:pPr>
            <a:r>
              <a:rPr lang="sv-SE" sz="2000" dirty="0">
                <a:latin typeface="+mj-lt"/>
              </a:rPr>
              <a:t>Lärosäte, 3 </a:t>
            </a:r>
            <a:r>
              <a:rPr lang="sv-SE" sz="2000" dirty="0" err="1">
                <a:latin typeface="+mj-lt"/>
              </a:rPr>
              <a:t>st</a:t>
            </a:r>
            <a:endParaRPr lang="sv-SE" sz="2000" dirty="0">
              <a:latin typeface="+mj-lt"/>
            </a:endParaRPr>
          </a:p>
          <a:p>
            <a:pPr marL="343080" indent="-342720">
              <a:lnSpc>
                <a:spcPct val="100000"/>
              </a:lnSpc>
              <a:spcBef>
                <a:spcPts val="479"/>
              </a:spcBef>
              <a:buClr>
                <a:srgbClr val="0070C0"/>
              </a:buClr>
              <a:buFont typeface="Arial"/>
              <a:buChar char="•"/>
            </a:pPr>
            <a:r>
              <a:rPr lang="sv-SE" sz="2000" dirty="0">
                <a:latin typeface="+mj-lt"/>
              </a:rPr>
              <a:t>Lärosäte och fakultet, 3 </a:t>
            </a:r>
            <a:r>
              <a:rPr lang="sv-SE" sz="2000" dirty="0" err="1">
                <a:latin typeface="+mj-lt"/>
              </a:rPr>
              <a:t>st</a:t>
            </a:r>
            <a:endParaRPr lang="sv-SE" sz="2000" dirty="0">
              <a:latin typeface="+mj-lt"/>
            </a:endParaRPr>
          </a:p>
          <a:p>
            <a:pPr marL="343080" indent="-342720">
              <a:lnSpc>
                <a:spcPct val="100000"/>
              </a:lnSpc>
              <a:spcBef>
                <a:spcPts val="479"/>
              </a:spcBef>
              <a:buClr>
                <a:srgbClr val="0070C0"/>
              </a:buClr>
              <a:buFont typeface="Arial"/>
              <a:buChar char="•"/>
            </a:pPr>
            <a:r>
              <a:rPr lang="sv-SE" sz="2000" dirty="0">
                <a:latin typeface="+mj-lt"/>
              </a:rPr>
              <a:t>Lärosäte och institution, 15 </a:t>
            </a:r>
            <a:r>
              <a:rPr lang="sv-SE" sz="2000" dirty="0" err="1">
                <a:latin typeface="+mj-lt"/>
              </a:rPr>
              <a:t>st</a:t>
            </a:r>
            <a:endParaRPr lang="sv-SE" sz="2000" dirty="0">
              <a:latin typeface="+mj-lt"/>
            </a:endParaRPr>
          </a:p>
          <a:p>
            <a:pPr marL="343080" indent="-342720">
              <a:lnSpc>
                <a:spcPct val="100000"/>
              </a:lnSpc>
              <a:spcBef>
                <a:spcPts val="479"/>
              </a:spcBef>
              <a:buClr>
                <a:srgbClr val="0070C0"/>
              </a:buClr>
              <a:buFont typeface="Arial"/>
              <a:buChar char="•"/>
            </a:pPr>
            <a:r>
              <a:rPr lang="sv-SE" sz="2000" dirty="0">
                <a:latin typeface="+mj-lt"/>
              </a:rPr>
              <a:t>Lärosäte, fakultet och institution, 12 </a:t>
            </a:r>
            <a:r>
              <a:rPr lang="sv-SE" sz="2000" dirty="0" err="1">
                <a:latin typeface="+mj-lt"/>
              </a:rPr>
              <a:t>st</a:t>
            </a:r>
            <a:endParaRPr lang="sv-SE" sz="2000" dirty="0">
              <a:latin typeface="+mj-lt"/>
            </a:endParaRPr>
          </a:p>
          <a:p>
            <a:pPr marL="343080" indent="-342720">
              <a:lnSpc>
                <a:spcPct val="100000"/>
              </a:lnSpc>
              <a:spcBef>
                <a:spcPts val="479"/>
              </a:spcBef>
              <a:buClr>
                <a:srgbClr val="0070C0"/>
              </a:buClr>
              <a:buFont typeface="Arial"/>
              <a:buChar char="•"/>
            </a:pPr>
            <a:r>
              <a:rPr lang="sv-SE" sz="2000" dirty="0">
                <a:latin typeface="+mj-lt"/>
              </a:rPr>
              <a:t>Lärosäte, fakultet, institution och avdelning, 1 </a:t>
            </a:r>
            <a:r>
              <a:rPr lang="sv-SE" sz="2000" dirty="0" err="1">
                <a:latin typeface="+mj-lt"/>
              </a:rPr>
              <a:t>st</a:t>
            </a:r>
            <a:endParaRPr lang="sv-SE" sz="2000" dirty="0">
              <a:latin typeface="+mj-lt"/>
            </a:endParaRPr>
          </a:p>
          <a:p>
            <a:pPr marL="343080" indent="-342720">
              <a:lnSpc>
                <a:spcPct val="100000"/>
              </a:lnSpc>
              <a:spcBef>
                <a:spcPts val="479"/>
              </a:spcBef>
              <a:buClr>
                <a:srgbClr val="0070C0"/>
              </a:buClr>
              <a:buFont typeface="Arial"/>
              <a:buChar char="•"/>
            </a:pPr>
            <a:endParaRPr lang="sv-SE" sz="2000" dirty="0">
              <a:latin typeface="+mj-lt"/>
            </a:endParaRPr>
          </a:p>
          <a:p>
            <a:pPr marL="360">
              <a:lnSpc>
                <a:spcPct val="100000"/>
              </a:lnSpc>
              <a:spcBef>
                <a:spcPts val="479"/>
              </a:spcBef>
              <a:buClr>
                <a:srgbClr val="0070C0"/>
              </a:buClr>
            </a:pPr>
            <a:r>
              <a:rPr lang="sv-SE" sz="2000" dirty="0">
                <a:latin typeface="+mj-lt"/>
              </a:rPr>
              <a:t>Blandning av stora och små lärosäten på respektive nivå </a:t>
            </a:r>
          </a:p>
        </p:txBody>
      </p:sp>
      <p:pic>
        <p:nvPicPr>
          <p:cNvPr id="141" name="Picture 2" descr="SUHF_logo_u_txt_pms307"/>
          <p:cNvPicPr/>
          <p:nvPr/>
        </p:nvPicPr>
        <p:blipFill>
          <a:blip r:embed="rId3"/>
          <a:stretch/>
        </p:blipFill>
        <p:spPr>
          <a:xfrm>
            <a:off x="179640" y="304560"/>
            <a:ext cx="2051280" cy="676080"/>
          </a:xfrm>
          <a:prstGeom prst="rect">
            <a:avLst/>
          </a:prstGeom>
          <a:ln w="12700">
            <a:noFill/>
          </a:ln>
        </p:spPr>
      </p:pic>
      <p:sp>
        <p:nvSpPr>
          <p:cNvPr id="142"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2" name="PlaceHolder 1"/>
          <p:cNvSpPr>
            <a:spLocks noGrp="1"/>
          </p:cNvSpPr>
          <p:nvPr>
            <p:ph type="sldNum" idx="6"/>
          </p:nvPr>
        </p:nvSpPr>
        <p:spPr/>
        <p:txBody>
          <a:bodyPr/>
          <a:lstStyle/>
          <a:p>
            <a:fld id="{9D8AD0E4-E2D8-482D-BC14-19C5D47E3AC5}" type="slidenum">
              <a:rPr/>
              <a:t>5</a:t>
            </a:fld>
            <a:endParaRPr/>
          </a:p>
        </p:txBody>
      </p:sp>
    </p:spTree>
    <p:extLst>
      <p:ext uri="{BB962C8B-B14F-4D97-AF65-F5344CB8AC3E}">
        <p14:creationId xmlns:p14="http://schemas.microsoft.com/office/powerpoint/2010/main" val="2897091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ectangle 2"/>
          <p:cNvSpPr txBox="1"/>
          <p:nvPr/>
        </p:nvSpPr>
        <p:spPr>
          <a:xfrm>
            <a:off x="467640" y="980640"/>
            <a:ext cx="8229240" cy="676080"/>
          </a:xfrm>
          <a:prstGeom prst="rect">
            <a:avLst/>
          </a:prstGeom>
          <a:noFill/>
          <a:ln w="0">
            <a:noFill/>
          </a:ln>
        </p:spPr>
        <p:txBody>
          <a:bodyPr anchor="ctr">
            <a:noAutofit/>
          </a:bodyPr>
          <a:lstStyle/>
          <a:p>
            <a:pPr algn="ctr">
              <a:lnSpc>
                <a:spcPct val="100000"/>
              </a:lnSpc>
            </a:pPr>
            <a:r>
              <a:rPr lang="sv-SE" sz="3200" b="1" spc="-1" dirty="0">
                <a:solidFill>
                  <a:srgbClr val="000000"/>
                </a:solidFill>
                <a:latin typeface="Calibri"/>
              </a:rPr>
              <a:t>Informationsinsamling </a:t>
            </a:r>
            <a:endParaRPr lang="sv-SE" sz="3200" b="0" strike="noStrike" spc="-1" dirty="0">
              <a:solidFill>
                <a:srgbClr val="000000"/>
              </a:solidFill>
              <a:latin typeface="Calibri"/>
            </a:endParaRPr>
          </a:p>
        </p:txBody>
      </p:sp>
      <p:sp>
        <p:nvSpPr>
          <p:cNvPr id="140" name="Rectangle 3"/>
          <p:cNvSpPr txBox="1"/>
          <p:nvPr/>
        </p:nvSpPr>
        <p:spPr>
          <a:xfrm>
            <a:off x="914400" y="2332800"/>
            <a:ext cx="7761960" cy="3904200"/>
          </a:xfrm>
          <a:prstGeom prst="rect">
            <a:avLst/>
          </a:prstGeom>
          <a:noFill/>
          <a:ln w="0">
            <a:noFill/>
          </a:ln>
        </p:spPr>
        <p:txBody>
          <a:bodyPr>
            <a:normAutofit fontScale="99500"/>
          </a:bodyPr>
          <a:lstStyle/>
          <a:p>
            <a:pPr marL="360">
              <a:spcBef>
                <a:spcPts val="479"/>
              </a:spcBef>
              <a:buClr>
                <a:srgbClr val="0070C0"/>
              </a:buClr>
            </a:pPr>
            <a:r>
              <a:rPr lang="sv-SE" sz="2000" spc="-1" dirty="0">
                <a:solidFill>
                  <a:srgbClr val="000000"/>
                </a:solidFill>
                <a:latin typeface="+mj-lt"/>
              </a:rPr>
              <a:t>På vilket sätt debiteras lärosätes- och fakultetsgemensamma kostnader till institutionsnivån </a:t>
            </a:r>
            <a:endParaRPr lang="sv-SE" sz="2000" strike="noStrike" spc="-1" dirty="0">
              <a:solidFill>
                <a:srgbClr val="000000"/>
              </a:solidFill>
              <a:latin typeface="+mj-lt"/>
            </a:endParaRPr>
          </a:p>
          <a:p>
            <a:pPr marL="360">
              <a:lnSpc>
                <a:spcPct val="100000"/>
              </a:lnSpc>
              <a:spcBef>
                <a:spcPts val="479"/>
              </a:spcBef>
              <a:buClr>
                <a:srgbClr val="0070C0"/>
              </a:buClr>
            </a:pPr>
            <a:endParaRPr lang="sv-SE" sz="2000" dirty="0">
              <a:latin typeface="+mj-lt"/>
            </a:endParaRPr>
          </a:p>
          <a:p>
            <a:pPr marL="343260" indent="-342900">
              <a:lnSpc>
                <a:spcPct val="100000"/>
              </a:lnSpc>
              <a:spcBef>
                <a:spcPts val="479"/>
              </a:spcBef>
              <a:buClr>
                <a:srgbClr val="0070C0"/>
              </a:buClr>
              <a:buFont typeface="Arial" panose="020B0604020202020204" pitchFamily="34" charset="0"/>
              <a:buChar char="•"/>
            </a:pPr>
            <a:r>
              <a:rPr lang="sv-SE" sz="2000" dirty="0">
                <a:latin typeface="+mj-lt"/>
              </a:rPr>
              <a:t>Fasta belopp enligt fastställd plan, 13 lärosäten</a:t>
            </a:r>
          </a:p>
          <a:p>
            <a:pPr marL="360">
              <a:lnSpc>
                <a:spcPct val="100000"/>
              </a:lnSpc>
              <a:spcBef>
                <a:spcPts val="479"/>
              </a:spcBef>
              <a:buClr>
                <a:srgbClr val="0070C0"/>
              </a:buClr>
            </a:pPr>
            <a:endParaRPr lang="sv-SE" sz="2000" dirty="0">
              <a:latin typeface="+mj-lt"/>
            </a:endParaRPr>
          </a:p>
          <a:p>
            <a:pPr marL="343260" indent="-342900">
              <a:lnSpc>
                <a:spcPct val="100000"/>
              </a:lnSpc>
              <a:spcBef>
                <a:spcPts val="479"/>
              </a:spcBef>
              <a:buClr>
                <a:srgbClr val="0070C0"/>
              </a:buClr>
              <a:buFont typeface="Arial" panose="020B0604020202020204" pitchFamily="34" charset="0"/>
              <a:buChar char="•"/>
            </a:pPr>
            <a:r>
              <a:rPr lang="sv-SE" sz="2000" dirty="0">
                <a:latin typeface="+mj-lt"/>
              </a:rPr>
              <a:t>Med procentsats som beräknas täcka den gemensamma nivån, 15 lärosäten</a:t>
            </a:r>
          </a:p>
          <a:p>
            <a:pPr marL="360">
              <a:lnSpc>
                <a:spcPct val="100000"/>
              </a:lnSpc>
              <a:spcBef>
                <a:spcPts val="479"/>
              </a:spcBef>
              <a:buClr>
                <a:srgbClr val="0070C0"/>
              </a:buClr>
            </a:pPr>
            <a:endParaRPr lang="sv-SE" sz="2000" dirty="0">
              <a:latin typeface="+mj-lt"/>
            </a:endParaRPr>
          </a:p>
          <a:p>
            <a:pPr marL="343260" indent="-342900">
              <a:lnSpc>
                <a:spcPct val="100000"/>
              </a:lnSpc>
              <a:spcBef>
                <a:spcPts val="479"/>
              </a:spcBef>
              <a:buClr>
                <a:srgbClr val="0070C0"/>
              </a:buClr>
              <a:buFont typeface="Arial" panose="020B0604020202020204" pitchFamily="34" charset="0"/>
              <a:buChar char="•"/>
            </a:pPr>
            <a:r>
              <a:rPr lang="sv-SE" sz="2000" dirty="0">
                <a:latin typeface="+mj-lt"/>
              </a:rPr>
              <a:t>Andra sätt, 6 lärosäten</a:t>
            </a:r>
          </a:p>
        </p:txBody>
      </p:sp>
      <p:pic>
        <p:nvPicPr>
          <p:cNvPr id="141" name="Picture 2" descr="SUHF_logo_u_txt_pms307"/>
          <p:cNvPicPr/>
          <p:nvPr/>
        </p:nvPicPr>
        <p:blipFill>
          <a:blip r:embed="rId3"/>
          <a:stretch/>
        </p:blipFill>
        <p:spPr>
          <a:xfrm>
            <a:off x="179640" y="304560"/>
            <a:ext cx="2051280" cy="676080"/>
          </a:xfrm>
          <a:prstGeom prst="rect">
            <a:avLst/>
          </a:prstGeom>
          <a:ln w="12700">
            <a:noFill/>
          </a:ln>
        </p:spPr>
      </p:pic>
      <p:sp>
        <p:nvSpPr>
          <p:cNvPr id="142"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2" name="PlaceHolder 1"/>
          <p:cNvSpPr>
            <a:spLocks noGrp="1"/>
          </p:cNvSpPr>
          <p:nvPr>
            <p:ph type="sldNum" idx="6"/>
          </p:nvPr>
        </p:nvSpPr>
        <p:spPr/>
        <p:txBody>
          <a:bodyPr/>
          <a:lstStyle/>
          <a:p>
            <a:fld id="{9D8AD0E4-E2D8-482D-BC14-19C5D47E3AC5}" type="slidenum">
              <a:rPr/>
              <a:t>6</a:t>
            </a:fld>
            <a:endParaRPr/>
          </a:p>
        </p:txBody>
      </p:sp>
    </p:spTree>
    <p:extLst>
      <p:ext uri="{BB962C8B-B14F-4D97-AF65-F5344CB8AC3E}">
        <p14:creationId xmlns:p14="http://schemas.microsoft.com/office/powerpoint/2010/main" val="208924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ectangle 2"/>
          <p:cNvSpPr txBox="1"/>
          <p:nvPr/>
        </p:nvSpPr>
        <p:spPr>
          <a:xfrm>
            <a:off x="467640" y="786384"/>
            <a:ext cx="8229240" cy="832104"/>
          </a:xfrm>
          <a:prstGeom prst="rect">
            <a:avLst/>
          </a:prstGeom>
          <a:noFill/>
          <a:ln w="0">
            <a:noFill/>
          </a:ln>
        </p:spPr>
        <p:txBody>
          <a:bodyPr anchor="ctr">
            <a:noAutofit/>
          </a:bodyPr>
          <a:lstStyle/>
          <a:p>
            <a:pPr algn="ctr">
              <a:lnSpc>
                <a:spcPct val="100000"/>
              </a:lnSpc>
            </a:pPr>
            <a:r>
              <a:rPr lang="sv-SE" sz="3200" b="1" spc="-1" dirty="0">
                <a:solidFill>
                  <a:srgbClr val="000000"/>
                </a:solidFill>
                <a:latin typeface="Calibri"/>
              </a:rPr>
              <a:t>Informationsinsamling </a:t>
            </a:r>
            <a:endParaRPr lang="sv-SE" sz="3200" b="0" strike="noStrike" spc="-1" dirty="0">
              <a:solidFill>
                <a:srgbClr val="000000"/>
              </a:solidFill>
              <a:latin typeface="Calibri"/>
            </a:endParaRPr>
          </a:p>
        </p:txBody>
      </p:sp>
      <p:sp>
        <p:nvSpPr>
          <p:cNvPr id="140" name="Rectangle 3"/>
          <p:cNvSpPr txBox="1"/>
          <p:nvPr/>
        </p:nvSpPr>
        <p:spPr>
          <a:xfrm>
            <a:off x="914400" y="2194560"/>
            <a:ext cx="7761960" cy="4042440"/>
          </a:xfrm>
          <a:prstGeom prst="rect">
            <a:avLst/>
          </a:prstGeom>
          <a:noFill/>
          <a:ln w="0">
            <a:noFill/>
          </a:ln>
        </p:spPr>
        <p:txBody>
          <a:bodyPr>
            <a:normAutofit fontScale="99500"/>
          </a:bodyPr>
          <a:lstStyle/>
          <a:p>
            <a:pPr marL="360">
              <a:lnSpc>
                <a:spcPct val="100000"/>
              </a:lnSpc>
              <a:spcBef>
                <a:spcPts val="479"/>
              </a:spcBef>
              <a:buClr>
                <a:srgbClr val="0070C0"/>
              </a:buClr>
            </a:pPr>
            <a:r>
              <a:rPr lang="sv-SE" sz="2000" dirty="0"/>
              <a:t>Enligt vilka principer fördelas gemensamma kostnader mellan utbildning och forskning? Bokförs fördelningen eller beräknas den separat vid upprättande av årsredovisning?</a:t>
            </a:r>
          </a:p>
          <a:p>
            <a:pPr marL="360">
              <a:lnSpc>
                <a:spcPct val="100000"/>
              </a:lnSpc>
              <a:spcBef>
                <a:spcPts val="479"/>
              </a:spcBef>
              <a:buClr>
                <a:srgbClr val="0070C0"/>
              </a:buClr>
            </a:pPr>
            <a:endParaRPr lang="sv-SE" sz="2000" dirty="0"/>
          </a:p>
          <a:p>
            <a:pPr marL="343260" indent="-342900">
              <a:lnSpc>
                <a:spcPct val="100000"/>
              </a:lnSpc>
              <a:spcBef>
                <a:spcPts val="479"/>
              </a:spcBef>
              <a:buClr>
                <a:srgbClr val="0070C0"/>
              </a:buClr>
              <a:buFont typeface="Arial" panose="020B0604020202020204" pitchFamily="34" charset="0"/>
              <a:buChar char="•"/>
            </a:pPr>
            <a:r>
              <a:rPr lang="sv-SE" sz="2000" dirty="0"/>
              <a:t>En del bokför löpande med triggers eller vid årets slut, en del fördelar enligt årlig beräkning, en del enligt schablon vid årets slut </a:t>
            </a:r>
          </a:p>
          <a:p>
            <a:pPr marL="360">
              <a:lnSpc>
                <a:spcPct val="100000"/>
              </a:lnSpc>
              <a:spcBef>
                <a:spcPts val="479"/>
              </a:spcBef>
              <a:buClr>
                <a:srgbClr val="0070C0"/>
              </a:buClr>
            </a:pPr>
            <a:endParaRPr lang="sv-SE" sz="2000" dirty="0"/>
          </a:p>
          <a:p>
            <a:pPr marL="343260" indent="-342900">
              <a:lnSpc>
                <a:spcPct val="100000"/>
              </a:lnSpc>
              <a:spcBef>
                <a:spcPts val="479"/>
              </a:spcBef>
              <a:buClr>
                <a:srgbClr val="0070C0"/>
              </a:buClr>
              <a:buFont typeface="Arial" panose="020B0604020202020204" pitchFamily="34" charset="0"/>
              <a:buChar char="•"/>
            </a:pPr>
            <a:r>
              <a:rPr lang="sv-SE" sz="2000" dirty="0"/>
              <a:t>Uppdatering görs alltifrån årligen till för flera år sedan </a:t>
            </a:r>
          </a:p>
        </p:txBody>
      </p:sp>
      <p:pic>
        <p:nvPicPr>
          <p:cNvPr id="141" name="Picture 2" descr="SUHF_logo_u_txt_pms307"/>
          <p:cNvPicPr/>
          <p:nvPr/>
        </p:nvPicPr>
        <p:blipFill>
          <a:blip r:embed="rId3"/>
          <a:stretch/>
        </p:blipFill>
        <p:spPr>
          <a:xfrm>
            <a:off x="179640" y="304560"/>
            <a:ext cx="2051280" cy="676080"/>
          </a:xfrm>
          <a:prstGeom prst="rect">
            <a:avLst/>
          </a:prstGeom>
          <a:ln w="12700">
            <a:noFill/>
          </a:ln>
        </p:spPr>
      </p:pic>
      <p:sp>
        <p:nvSpPr>
          <p:cNvPr id="142"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2" name="PlaceHolder 1"/>
          <p:cNvSpPr>
            <a:spLocks noGrp="1"/>
          </p:cNvSpPr>
          <p:nvPr>
            <p:ph type="sldNum" idx="6"/>
          </p:nvPr>
        </p:nvSpPr>
        <p:spPr/>
        <p:txBody>
          <a:bodyPr/>
          <a:lstStyle/>
          <a:p>
            <a:fld id="{9D8AD0E4-E2D8-482D-BC14-19C5D47E3AC5}" type="slidenum">
              <a:rPr/>
              <a:t>7</a:t>
            </a:fld>
            <a:endParaRPr/>
          </a:p>
        </p:txBody>
      </p:sp>
    </p:spTree>
    <p:extLst>
      <p:ext uri="{BB962C8B-B14F-4D97-AF65-F5344CB8AC3E}">
        <p14:creationId xmlns:p14="http://schemas.microsoft.com/office/powerpoint/2010/main" val="2146288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ectangle 2"/>
          <p:cNvSpPr txBox="1"/>
          <p:nvPr/>
        </p:nvSpPr>
        <p:spPr>
          <a:xfrm>
            <a:off x="467640" y="786384"/>
            <a:ext cx="8229240" cy="832104"/>
          </a:xfrm>
          <a:prstGeom prst="rect">
            <a:avLst/>
          </a:prstGeom>
          <a:noFill/>
          <a:ln w="0">
            <a:noFill/>
          </a:ln>
        </p:spPr>
        <p:txBody>
          <a:bodyPr anchor="ctr">
            <a:noAutofit/>
          </a:bodyPr>
          <a:lstStyle/>
          <a:p>
            <a:pPr algn="ctr">
              <a:lnSpc>
                <a:spcPct val="100000"/>
              </a:lnSpc>
            </a:pPr>
            <a:r>
              <a:rPr lang="sv-SE" sz="3200" b="1" spc="-1" dirty="0">
                <a:solidFill>
                  <a:srgbClr val="000000"/>
                </a:solidFill>
                <a:latin typeface="Calibri"/>
              </a:rPr>
              <a:t>Informationsinsamling </a:t>
            </a:r>
            <a:endParaRPr lang="sv-SE" sz="3200" b="0" strike="noStrike" spc="-1" dirty="0">
              <a:solidFill>
                <a:srgbClr val="000000"/>
              </a:solidFill>
              <a:latin typeface="Calibri"/>
            </a:endParaRPr>
          </a:p>
        </p:txBody>
      </p:sp>
      <p:sp>
        <p:nvSpPr>
          <p:cNvPr id="140" name="Rectangle 3"/>
          <p:cNvSpPr txBox="1"/>
          <p:nvPr/>
        </p:nvSpPr>
        <p:spPr>
          <a:xfrm>
            <a:off x="813816" y="2194560"/>
            <a:ext cx="7862544" cy="4042440"/>
          </a:xfrm>
          <a:prstGeom prst="rect">
            <a:avLst/>
          </a:prstGeom>
          <a:noFill/>
          <a:ln w="0">
            <a:noFill/>
          </a:ln>
        </p:spPr>
        <p:txBody>
          <a:bodyPr>
            <a:normAutofit fontScale="99500"/>
          </a:bodyPr>
          <a:lstStyle/>
          <a:p>
            <a:pPr marL="360">
              <a:lnSpc>
                <a:spcPct val="100000"/>
              </a:lnSpc>
              <a:spcBef>
                <a:spcPts val="479"/>
              </a:spcBef>
              <a:buClr>
                <a:srgbClr val="0070C0"/>
              </a:buClr>
            </a:pPr>
            <a:r>
              <a:rPr lang="sv-SE" sz="2000" dirty="0"/>
              <a:t>Svängningar i verksamhetsvolym mellan år kan vara ett problem avseende de gemensamma kostnaderna som institutionerna ska finansiera. Är det ett problem och hur hanterar ni det?</a:t>
            </a:r>
          </a:p>
          <a:p>
            <a:pPr marL="360">
              <a:lnSpc>
                <a:spcPct val="100000"/>
              </a:lnSpc>
              <a:spcBef>
                <a:spcPts val="479"/>
              </a:spcBef>
              <a:buClr>
                <a:srgbClr val="0070C0"/>
              </a:buClr>
            </a:pPr>
            <a:endParaRPr lang="sv-SE" sz="2000" dirty="0"/>
          </a:p>
          <a:p>
            <a:pPr marL="343260" indent="-342900">
              <a:lnSpc>
                <a:spcPct val="100000"/>
              </a:lnSpc>
              <a:spcBef>
                <a:spcPts val="479"/>
              </a:spcBef>
              <a:buClr>
                <a:srgbClr val="0070C0"/>
              </a:buClr>
              <a:buFont typeface="Arial" panose="020B0604020202020204" pitchFamily="34" charset="0"/>
              <a:buChar char="•"/>
            </a:pPr>
            <a:r>
              <a:rPr lang="sv-SE" sz="2000" dirty="0"/>
              <a:t>För några är detta ett problem men inte för andra</a:t>
            </a:r>
          </a:p>
          <a:p>
            <a:pPr marL="360">
              <a:lnSpc>
                <a:spcPct val="100000"/>
              </a:lnSpc>
              <a:spcBef>
                <a:spcPts val="479"/>
              </a:spcBef>
              <a:buClr>
                <a:srgbClr val="0070C0"/>
              </a:buClr>
            </a:pPr>
            <a:endParaRPr lang="sv-SE" sz="2000" dirty="0"/>
          </a:p>
          <a:p>
            <a:pPr marL="343260" indent="-342900">
              <a:lnSpc>
                <a:spcPct val="100000"/>
              </a:lnSpc>
              <a:spcBef>
                <a:spcPts val="479"/>
              </a:spcBef>
              <a:buClr>
                <a:srgbClr val="0070C0"/>
              </a:buClr>
              <a:buFont typeface="Arial" panose="020B0604020202020204" pitchFamily="34" charset="0"/>
              <a:buChar char="•"/>
            </a:pPr>
            <a:r>
              <a:rPr lang="sv-SE" sz="2000" dirty="0"/>
              <a:t>Kan upplevas som orättvist</a:t>
            </a:r>
          </a:p>
          <a:p>
            <a:pPr marL="360">
              <a:lnSpc>
                <a:spcPct val="100000"/>
              </a:lnSpc>
              <a:spcBef>
                <a:spcPts val="479"/>
              </a:spcBef>
              <a:buClr>
                <a:srgbClr val="0070C0"/>
              </a:buClr>
            </a:pPr>
            <a:endParaRPr lang="sv-SE" sz="2000" dirty="0"/>
          </a:p>
          <a:p>
            <a:pPr marL="343260" indent="-342900">
              <a:lnSpc>
                <a:spcPct val="100000"/>
              </a:lnSpc>
              <a:spcBef>
                <a:spcPts val="479"/>
              </a:spcBef>
              <a:buClr>
                <a:srgbClr val="0070C0"/>
              </a:buClr>
              <a:buFont typeface="Arial" panose="020B0604020202020204" pitchFamily="34" charset="0"/>
              <a:buChar char="•"/>
            </a:pPr>
            <a:r>
              <a:rPr lang="sv-SE" sz="2000" dirty="0"/>
              <a:t>Ett lärosäte svarar att ”Det är ett problem och vi har ingen metod”</a:t>
            </a:r>
          </a:p>
        </p:txBody>
      </p:sp>
      <p:pic>
        <p:nvPicPr>
          <p:cNvPr id="141" name="Picture 2" descr="SUHF_logo_u_txt_pms307"/>
          <p:cNvPicPr/>
          <p:nvPr/>
        </p:nvPicPr>
        <p:blipFill>
          <a:blip r:embed="rId3"/>
          <a:stretch/>
        </p:blipFill>
        <p:spPr>
          <a:xfrm>
            <a:off x="179640" y="304560"/>
            <a:ext cx="2051280" cy="676080"/>
          </a:xfrm>
          <a:prstGeom prst="rect">
            <a:avLst/>
          </a:prstGeom>
          <a:ln w="12700">
            <a:noFill/>
          </a:ln>
        </p:spPr>
      </p:pic>
      <p:sp>
        <p:nvSpPr>
          <p:cNvPr id="142"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2" name="PlaceHolder 1"/>
          <p:cNvSpPr>
            <a:spLocks noGrp="1"/>
          </p:cNvSpPr>
          <p:nvPr>
            <p:ph type="sldNum" idx="6"/>
          </p:nvPr>
        </p:nvSpPr>
        <p:spPr/>
        <p:txBody>
          <a:bodyPr/>
          <a:lstStyle/>
          <a:p>
            <a:fld id="{9D8AD0E4-E2D8-482D-BC14-19C5D47E3AC5}" type="slidenum">
              <a:rPr/>
              <a:t>8</a:t>
            </a:fld>
            <a:endParaRPr/>
          </a:p>
        </p:txBody>
      </p:sp>
    </p:spTree>
    <p:extLst>
      <p:ext uri="{BB962C8B-B14F-4D97-AF65-F5344CB8AC3E}">
        <p14:creationId xmlns:p14="http://schemas.microsoft.com/office/powerpoint/2010/main" val="1867560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ectangle 2"/>
          <p:cNvSpPr txBox="1"/>
          <p:nvPr/>
        </p:nvSpPr>
        <p:spPr>
          <a:xfrm>
            <a:off x="467640" y="786384"/>
            <a:ext cx="8229240" cy="832104"/>
          </a:xfrm>
          <a:prstGeom prst="rect">
            <a:avLst/>
          </a:prstGeom>
          <a:noFill/>
          <a:ln w="0">
            <a:noFill/>
          </a:ln>
        </p:spPr>
        <p:txBody>
          <a:bodyPr anchor="ctr">
            <a:noAutofit/>
          </a:bodyPr>
          <a:lstStyle/>
          <a:p>
            <a:pPr algn="ctr">
              <a:lnSpc>
                <a:spcPct val="100000"/>
              </a:lnSpc>
            </a:pPr>
            <a:r>
              <a:rPr lang="sv-SE" sz="3200" b="1" spc="-1" dirty="0">
                <a:solidFill>
                  <a:srgbClr val="000000"/>
                </a:solidFill>
                <a:latin typeface="Calibri"/>
              </a:rPr>
              <a:t>Informationsinsamling </a:t>
            </a:r>
            <a:endParaRPr lang="sv-SE" sz="3200" b="0" strike="noStrike" spc="-1" dirty="0">
              <a:solidFill>
                <a:srgbClr val="000000"/>
              </a:solidFill>
              <a:latin typeface="Calibri"/>
            </a:endParaRPr>
          </a:p>
        </p:txBody>
      </p:sp>
      <p:sp>
        <p:nvSpPr>
          <p:cNvPr id="140" name="Rectangle 3"/>
          <p:cNvSpPr txBox="1"/>
          <p:nvPr/>
        </p:nvSpPr>
        <p:spPr>
          <a:xfrm>
            <a:off x="841248" y="2194560"/>
            <a:ext cx="7835112" cy="4042440"/>
          </a:xfrm>
          <a:prstGeom prst="rect">
            <a:avLst/>
          </a:prstGeom>
          <a:noFill/>
          <a:ln w="0">
            <a:noFill/>
          </a:ln>
        </p:spPr>
        <p:txBody>
          <a:bodyPr>
            <a:normAutofit fontScale="99500" lnSpcReduction="10000"/>
          </a:bodyPr>
          <a:lstStyle/>
          <a:p>
            <a:pPr marL="360">
              <a:lnSpc>
                <a:spcPct val="100000"/>
              </a:lnSpc>
              <a:spcBef>
                <a:spcPts val="479"/>
              </a:spcBef>
              <a:buClr>
                <a:srgbClr val="0070C0"/>
              </a:buClr>
            </a:pPr>
            <a:r>
              <a:rPr lang="sv-SE" sz="2000" dirty="0"/>
              <a:t>Bokförs gemensamma kostnader på funktionsnivå enligt SUHF-modellens funktionsindelning? </a:t>
            </a:r>
          </a:p>
          <a:p>
            <a:pPr marL="360">
              <a:lnSpc>
                <a:spcPct val="100000"/>
              </a:lnSpc>
              <a:spcBef>
                <a:spcPts val="479"/>
              </a:spcBef>
              <a:buClr>
                <a:srgbClr val="0070C0"/>
              </a:buClr>
            </a:pPr>
            <a:endParaRPr lang="sv-SE" sz="2000" dirty="0"/>
          </a:p>
          <a:p>
            <a:pPr marL="343260" indent="-342900">
              <a:lnSpc>
                <a:spcPct val="100000"/>
              </a:lnSpc>
              <a:spcBef>
                <a:spcPts val="479"/>
              </a:spcBef>
              <a:buClr>
                <a:srgbClr val="0070C0"/>
              </a:buClr>
              <a:buFont typeface="Arial" panose="020B0604020202020204" pitchFamily="34" charset="0"/>
              <a:buChar char="•"/>
            </a:pPr>
            <a:r>
              <a:rPr lang="sv-SE" sz="2000" dirty="0"/>
              <a:t>En del lärosäten har byggt in det i kodplanen och redovisar på funktionsnivå medan andra inte har  redovisning på funktionsnivå</a:t>
            </a:r>
          </a:p>
          <a:p>
            <a:pPr marL="360">
              <a:lnSpc>
                <a:spcPct val="100000"/>
              </a:lnSpc>
              <a:spcBef>
                <a:spcPts val="479"/>
              </a:spcBef>
              <a:buClr>
                <a:srgbClr val="0070C0"/>
              </a:buClr>
            </a:pPr>
            <a:endParaRPr lang="sv-SE" sz="2000" dirty="0"/>
          </a:p>
          <a:p>
            <a:pPr marL="360">
              <a:lnSpc>
                <a:spcPct val="100000"/>
              </a:lnSpc>
              <a:spcBef>
                <a:spcPts val="479"/>
              </a:spcBef>
              <a:buClr>
                <a:srgbClr val="0070C0"/>
              </a:buClr>
            </a:pPr>
            <a:r>
              <a:rPr lang="sv-SE" sz="2000" dirty="0"/>
              <a:t>Finns det andra områden där det är svårt att bedöma om en kostnad tillhör kärn- eller stödverksamhet? </a:t>
            </a:r>
          </a:p>
          <a:p>
            <a:pPr marL="360">
              <a:lnSpc>
                <a:spcPct val="100000"/>
              </a:lnSpc>
              <a:spcBef>
                <a:spcPts val="479"/>
              </a:spcBef>
              <a:buClr>
                <a:srgbClr val="0070C0"/>
              </a:buClr>
            </a:pPr>
            <a:r>
              <a:rPr lang="sv-SE" sz="2000" dirty="0"/>
              <a:t> </a:t>
            </a:r>
          </a:p>
          <a:p>
            <a:pPr marL="343260" indent="-342900">
              <a:lnSpc>
                <a:spcPct val="100000"/>
              </a:lnSpc>
              <a:spcBef>
                <a:spcPts val="479"/>
              </a:spcBef>
              <a:buClr>
                <a:srgbClr val="0070C0"/>
              </a:buClr>
              <a:buFont typeface="Arial" panose="020B0604020202020204" pitchFamily="34" charset="0"/>
              <a:buChar char="•"/>
            </a:pPr>
            <a:r>
              <a:rPr lang="sv-SE" sz="2000" dirty="0"/>
              <a:t>Flera svarar nej, men det finns gränsdragningsproblem och misstanke om att viss personal kanske inte hamnar rätt  </a:t>
            </a:r>
          </a:p>
        </p:txBody>
      </p:sp>
      <p:pic>
        <p:nvPicPr>
          <p:cNvPr id="141" name="Picture 2" descr="SUHF_logo_u_txt_pms307"/>
          <p:cNvPicPr/>
          <p:nvPr/>
        </p:nvPicPr>
        <p:blipFill>
          <a:blip r:embed="rId3"/>
          <a:stretch/>
        </p:blipFill>
        <p:spPr>
          <a:xfrm>
            <a:off x="179640" y="304560"/>
            <a:ext cx="2051280" cy="676080"/>
          </a:xfrm>
          <a:prstGeom prst="rect">
            <a:avLst/>
          </a:prstGeom>
          <a:ln w="12700">
            <a:noFill/>
          </a:ln>
        </p:spPr>
      </p:pic>
      <p:sp>
        <p:nvSpPr>
          <p:cNvPr id="142"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2024</a:t>
            </a:r>
            <a:endParaRPr lang="sv-SE" sz="1200" b="0" strike="noStrike" spc="-1" dirty="0">
              <a:latin typeface="Calibri"/>
            </a:endParaRPr>
          </a:p>
        </p:txBody>
      </p:sp>
      <p:sp>
        <p:nvSpPr>
          <p:cNvPr id="2" name="PlaceHolder 1"/>
          <p:cNvSpPr>
            <a:spLocks noGrp="1"/>
          </p:cNvSpPr>
          <p:nvPr>
            <p:ph type="sldNum" idx="6"/>
          </p:nvPr>
        </p:nvSpPr>
        <p:spPr/>
        <p:txBody>
          <a:bodyPr/>
          <a:lstStyle/>
          <a:p>
            <a:fld id="{9D8AD0E4-E2D8-482D-BC14-19C5D47E3AC5}" type="slidenum">
              <a:rPr/>
              <a:t>9</a:t>
            </a:fld>
            <a:endParaRPr/>
          </a:p>
        </p:txBody>
      </p:sp>
    </p:spTree>
    <p:extLst>
      <p:ext uri="{BB962C8B-B14F-4D97-AF65-F5344CB8AC3E}">
        <p14:creationId xmlns:p14="http://schemas.microsoft.com/office/powerpoint/2010/main" val="7684440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40073</TotalTime>
  <Words>1945</Words>
  <Application>Microsoft Office PowerPoint</Application>
  <PresentationFormat>Bildspel på skärmen (4:3)</PresentationFormat>
  <Paragraphs>409</Paragraphs>
  <Slides>41</Slides>
  <Notes>35</Notes>
  <HiddenSlides>0</HiddenSlides>
  <MMClips>0</MMClips>
  <ScaleCrop>false</ScaleCrop>
  <HeadingPairs>
    <vt:vector size="6" baseType="variant">
      <vt:variant>
        <vt:lpstr>Använt teckensnitt</vt:lpstr>
      </vt:variant>
      <vt:variant>
        <vt:i4>4</vt:i4>
      </vt:variant>
      <vt:variant>
        <vt:lpstr>Tema</vt:lpstr>
      </vt:variant>
      <vt:variant>
        <vt:i4>3</vt:i4>
      </vt:variant>
      <vt:variant>
        <vt:lpstr>Bildrubriker</vt:lpstr>
      </vt:variant>
      <vt:variant>
        <vt:i4>41</vt:i4>
      </vt:variant>
    </vt:vector>
  </HeadingPairs>
  <TitlesOfParts>
    <vt:vector size="48" baseType="lpstr">
      <vt:lpstr>Arial</vt:lpstr>
      <vt:lpstr>Calibri</vt:lpstr>
      <vt:lpstr>Symbol</vt:lpstr>
      <vt:lpstr>Wingdings</vt:lpstr>
      <vt:lpstr>Office Theme</vt:lpstr>
      <vt:lpstr>Office Theme</vt:lpstr>
      <vt:lpstr>Office Theme</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Alternativ fördelningsbas</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Lunds Universitet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subject/>
  <dc:creator>irev-akm</dc:creator>
  <dc:description/>
  <cp:lastModifiedBy>Hanna Mörtberg</cp:lastModifiedBy>
  <cp:revision>631</cp:revision>
  <cp:lastPrinted>2024-11-18T11:49:22Z</cp:lastPrinted>
  <dcterms:created xsi:type="dcterms:W3CDTF">2010-09-26T16:26:43Z</dcterms:created>
  <dcterms:modified xsi:type="dcterms:W3CDTF">2024-11-22T16:04:16Z</dcterms:modified>
  <dc:language>sv-SE</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r8>2</vt:r8>
  </property>
  <property fmtid="{D5CDD505-2E9C-101B-9397-08002B2CF9AE}" pid="3" name="PresentationFormat">
    <vt:lpwstr>Bildspel på skärmen (4:3)</vt:lpwstr>
  </property>
  <property fmtid="{D5CDD505-2E9C-101B-9397-08002B2CF9AE}" pid="4" name="Slides">
    <vt:r8>30</vt:r8>
  </property>
</Properties>
</file>