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0" r:id="rId3"/>
    <p:sldId id="261" r:id="rId4"/>
    <p:sldId id="265" r:id="rId5"/>
    <p:sldId id="266" r:id="rId6"/>
    <p:sldId id="264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4" autoAdjust="0"/>
    <p:restoredTop sz="75798" autoAdjust="0"/>
  </p:normalViewPr>
  <p:slideViewPr>
    <p:cSldViewPr snapToGrid="0" showGuides="1">
      <p:cViewPr varScale="1">
        <p:scale>
          <a:sx n="61" d="100"/>
          <a:sy n="61" d="100"/>
        </p:scale>
        <p:origin x="844" y="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rs Nordlander" userId="530ebf9f-dcb4-4682-b970-5d709f6bb311" providerId="ADAL" clId="{683DC87C-E3D9-43F7-8A75-A72E382F3F83}"/>
    <pc:docChg chg="delSld">
      <pc:chgData name="Lars Nordlander" userId="530ebf9f-dcb4-4682-b970-5d709f6bb311" providerId="ADAL" clId="{683DC87C-E3D9-43F7-8A75-A72E382F3F83}" dt="2024-10-25T11:29:01.975" v="0" actId="47"/>
      <pc:docMkLst>
        <pc:docMk/>
      </pc:docMkLst>
      <pc:sldChg chg="del">
        <pc:chgData name="Lars Nordlander" userId="530ebf9f-dcb4-4682-b970-5d709f6bb311" providerId="ADAL" clId="{683DC87C-E3D9-43F7-8A75-A72E382F3F83}" dt="2024-10-25T11:29:01.975" v="0" actId="47"/>
        <pc:sldMkLst>
          <pc:docMk/>
          <pc:sldMk cId="4254627236" sldId="26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14D3BC-1FCD-4F0B-9A32-8081ADEF8D8A}" type="datetimeFigureOut">
              <a:rPr lang="sv-SE" smtClean="0"/>
              <a:t>2024-10-25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71F739-364C-481D-A682-F0F4529F4B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40620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71F739-364C-481D-A682-F0F4529F4BFC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622152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71F739-364C-481D-A682-F0F4529F4BFC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60988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71F739-364C-481D-A682-F0F4529F4BFC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9705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D02317A-7F96-40E7-8581-1AD7879683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5D529DC-644E-456C-8E3A-D00D4771FD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92F239D-2A60-4484-A70F-4E69F70FB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250B2-5F67-495B-9503-67376B3C1396}" type="datetimeFigureOut">
              <a:rPr lang="sv-SE" smtClean="0"/>
              <a:t>2024-10-25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AFE6146-5ECF-4448-9A73-21981F826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4D22724-4A89-4371-9062-88BE40DB1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C3317-BA6C-4E41-89E8-F11502C61B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6390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EFF58A8-21E5-4E51-B873-39A37A283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D13FA55-5A7B-47A3-A4F8-091102506F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8D0E4F4-50CA-44E1-AC4D-FD2F1B727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250B2-5F67-495B-9503-67376B3C1396}" type="datetimeFigureOut">
              <a:rPr lang="sv-SE" smtClean="0"/>
              <a:t>2024-10-25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B67CF14-5054-4B02-B958-C7FD54611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0DE1100-00AF-48B8-A3B7-065E5EF7A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C3317-BA6C-4E41-89E8-F11502C61B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8173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10C6B4E7-AAE2-47F1-9CCE-6F7D943D11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4F275B1-D44B-48BF-9ACC-DD860CBB11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A1CD61B-CF39-4F1C-AD32-8A587B2D0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250B2-5F67-495B-9503-67376B3C1396}" type="datetimeFigureOut">
              <a:rPr lang="sv-SE" smtClean="0"/>
              <a:t>2024-10-25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DA91AB2-59F4-4718-BAED-70B3787D5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260290A-4988-4404-AADE-CAD5DA123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C3317-BA6C-4E41-89E8-F11502C61B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5062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BE9A03-F3C6-47F6-8BCB-30243A252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A61AC5F-F46B-4B35-8EE4-D8D6F55608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432A36B-0FDF-4794-B7A3-D489D41D6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250B2-5F67-495B-9503-67376B3C1396}" type="datetimeFigureOut">
              <a:rPr lang="sv-SE" smtClean="0"/>
              <a:t>2024-10-25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85FBF18-45A5-4037-9575-298988768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FF920CC-AEB9-4E35-AFAB-9F34CA412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C3317-BA6C-4E41-89E8-F11502C61B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6954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5B05E69-EB28-4440-82FD-D5EC2D72C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485A25F-3E2D-40C0-8B28-ECDB63D199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BDF04E4-F10C-4AC5-930B-94BF105CE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250B2-5F67-495B-9503-67376B3C1396}" type="datetimeFigureOut">
              <a:rPr lang="sv-SE" smtClean="0"/>
              <a:t>2024-10-25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36BA20B-9B7A-4E18-B65C-D2ACFB30E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EA65CC8-70CD-4F9C-BF3E-33DB1D02B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C3317-BA6C-4E41-89E8-F11502C61B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00986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8175381-3D5E-4DDE-9544-D320D2421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D293AC2-3E03-4760-8083-76F74C4612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81628A-F9F9-4FA7-BA9B-49D370E503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D9D60E7-48BC-42CF-A7A6-2F33284A7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250B2-5F67-495B-9503-67376B3C1396}" type="datetimeFigureOut">
              <a:rPr lang="sv-SE" smtClean="0"/>
              <a:t>2024-10-25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C994FBE-19C5-4A2A-9B37-13E45970D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09CF982-F63F-4489-A915-053241FC2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C3317-BA6C-4E41-89E8-F11502C61B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37542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089EDE-EEAC-48A4-AEBE-1CC048D11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783AF73-B6A3-4FB0-BE49-3B8842EB74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9404303-F8E9-4DAE-AE68-00ED0EA592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D2EE1B78-2BE2-4FA0-9979-EB3C30A2A2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25269060-8535-4691-BD19-D6FB05020C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AB8D81BB-3C65-46C4-8AD1-B92676D3F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250B2-5F67-495B-9503-67376B3C1396}" type="datetimeFigureOut">
              <a:rPr lang="sv-SE" smtClean="0"/>
              <a:t>2024-10-25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1821203A-210B-418D-A296-118D65CC7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7ADEF2AA-8951-4AB6-94B7-86542D54A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C3317-BA6C-4E41-89E8-F11502C61B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8874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FD4B7F6-E43F-4585-99DC-97F9A801D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5806F93-49AB-46BB-97B4-1BFA44F11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250B2-5F67-495B-9503-67376B3C1396}" type="datetimeFigureOut">
              <a:rPr lang="sv-SE" smtClean="0"/>
              <a:t>2024-10-25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F4F18A1-94E2-41C3-89BC-8DB5495F8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778CE65-76AC-4E7C-B4A6-730128BA5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C3317-BA6C-4E41-89E8-F11502C61B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10033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7D2A66B2-0E78-49CC-821E-2232B226E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250B2-5F67-495B-9503-67376B3C1396}" type="datetimeFigureOut">
              <a:rPr lang="sv-SE" smtClean="0"/>
              <a:t>2024-10-25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1E6C062C-56EF-4771-A52B-4EDE9861A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8AD817A3-779A-4798-9614-910CCEA67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C3317-BA6C-4E41-89E8-F11502C61B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978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CE303D6-0B18-4B92-BF6C-74901A2D3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445249E-AA0E-4A00-8317-1DD55CA965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8BAF6DA-8D92-40CA-8B1F-0F99B11FDC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28F89C9-13B4-419E-8605-80161DC48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250B2-5F67-495B-9503-67376B3C1396}" type="datetimeFigureOut">
              <a:rPr lang="sv-SE" smtClean="0"/>
              <a:t>2024-10-25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967525E-402D-469F-8C09-20431500D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71C8135-507A-46B8-9532-1ADDA20A6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C3317-BA6C-4E41-89E8-F11502C61B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23432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B9E32B5-D53B-4CFB-89DC-4716C8ACB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7C0F32F8-352F-4A98-97F4-04B9A36CE4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3BE834C-E109-4B51-BBA4-502A8A1653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4228C0F-ABEE-44D4-911E-CC7320989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250B2-5F67-495B-9503-67376B3C1396}" type="datetimeFigureOut">
              <a:rPr lang="sv-SE" smtClean="0"/>
              <a:t>2024-10-25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B41B0A6-4CA6-4A3B-B352-E685A4476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2C83980-4BB6-4C63-931A-3ED4F07CE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C3317-BA6C-4E41-89E8-F11502C61B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17363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A80B343C-9083-4091-B635-3A17A3E26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0203D7C-CD54-4EDD-9DEC-0B2DA01394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BAAE245-A876-4C95-877F-B3C8A7D451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250B2-5F67-495B-9503-67376B3C1396}" type="datetimeFigureOut">
              <a:rPr lang="sv-SE" smtClean="0"/>
              <a:t>2024-10-25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8A58C76-F8C6-4773-AE72-457CADF73F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74F2F2B-3F1C-440E-9272-82C0A848D1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FC3317-BA6C-4E41-89E8-F11502C61BD4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E128FDB6-137D-200D-CF63-33188D4F0A02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11363325" y="63500"/>
            <a:ext cx="787400" cy="12192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sv-SE" sz="8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Begränsad delning</a:t>
            </a:r>
          </a:p>
        </p:txBody>
      </p:sp>
    </p:spTree>
    <p:extLst>
      <p:ext uri="{BB962C8B-B14F-4D97-AF65-F5344CB8AC3E}">
        <p14:creationId xmlns:p14="http://schemas.microsoft.com/office/powerpoint/2010/main" val="4079164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 descr="Ett blågrönt streck längs med nederkanten." title="Streck ">
            <a:extLst>
              <a:ext uri="{FF2B5EF4-FFF2-40B4-BE49-F238E27FC236}">
                <a16:creationId xmlns:a16="http://schemas.microsoft.com/office/drawing/2014/main" id="{EAF1E0DD-590F-4427-BB44-0DE511635224}"/>
              </a:ext>
            </a:extLst>
          </p:cNvPr>
          <p:cNvSpPr/>
          <p:nvPr/>
        </p:nvSpPr>
        <p:spPr>
          <a:xfrm flipV="1">
            <a:off x="0" y="6721474"/>
            <a:ext cx="12192000" cy="182243"/>
          </a:xfrm>
          <a:prstGeom prst="rect">
            <a:avLst/>
          </a:prstGeom>
          <a:solidFill>
            <a:srgbClr val="356E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Underrubrik 9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504472"/>
          </a:xfrm>
        </p:spPr>
        <p:txBody>
          <a:bodyPr>
            <a:normAutofit/>
          </a:bodyPr>
          <a:lstStyle/>
          <a:p>
            <a:r>
              <a:rPr lang="sv-SE" sz="1800" b="1" i="1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Umeå universitet – ett exempel på hur arbetet med hot och våld kan göras till en del i det systematiska arbetsmiljöarbetet</a:t>
            </a:r>
            <a:endParaRPr lang="sv-SE" sz="1800" dirty="0">
              <a:effectLst/>
              <a:latin typeface="Calibri" panose="020F0502020204030204" pitchFamily="34" charset="0"/>
              <a:ea typeface="Arial" panose="020B0604020202020204" pitchFamily="34" charset="0"/>
            </a:endParaRPr>
          </a:p>
          <a:p>
            <a:br>
              <a:rPr lang="sv-SE" sz="1800" b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</a:br>
            <a:r>
              <a:rPr lang="sv-SE" sz="1800" b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Datum:</a:t>
            </a:r>
            <a:r>
              <a:rPr lang="sv-SE" sz="18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9 oktober 2024 </a:t>
            </a:r>
          </a:p>
          <a:p>
            <a:endParaRPr lang="sv-SE" sz="1800" dirty="0">
              <a:latin typeface="Calibri" panose="020F0502020204030204" pitchFamily="34" charset="0"/>
              <a:ea typeface="Arial" panose="020B0604020202020204" pitchFamily="34" charset="0"/>
            </a:endParaRPr>
          </a:p>
          <a:p>
            <a:r>
              <a:rPr lang="sv-SE" sz="35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Rapportering Arbetsgivargruppen 25 oktober</a:t>
            </a:r>
          </a:p>
          <a:p>
            <a:endParaRPr lang="en-US" dirty="0"/>
          </a:p>
        </p:txBody>
      </p:sp>
      <p:sp>
        <p:nvSpPr>
          <p:cNvPr id="9" name="Rubrik 8" hidden="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SUHF:s logotype</a:t>
            </a:r>
            <a:endParaRPr lang="en-US" dirty="0"/>
          </a:p>
        </p:txBody>
      </p:sp>
      <p:pic>
        <p:nvPicPr>
          <p:cNvPr id="8" name="Bildobjekt 7" descr="Bilden består av bokstäverna &quot;SUHF&quot; med ett streck under SUHF." title="SUHF:s logotyp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9466" y="1309770"/>
            <a:ext cx="3480816" cy="1286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608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 descr="Ett blågrönt streck längs med nederkanten." title="Streck">
            <a:extLst>
              <a:ext uri="{FF2B5EF4-FFF2-40B4-BE49-F238E27FC236}">
                <a16:creationId xmlns:a16="http://schemas.microsoft.com/office/drawing/2014/main" id="{BC02F2B1-D3B5-404B-A4E7-703BED62035B}"/>
              </a:ext>
            </a:extLst>
          </p:cNvPr>
          <p:cNvSpPr/>
          <p:nvPr/>
        </p:nvSpPr>
        <p:spPr>
          <a:xfrm flipV="1">
            <a:off x="0" y="6721474"/>
            <a:ext cx="12192000" cy="182243"/>
          </a:xfrm>
          <a:prstGeom prst="rect">
            <a:avLst/>
          </a:prstGeom>
          <a:solidFill>
            <a:srgbClr val="356E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innehåll 8"/>
          <p:cNvSpPr>
            <a:spLocks noGrp="1"/>
          </p:cNvSpPr>
          <p:nvPr>
            <p:ph idx="1"/>
          </p:nvPr>
        </p:nvSpPr>
        <p:spPr>
          <a:xfrm>
            <a:off x="838200" y="1885482"/>
            <a:ext cx="10515600" cy="4750230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DM Sans" pitchFamily="2" charset="0"/>
              </a:rPr>
              <a:t>64 </a:t>
            </a:r>
            <a:r>
              <a:rPr lang="en-US" sz="2000" dirty="0" err="1">
                <a:latin typeface="DM Sans" pitchFamily="2" charset="0"/>
              </a:rPr>
              <a:t>anmälda</a:t>
            </a:r>
            <a:r>
              <a:rPr lang="en-US" sz="2000" dirty="0">
                <a:latin typeface="DM Sans" pitchFamily="2" charset="0"/>
              </a:rPr>
              <a:t> </a:t>
            </a:r>
            <a:r>
              <a:rPr lang="en-US" sz="2000" dirty="0" err="1">
                <a:latin typeface="DM Sans" pitchFamily="2" charset="0"/>
              </a:rPr>
              <a:t>från</a:t>
            </a:r>
            <a:r>
              <a:rPr lang="en-US" sz="2000" dirty="0">
                <a:latin typeface="DM Sans" pitchFamily="2" charset="0"/>
              </a:rPr>
              <a:t> 30 </a:t>
            </a:r>
            <a:r>
              <a:rPr lang="en-US" sz="2000" dirty="0" err="1">
                <a:latin typeface="DM Sans" pitchFamily="2" charset="0"/>
              </a:rPr>
              <a:t>lärosäten</a:t>
            </a:r>
            <a:r>
              <a:rPr lang="en-US" sz="2000" dirty="0">
                <a:latin typeface="DM Sans" pitchFamily="2" charset="0"/>
              </a:rPr>
              <a:t> </a:t>
            </a:r>
          </a:p>
          <a:p>
            <a:r>
              <a:rPr lang="en-US" sz="2000" dirty="0">
                <a:latin typeface="DM Sans" pitchFamily="2" charset="0"/>
              </a:rPr>
              <a:t>HR, </a:t>
            </a:r>
            <a:r>
              <a:rPr lang="en-US" sz="2000" dirty="0" err="1">
                <a:latin typeface="DM Sans" pitchFamily="2" charset="0"/>
              </a:rPr>
              <a:t>kommunikation</a:t>
            </a:r>
            <a:r>
              <a:rPr lang="en-US" sz="2000" dirty="0">
                <a:latin typeface="DM Sans" pitchFamily="2" charset="0"/>
              </a:rPr>
              <a:t>, </a:t>
            </a:r>
            <a:r>
              <a:rPr lang="en-US" sz="2000" dirty="0" err="1">
                <a:latin typeface="DM Sans" pitchFamily="2" charset="0"/>
              </a:rPr>
              <a:t>säkerhet</a:t>
            </a:r>
            <a:r>
              <a:rPr lang="en-US" sz="2000" dirty="0">
                <a:latin typeface="DM Sans" pitchFamily="2" charset="0"/>
              </a:rPr>
              <a:t>, univ </a:t>
            </a:r>
            <a:r>
              <a:rPr lang="en-US" sz="2000" dirty="0" err="1">
                <a:latin typeface="DM Sans" pitchFamily="2" charset="0"/>
              </a:rPr>
              <a:t>ledning</a:t>
            </a:r>
            <a:endParaRPr lang="en-US" sz="2000" dirty="0">
              <a:latin typeface="DM Sans" pitchFamily="2" charset="0"/>
            </a:endParaRPr>
          </a:p>
          <a:p>
            <a:pPr marL="0" indent="0">
              <a:buNone/>
            </a:pPr>
            <a:endParaRPr lang="en-US" sz="2000" dirty="0">
              <a:latin typeface="DM Sans" pitchFamily="2" charset="0"/>
            </a:endParaRPr>
          </a:p>
          <a:p>
            <a:pPr marL="0" indent="0">
              <a:buNone/>
            </a:pPr>
            <a:endParaRPr lang="en-US" sz="2000" dirty="0">
              <a:latin typeface="DM Sans" pitchFamily="2" charset="0"/>
            </a:endParaRPr>
          </a:p>
        </p:txBody>
      </p:sp>
      <p:sp>
        <p:nvSpPr>
          <p:cNvPr id="6" name="Rubrik 5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SUHF:s logotype, i mindre format.</a:t>
            </a:r>
            <a:endParaRPr lang="en-US" dirty="0"/>
          </a:p>
        </p:txBody>
      </p:sp>
      <p:pic>
        <p:nvPicPr>
          <p:cNvPr id="4" name="Picture 2" descr="Bilden består av bokstäverna &quot;SUHF&quot; med ett streck under SUHF." title="SUHF:s logotype">
            <a:extLst>
              <a:ext uri="{FF2B5EF4-FFF2-40B4-BE49-F238E27FC236}">
                <a16:creationId xmlns:a16="http://schemas.microsoft.com/office/drawing/2014/main" id="{0ED88DDA-A559-441E-A915-8076DB3A91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04734"/>
            <a:ext cx="1901079" cy="6267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FE3D155-5C4D-3614-0BF9-CF65799F45FE}"/>
              </a:ext>
            </a:extLst>
          </p:cNvPr>
          <p:cNvSpPr txBox="1">
            <a:spLocks/>
          </p:cNvSpPr>
          <p:nvPr/>
        </p:nvSpPr>
        <p:spPr>
          <a:xfrm>
            <a:off x="3124200" y="4005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>
                <a:latin typeface="DM Sans Medium" pitchFamily="2" charset="0"/>
              </a:rPr>
              <a:t>Deltagande</a:t>
            </a:r>
          </a:p>
        </p:txBody>
      </p:sp>
    </p:spTree>
    <p:extLst>
      <p:ext uri="{BB962C8B-B14F-4D97-AF65-F5344CB8AC3E}">
        <p14:creationId xmlns:p14="http://schemas.microsoft.com/office/powerpoint/2010/main" val="2346505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 descr="Ett blågrönt streck längs med nederkanten." title="Streck">
            <a:extLst>
              <a:ext uri="{FF2B5EF4-FFF2-40B4-BE49-F238E27FC236}">
                <a16:creationId xmlns:a16="http://schemas.microsoft.com/office/drawing/2014/main" id="{BC02F2B1-D3B5-404B-A4E7-703BED62035B}"/>
              </a:ext>
            </a:extLst>
          </p:cNvPr>
          <p:cNvSpPr/>
          <p:nvPr/>
        </p:nvSpPr>
        <p:spPr>
          <a:xfrm flipV="1">
            <a:off x="0" y="6721474"/>
            <a:ext cx="12192000" cy="182243"/>
          </a:xfrm>
          <a:prstGeom prst="rect">
            <a:avLst/>
          </a:prstGeom>
          <a:solidFill>
            <a:srgbClr val="356E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Platshållare för innehåll 8"/>
          <p:cNvSpPr>
            <a:spLocks noGrp="1"/>
          </p:cNvSpPr>
          <p:nvPr>
            <p:ph idx="1"/>
          </p:nvPr>
        </p:nvSpPr>
        <p:spPr>
          <a:xfrm>
            <a:off x="838200" y="1619573"/>
            <a:ext cx="10515600" cy="4750230"/>
          </a:xfrm>
        </p:spPr>
        <p:txBody>
          <a:bodyPr>
            <a:normAutofit/>
          </a:bodyPr>
          <a:lstStyle/>
          <a:p>
            <a:r>
              <a:rPr lang="en-US" sz="2000" dirty="0" err="1">
                <a:latin typeface="DM Sans" pitchFamily="2" charset="0"/>
              </a:rPr>
              <a:t>Upplägget</a:t>
            </a:r>
            <a:r>
              <a:rPr lang="en-US" sz="2000" dirty="0">
                <a:latin typeface="DM Sans" pitchFamily="2" charset="0"/>
              </a:rPr>
              <a:t> </a:t>
            </a:r>
            <a:r>
              <a:rPr lang="en-US" sz="2000" dirty="0" err="1">
                <a:latin typeface="DM Sans" pitchFamily="2" charset="0"/>
              </a:rPr>
              <a:t>blev</a:t>
            </a:r>
            <a:r>
              <a:rPr lang="en-US" sz="2000" dirty="0">
                <a:latin typeface="DM Sans" pitchFamily="2" charset="0"/>
              </a:rPr>
              <a:t> bra</a:t>
            </a:r>
          </a:p>
          <a:p>
            <a:r>
              <a:rPr lang="en-US" sz="2000" dirty="0">
                <a:latin typeface="DM Sans" pitchFamily="2" charset="0"/>
              </a:rPr>
              <a:t>Presentation </a:t>
            </a:r>
            <a:r>
              <a:rPr lang="en-US" sz="2000" dirty="0" err="1">
                <a:latin typeface="DM Sans" pitchFamily="2" charset="0"/>
              </a:rPr>
              <a:t>från</a:t>
            </a:r>
            <a:r>
              <a:rPr lang="en-US" sz="2000" dirty="0">
                <a:latin typeface="DM Sans" pitchFamily="2" charset="0"/>
              </a:rPr>
              <a:t> </a:t>
            </a:r>
            <a:r>
              <a:rPr lang="en-US" sz="2000" dirty="0" err="1">
                <a:latin typeface="DM Sans" pitchFamily="2" charset="0"/>
              </a:rPr>
              <a:t>UmU</a:t>
            </a:r>
            <a:r>
              <a:rPr lang="en-US" sz="2000" dirty="0">
                <a:latin typeface="DM Sans" pitchFamily="2" charset="0"/>
              </a:rPr>
              <a:t> </a:t>
            </a:r>
            <a:r>
              <a:rPr lang="en-US" sz="2000" dirty="0" err="1">
                <a:latin typeface="DM Sans" pitchFamily="2" charset="0"/>
              </a:rPr>
              <a:t>väldigt</a:t>
            </a:r>
            <a:r>
              <a:rPr lang="en-US" sz="2000" dirty="0">
                <a:latin typeface="DM Sans" pitchFamily="2" charset="0"/>
              </a:rPr>
              <a:t> </a:t>
            </a:r>
            <a:r>
              <a:rPr lang="en-US" sz="2000" dirty="0" err="1">
                <a:latin typeface="DM Sans" pitchFamily="2" charset="0"/>
              </a:rPr>
              <a:t>professionell</a:t>
            </a:r>
            <a:endParaRPr lang="en-US" sz="2000" dirty="0">
              <a:latin typeface="DM Sans" pitchFamily="2" charset="0"/>
            </a:endParaRPr>
          </a:p>
          <a:p>
            <a:r>
              <a:rPr lang="en-US" sz="2000" dirty="0">
                <a:latin typeface="DM Sans" pitchFamily="2" charset="0"/>
              </a:rPr>
              <a:t>Markus </a:t>
            </a:r>
            <a:r>
              <a:rPr lang="en-US" sz="2000" dirty="0" err="1">
                <a:latin typeface="DM Sans" pitchFamily="2" charset="0"/>
              </a:rPr>
              <a:t>bidrog</a:t>
            </a:r>
            <a:r>
              <a:rPr lang="en-US" sz="2000" dirty="0">
                <a:latin typeface="DM Sans" pitchFamily="2" charset="0"/>
              </a:rPr>
              <a:t> med </a:t>
            </a:r>
            <a:r>
              <a:rPr lang="en-US" sz="2000" dirty="0" err="1">
                <a:latin typeface="DM Sans" pitchFamily="2" charset="0"/>
              </a:rPr>
              <a:t>stor</a:t>
            </a:r>
            <a:r>
              <a:rPr lang="en-US" sz="2000" dirty="0">
                <a:latin typeface="DM Sans" pitchFamily="2" charset="0"/>
              </a:rPr>
              <a:t> </a:t>
            </a:r>
            <a:r>
              <a:rPr lang="en-US" sz="2000" dirty="0" err="1">
                <a:latin typeface="DM Sans" pitchFamily="2" charset="0"/>
              </a:rPr>
              <a:t>professionalitet</a:t>
            </a:r>
            <a:endParaRPr lang="en-US" sz="2000" dirty="0">
              <a:latin typeface="DM Sans" pitchFamily="2" charset="0"/>
            </a:endParaRPr>
          </a:p>
          <a:p>
            <a:r>
              <a:rPr lang="en-US" sz="2000" dirty="0" err="1">
                <a:latin typeface="DM Sans" pitchFamily="2" charset="0"/>
              </a:rPr>
              <a:t>Rimlig</a:t>
            </a:r>
            <a:r>
              <a:rPr lang="en-US" sz="2000" dirty="0">
                <a:latin typeface="DM Sans" pitchFamily="2" charset="0"/>
              </a:rPr>
              <a:t> </a:t>
            </a:r>
            <a:r>
              <a:rPr lang="en-US" sz="2000" dirty="0" err="1">
                <a:latin typeface="DM Sans" pitchFamily="2" charset="0"/>
              </a:rPr>
              <a:t>tidsåtgång</a:t>
            </a:r>
            <a:r>
              <a:rPr lang="en-US" sz="2000" dirty="0">
                <a:latin typeface="DM Sans" pitchFamily="2" charset="0"/>
              </a:rPr>
              <a:t> för Lars </a:t>
            </a:r>
            <a:r>
              <a:rPr lang="en-US" sz="2000" dirty="0" err="1">
                <a:latin typeface="DM Sans" pitchFamily="2" charset="0"/>
              </a:rPr>
              <a:t>och</a:t>
            </a:r>
            <a:r>
              <a:rPr lang="en-US" sz="2000" dirty="0">
                <a:latin typeface="DM Sans" pitchFamily="2" charset="0"/>
              </a:rPr>
              <a:t> Karin</a:t>
            </a:r>
          </a:p>
          <a:p>
            <a:endParaRPr lang="en-US" sz="2000" dirty="0">
              <a:latin typeface="DM Sans" pitchFamily="2" charset="0"/>
            </a:endParaRPr>
          </a:p>
          <a:p>
            <a:r>
              <a:rPr lang="en-US" sz="2000" dirty="0" err="1">
                <a:latin typeface="DM Sans" pitchFamily="2" charset="0"/>
              </a:rPr>
              <a:t>Grupperna</a:t>
            </a:r>
            <a:r>
              <a:rPr lang="en-US" sz="2000" dirty="0">
                <a:latin typeface="DM Sans" pitchFamily="2" charset="0"/>
              </a:rPr>
              <a:t> </a:t>
            </a:r>
            <a:r>
              <a:rPr lang="en-US" sz="2000" dirty="0" err="1">
                <a:latin typeface="DM Sans" pitchFamily="2" charset="0"/>
              </a:rPr>
              <a:t>jobbade</a:t>
            </a:r>
            <a:r>
              <a:rPr lang="en-US" sz="2000" dirty="0">
                <a:latin typeface="DM Sans" pitchFamily="2" charset="0"/>
              </a:rPr>
              <a:t> bra med Padlet</a:t>
            </a:r>
          </a:p>
          <a:p>
            <a:r>
              <a:rPr lang="en-US" sz="2000" dirty="0" err="1">
                <a:latin typeface="DM Sans" pitchFamily="2" charset="0"/>
              </a:rPr>
              <a:t>Utvärdering</a:t>
            </a:r>
            <a:r>
              <a:rPr lang="en-US" sz="2000" dirty="0">
                <a:latin typeface="DM Sans" pitchFamily="2" charset="0"/>
              </a:rPr>
              <a:t> i </a:t>
            </a:r>
            <a:r>
              <a:rPr lang="en-US" sz="2000" dirty="0" err="1">
                <a:latin typeface="DM Sans" pitchFamily="2" charset="0"/>
              </a:rPr>
              <a:t>Menti</a:t>
            </a:r>
            <a:r>
              <a:rPr lang="en-US" sz="2000" dirty="0">
                <a:latin typeface="DM Sans" pitchFamily="2" charset="0"/>
              </a:rPr>
              <a:t> </a:t>
            </a:r>
            <a:r>
              <a:rPr lang="en-US" sz="2000" dirty="0" err="1">
                <a:latin typeface="DM Sans" pitchFamily="2" charset="0"/>
              </a:rPr>
              <a:t>fungerade</a:t>
            </a:r>
            <a:r>
              <a:rPr lang="en-US" sz="2000" dirty="0">
                <a:latin typeface="DM Sans" pitchFamily="2" charset="0"/>
              </a:rPr>
              <a:t> bra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ubrik 5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SUHF:s logotype, i mindre format.</a:t>
            </a:r>
            <a:endParaRPr lang="en-US" dirty="0"/>
          </a:p>
        </p:txBody>
      </p:sp>
      <p:pic>
        <p:nvPicPr>
          <p:cNvPr id="4" name="Picture 2" descr="Bilden består av bokstäverna &quot;SUHF&quot; med ett streck under SUHF." title="SUHF:s logotype">
            <a:extLst>
              <a:ext uri="{FF2B5EF4-FFF2-40B4-BE49-F238E27FC236}">
                <a16:creationId xmlns:a16="http://schemas.microsoft.com/office/drawing/2014/main" id="{0ED88DDA-A559-441E-A915-8076DB3A91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04734"/>
            <a:ext cx="1901079" cy="6267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481C7E2-FACF-4CE6-DFB4-95D171C244D8}"/>
              </a:ext>
            </a:extLst>
          </p:cNvPr>
          <p:cNvSpPr txBox="1">
            <a:spLocks/>
          </p:cNvSpPr>
          <p:nvPr/>
        </p:nvSpPr>
        <p:spPr>
          <a:xfrm>
            <a:off x="3124200" y="4005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>
                <a:latin typeface="DM Sans Medium" pitchFamily="2" charset="0"/>
              </a:rPr>
              <a:t>Reflektioner från Lars och Karin</a:t>
            </a:r>
          </a:p>
        </p:txBody>
      </p:sp>
    </p:spTree>
    <p:extLst>
      <p:ext uri="{BB962C8B-B14F-4D97-AF65-F5344CB8AC3E}">
        <p14:creationId xmlns:p14="http://schemas.microsoft.com/office/powerpoint/2010/main" val="2836290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5D05955-3973-6B66-1DC6-DD4E54F27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000" dirty="0">
                <a:latin typeface="DM Sans Medium" pitchFamily="2" charset="0"/>
              </a:rPr>
              <a:t>Något kort om essensen av gruppernas diskussion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3DE8610-551E-F685-81D1-36771B09D0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v-SE" b="1" dirty="0"/>
              <a:t>Vad görs idag?</a:t>
            </a:r>
          </a:p>
          <a:p>
            <a:r>
              <a:rPr lang="sv-SE" dirty="0"/>
              <a:t>Följs upp i medarbetarmätningar</a:t>
            </a:r>
          </a:p>
          <a:p>
            <a:r>
              <a:rPr lang="sv-SE" dirty="0"/>
              <a:t>Tillgängliggjorda vägledande principer</a:t>
            </a:r>
          </a:p>
          <a:p>
            <a:r>
              <a:rPr lang="sv-SE" dirty="0"/>
              <a:t>I viss mån finns en systematik men behöver utvecklas</a:t>
            </a:r>
          </a:p>
          <a:p>
            <a:r>
              <a:rPr lang="sv-SE" dirty="0"/>
              <a:t>Ingår i SAM men inte särskilt levande</a:t>
            </a:r>
          </a:p>
          <a:p>
            <a:r>
              <a:rPr lang="sv-SE" dirty="0"/>
              <a:t>Utbildningar</a:t>
            </a:r>
          </a:p>
          <a:p>
            <a:r>
              <a:rPr lang="sv-SE" dirty="0"/>
              <a:t>Hanteringssystem (om något händer-sida)</a:t>
            </a:r>
          </a:p>
          <a:p>
            <a:r>
              <a:rPr lang="sv-SE" dirty="0"/>
              <a:t>Chefsstöd i utredning/arbetsmiljöinsatser</a:t>
            </a:r>
          </a:p>
          <a:p>
            <a:r>
              <a:rPr lang="sv-SE" dirty="0"/>
              <a:t>IA (incidenthanteringsprogram)</a:t>
            </a:r>
          </a:p>
          <a:p>
            <a:r>
              <a:rPr lang="sv-SE" dirty="0"/>
              <a:t>Delar som görs i </a:t>
            </a:r>
            <a:r>
              <a:rPr lang="sv-SE" dirty="0" err="1"/>
              <a:t>Umu</a:t>
            </a:r>
            <a:r>
              <a:rPr lang="sv-SE" dirty="0"/>
              <a:t> finns men helheten saknas</a:t>
            </a:r>
          </a:p>
        </p:txBody>
      </p:sp>
    </p:spTree>
    <p:extLst>
      <p:ext uri="{BB962C8B-B14F-4D97-AF65-F5344CB8AC3E}">
        <p14:creationId xmlns:p14="http://schemas.microsoft.com/office/powerpoint/2010/main" val="2995570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1F5F5D4-37FB-2B57-31D4-EA4DA55BF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000" dirty="0">
                <a:latin typeface="DM Sans Medium" pitchFamily="2" charset="0"/>
              </a:rPr>
              <a:t>Något kort om essensen av gruppernas diskussion</a:t>
            </a:r>
            <a:endParaRPr lang="sv-SE" sz="40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B9F44E-6034-F6F7-A586-CDADFE217C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dirty="0"/>
              <a:t>Vad behövs</a:t>
            </a:r>
          </a:p>
          <a:p>
            <a:r>
              <a:rPr lang="sv-SE" dirty="0"/>
              <a:t>Svårt att få ihop helheten</a:t>
            </a:r>
          </a:p>
          <a:p>
            <a:r>
              <a:rPr lang="sv-SE" dirty="0"/>
              <a:t>Stora utvecklingsbehov och stöd i uppbyggnaden av systematik</a:t>
            </a:r>
          </a:p>
          <a:p>
            <a:r>
              <a:rPr lang="sv-SE" dirty="0"/>
              <a:t>Samarbete med internrevisorerna saknas</a:t>
            </a:r>
          </a:p>
          <a:p>
            <a:r>
              <a:rPr lang="sv-SE" dirty="0"/>
              <a:t>Bättre nå ut i verksamheten</a:t>
            </a:r>
          </a:p>
          <a:p>
            <a:r>
              <a:rPr lang="sv-SE" dirty="0"/>
              <a:t>Stort intresse att få ta del av utbildningsfilmen</a:t>
            </a:r>
          </a:p>
          <a:p>
            <a:r>
              <a:rPr lang="sv-SE" dirty="0"/>
              <a:t>Behov av sammanhängande arbete i samarbete med andra funktioner</a:t>
            </a:r>
          </a:p>
          <a:p>
            <a:r>
              <a:rPr lang="sv-SE" dirty="0"/>
              <a:t>Nationell kunskapsspridning och inspiration – gärna fler workshops</a:t>
            </a:r>
          </a:p>
          <a:p>
            <a:pPr marL="0" indent="0">
              <a:buNone/>
            </a:pPr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77637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 descr="Ett blågrönt streck längs med nederkanten." title="Streck">
            <a:extLst>
              <a:ext uri="{FF2B5EF4-FFF2-40B4-BE49-F238E27FC236}">
                <a16:creationId xmlns:a16="http://schemas.microsoft.com/office/drawing/2014/main" id="{BC02F2B1-D3B5-404B-A4E7-703BED62035B}"/>
              </a:ext>
            </a:extLst>
          </p:cNvPr>
          <p:cNvSpPr/>
          <p:nvPr/>
        </p:nvSpPr>
        <p:spPr>
          <a:xfrm flipV="1">
            <a:off x="0" y="6721474"/>
            <a:ext cx="12192000" cy="182243"/>
          </a:xfrm>
          <a:prstGeom prst="rect">
            <a:avLst/>
          </a:prstGeom>
          <a:solidFill>
            <a:srgbClr val="356E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ubrik 5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SUHF:s logotype, i mindre format.</a:t>
            </a:r>
            <a:endParaRPr lang="en-US" dirty="0"/>
          </a:p>
        </p:txBody>
      </p:sp>
      <p:sp>
        <p:nvSpPr>
          <p:cNvPr id="9" name="Platshållare för innehåll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2" descr="Bilden består av bokstäverna &quot;SUHF&quot; med ett streck under SUHF." title="SUHF:s logotype">
            <a:extLst>
              <a:ext uri="{FF2B5EF4-FFF2-40B4-BE49-F238E27FC236}">
                <a16:creationId xmlns:a16="http://schemas.microsoft.com/office/drawing/2014/main" id="{0ED88DDA-A559-441E-A915-8076DB3A91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04734"/>
            <a:ext cx="1901079" cy="6267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D41EA45-28FA-8451-D637-A5E304078564}"/>
              </a:ext>
            </a:extLst>
          </p:cNvPr>
          <p:cNvSpPr txBox="1">
            <a:spLocks/>
          </p:cNvSpPr>
          <p:nvPr/>
        </p:nvSpPr>
        <p:spPr>
          <a:xfrm>
            <a:off x="2339440" y="40051"/>
            <a:ext cx="837210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200" dirty="0">
                <a:latin typeface="DM Sans Medium" pitchFamily="2" charset="0"/>
              </a:rPr>
              <a:t>Utvärdering av workshopen</a:t>
            </a:r>
          </a:p>
          <a:p>
            <a:r>
              <a:rPr lang="sv-SE" sz="3200" dirty="0">
                <a:latin typeface="DM Sans Medium" pitchFamily="2" charset="0"/>
              </a:rPr>
              <a:t>-några röster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D872BF2-216C-FCB7-5FB4-65E473C09038}"/>
              </a:ext>
            </a:extLst>
          </p:cNvPr>
          <p:cNvSpPr txBox="1">
            <a:spLocks/>
          </p:cNvSpPr>
          <p:nvPr/>
        </p:nvSpPr>
        <p:spPr>
          <a:xfrm>
            <a:off x="990600" y="1365614"/>
            <a:ext cx="10515600" cy="496374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2200" i="1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Tack för intressant WS! Jag uppskattar plattformen som en nätverksyta och för metoddiskussioner. Ett bra sätt att sprida idéer och skapa en större samverkan mellan lärosäten.</a:t>
            </a:r>
            <a:endParaRPr lang="sv-SE" sz="2200" b="1" i="1" dirty="0"/>
          </a:p>
          <a:p>
            <a:r>
              <a:rPr lang="sv-SE" sz="2200" i="1" dirty="0"/>
              <a:t>Bra utformning av workshop att få se hur ett annat lärosäte arbetar och sedan diskutera i grupp.</a:t>
            </a:r>
          </a:p>
          <a:p>
            <a:r>
              <a:rPr lang="sv-SE" sz="2200" i="1" dirty="0"/>
              <a:t>För många frågor, hade räckt med 2.</a:t>
            </a:r>
          </a:p>
          <a:p>
            <a:r>
              <a:rPr lang="sv-SE" sz="2200" i="1" kern="100" dirty="0">
                <a:ea typeface="Aptos" panose="020B0004020202020204" pitchFamily="34" charset="0"/>
                <a:cs typeface="Times New Roman" panose="02020603050405020304" pitchFamily="18" charset="0"/>
              </a:rPr>
              <a:t>V</a:t>
            </a:r>
            <a:r>
              <a:rPr lang="sv-SE" sz="2200" i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äldigt bra då man kan få ta del av andras lärdomar och utmaningar. Även knyta kontakter som är en ren </a:t>
            </a:r>
            <a:r>
              <a:rPr lang="sv-SE" sz="2200" i="1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sidovinst</a:t>
            </a:r>
            <a:r>
              <a:rPr lang="sv-SE" sz="2200" i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sv-SE" sz="2200" i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Jätteintressant att inleda med ett gott exempel (denna gång från UMU) och därefter få diskutera frågor kopplat till ämnet och exemplet.</a:t>
            </a:r>
            <a:endParaRPr lang="sv-SE" sz="2200" b="1" i="1" dirty="0"/>
          </a:p>
          <a:p>
            <a:r>
              <a:rPr lang="sv-SE" sz="2200" i="1" dirty="0"/>
              <a:t>Bra, informationsrikt och lagom långt. </a:t>
            </a:r>
          </a:p>
          <a:p>
            <a:r>
              <a:rPr lang="sv-SE" sz="2200" i="1" dirty="0"/>
              <a:t>För lite tid för diskussion</a:t>
            </a:r>
            <a:endParaRPr lang="sv-SE" sz="2200" b="1" i="1" dirty="0"/>
          </a:p>
          <a:p>
            <a:r>
              <a:rPr lang="sv-SE" sz="2200" i="1" dirty="0"/>
              <a:t>Bra med erfarenhetsutbyte kring tydliga teman.</a:t>
            </a:r>
          </a:p>
          <a:p>
            <a:r>
              <a:rPr lang="sv-SE" sz="2200" i="1" dirty="0"/>
              <a:t>Perfekt med tidsåtkomst. Relevant ämne </a:t>
            </a:r>
          </a:p>
          <a:p>
            <a:r>
              <a:rPr lang="sv-SE" sz="2200" i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Gärna fler tema workshops o grupper med blandade kompetenser</a:t>
            </a:r>
            <a:endParaRPr lang="sv-SE" sz="2200" i="1" dirty="0"/>
          </a:p>
          <a:p>
            <a:pPr marL="0" indent="0">
              <a:buFont typeface="Arial" panose="020B0604020202020204" pitchFamily="34" charset="0"/>
              <a:buNone/>
            </a:pPr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1576749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356E95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13b610e-d3b5-490f-b165-988100e8232a}" enabled="1" method="Standard" siteId="{5a4ba6f9-f531-4f32-9467-398f19e69de4}" contentBits="1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442</TotalTime>
  <Words>371</Words>
  <Application>Microsoft Office PowerPoint</Application>
  <PresentationFormat>Bredbild</PresentationFormat>
  <Paragraphs>56</Paragraphs>
  <Slides>6</Slides>
  <Notes>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3" baseType="lpstr">
      <vt:lpstr>Aptos</vt:lpstr>
      <vt:lpstr>Arial</vt:lpstr>
      <vt:lpstr>Calibri</vt:lpstr>
      <vt:lpstr>Calibri Light</vt:lpstr>
      <vt:lpstr>DM Sans</vt:lpstr>
      <vt:lpstr>DM Sans Medium</vt:lpstr>
      <vt:lpstr>Office-tema</vt:lpstr>
      <vt:lpstr>SUHF:s logotype</vt:lpstr>
      <vt:lpstr>SUHF:s logotype, i mindre format.</vt:lpstr>
      <vt:lpstr>SUHF:s logotype, i mindre format.</vt:lpstr>
      <vt:lpstr>Något kort om essensen av gruppernas diskussion</vt:lpstr>
      <vt:lpstr>Något kort om essensen av gruppernas diskussion</vt:lpstr>
      <vt:lpstr>SUHF:s logotype, i mindre format.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Lars Alberius</dc:creator>
  <cp:lastModifiedBy>Lars Nordlander</cp:lastModifiedBy>
  <cp:revision>36</cp:revision>
  <dcterms:created xsi:type="dcterms:W3CDTF">2023-01-26T10:04:57Z</dcterms:created>
  <dcterms:modified xsi:type="dcterms:W3CDTF">2024-10-25T11:29:07Z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lassificationContentMarkingHeaderLocations">
    <vt:lpwstr>Office-tema:8</vt:lpwstr>
  </property>
  <property fmtid="{D5CDD505-2E9C-101B-9397-08002B2CF9AE}" pid="4" name="ClassificationContentMarkingHeaderText">
    <vt:lpwstr>Begränsad delning</vt:lpwstr>
  </property>
</Properties>
</file>