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91" r:id="rId2"/>
    <p:sldId id="268" r:id="rId3"/>
    <p:sldId id="292" r:id="rId4"/>
    <p:sldId id="264" r:id="rId5"/>
    <p:sldId id="257" r:id="rId6"/>
    <p:sldId id="258" r:id="rId7"/>
    <p:sldId id="259" r:id="rId8"/>
    <p:sldId id="260" r:id="rId9"/>
    <p:sldId id="261" r:id="rId10"/>
    <p:sldId id="263" r:id="rId11"/>
    <p:sldId id="266" r:id="rId12"/>
    <p:sldId id="269" r:id="rId13"/>
    <p:sldId id="262" r:id="rId14"/>
    <p:sldId id="267" r:id="rId15"/>
    <p:sldId id="3817" r:id="rId16"/>
    <p:sldId id="3818" r:id="rId17"/>
    <p:sldId id="3819" r:id="rId18"/>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showGuides="1">
      <p:cViewPr varScale="1">
        <p:scale>
          <a:sx n="63" d="100"/>
          <a:sy n="63" d="100"/>
        </p:scale>
        <p:origin x="1350" y="6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Enk&#228;tsvar\Tomt%20excelark%20med%20inmatade%20data.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800" b="1" dirty="0"/>
              <a:t>Har du någon gång blivit utsatt för något av följande: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'Utsatt för något av följande'!$B$1</c:f>
              <c:strCache>
                <c:ptCount val="1"/>
                <c:pt idx="0">
                  <c:v>Antal totalt</c:v>
                </c:pt>
              </c:strCache>
            </c:strRef>
          </c:tx>
          <c:spPr>
            <a:solidFill>
              <a:schemeClr val="accent1">
                <a:lumMod val="50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'Utsatt för något av följande'!$A$2:$A$10</c:f>
              <c:strCache>
                <c:ptCount val="9"/>
                <c:pt idx="0">
                  <c:v>Hotfullt uttalande öga mot öga</c:v>
                </c:pt>
                <c:pt idx="1">
                  <c:v>Hotfullt digitalt eller fysiskt meddelande</c:v>
                </c:pt>
                <c:pt idx="2">
                  <c:v>Integritetskränkning, t.ex. i form av obehagligt besök, blivit förföljd, fotografera eller filmad utan samtycke</c:v>
                </c:pt>
                <c:pt idx="3">
                  <c:v>Blivit anmäld utan grund, till tillsynsmyndighet som exempelvis UKÄ, till polis, socialtjänst eller liknande</c:v>
                </c:pt>
                <c:pt idx="4">
                  <c:v>Annan hotfull händelse</c:v>
                </c:pt>
                <c:pt idx="5">
                  <c:v>Knuff eller liknande</c:v>
                </c:pt>
                <c:pt idx="6">
                  <c:v>Slag, spark eller liknande</c:v>
                </c:pt>
                <c:pt idx="7">
                  <c:v>Våld med vapen/tillhygge</c:v>
                </c:pt>
                <c:pt idx="8">
                  <c:v>Sexuellt våld</c:v>
                </c:pt>
              </c:strCache>
            </c:strRef>
          </c:cat>
          <c:val>
            <c:numRef>
              <c:f>'Utsatt för något av följande'!$B$2:$B$10</c:f>
              <c:numCache>
                <c:formatCode>General</c:formatCode>
                <c:ptCount val="9"/>
                <c:pt idx="0">
                  <c:v>174</c:v>
                </c:pt>
                <c:pt idx="1">
                  <c:v>186</c:v>
                </c:pt>
                <c:pt idx="2">
                  <c:v>115</c:v>
                </c:pt>
                <c:pt idx="3">
                  <c:v>45</c:v>
                </c:pt>
                <c:pt idx="4">
                  <c:v>135</c:v>
                </c:pt>
                <c:pt idx="5">
                  <c:v>13</c:v>
                </c:pt>
                <c:pt idx="6">
                  <c:v>3</c:v>
                </c:pt>
                <c:pt idx="7">
                  <c:v>1</c:v>
                </c:pt>
                <c:pt idx="8">
                  <c:v>6</c:v>
                </c:pt>
              </c:numCache>
            </c:numRef>
          </c:val>
          <c:extLst>
            <c:ext xmlns:c16="http://schemas.microsoft.com/office/drawing/2014/chart" uri="{C3380CC4-5D6E-409C-BE32-E72D297353CC}">
              <c16:uniqueId val="{00000000-8C99-424C-B4EC-6FDA02991AC0}"/>
            </c:ext>
          </c:extLst>
        </c:ser>
        <c:ser>
          <c:idx val="1"/>
          <c:order val="1"/>
          <c:tx>
            <c:strRef>
              <c:f>'Utsatt för något av följande'!$C$1</c:f>
              <c:strCache>
                <c:ptCount val="1"/>
                <c:pt idx="0">
                  <c:v>Antal senaste fem åren</c:v>
                </c:pt>
              </c:strCache>
            </c:strRef>
          </c:tx>
          <c:spPr>
            <a:solidFill>
              <a:schemeClr val="accent1">
                <a:lumMod val="40000"/>
                <a:lumOff val="60000"/>
              </a:schemeClr>
            </a:solidFill>
            <a:ln>
              <a:noFill/>
            </a:ln>
            <a:effectLst/>
            <a:sp3d/>
          </c:spPr>
          <c:invertIfNegative val="0"/>
          <c:dLbls>
            <c:dLbl>
              <c:idx val="0"/>
              <c:layout>
                <c:manualLayout>
                  <c:x val="1.3324450366422385E-2"/>
                  <c:y val="-3.688675765400255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99-424C-B4EC-6FDA02991AC0}"/>
                </c:ext>
              </c:extLst>
            </c:dLbl>
            <c:dLbl>
              <c:idx val="1"/>
              <c:layout>
                <c:manualLayout>
                  <c:x val="1.7765933821896514E-2"/>
                  <c:y val="-7.377351530800476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C99-424C-B4EC-6FDA02991AC0}"/>
                </c:ext>
              </c:extLst>
            </c:dLbl>
            <c:dLbl>
              <c:idx val="2"/>
              <c:layout>
                <c:manualLayout>
                  <c:x val="1.5545192094159449E-2"/>
                  <c:y val="-1.106602729620066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99-424C-B4EC-6FDA02991AC0}"/>
                </c:ext>
              </c:extLst>
            </c:dLbl>
            <c:dLbl>
              <c:idx val="3"/>
              <c:layout>
                <c:manualLayout>
                  <c:x val="1.110370863868532E-2"/>
                  <c:y val="-7.377351530800442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99-424C-B4EC-6FDA02991AC0}"/>
                </c:ext>
              </c:extLst>
            </c:dLbl>
            <c:dLbl>
              <c:idx val="4"/>
              <c:layout>
                <c:manualLayout>
                  <c:x val="1.3324450366422385E-2"/>
                  <c:y val="-1.4754703061600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99-424C-B4EC-6FDA02991A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'Utsatt för något av följande'!$A$2:$A$10</c:f>
              <c:strCache>
                <c:ptCount val="9"/>
                <c:pt idx="0">
                  <c:v>Hotfullt uttalande öga mot öga</c:v>
                </c:pt>
                <c:pt idx="1">
                  <c:v>Hotfullt digitalt eller fysiskt meddelande</c:v>
                </c:pt>
                <c:pt idx="2">
                  <c:v>Integritetskränkning, t.ex. i form av obehagligt besök, blivit förföljd, fotografera eller filmad utan samtycke</c:v>
                </c:pt>
                <c:pt idx="3">
                  <c:v>Blivit anmäld utan grund, till tillsynsmyndighet som exempelvis UKÄ, till polis, socialtjänst eller liknande</c:v>
                </c:pt>
                <c:pt idx="4">
                  <c:v>Annan hotfull händelse</c:v>
                </c:pt>
                <c:pt idx="5">
                  <c:v>Knuff eller liknande</c:v>
                </c:pt>
                <c:pt idx="6">
                  <c:v>Slag, spark eller liknande</c:v>
                </c:pt>
                <c:pt idx="7">
                  <c:v>Våld med vapen/tillhygge</c:v>
                </c:pt>
                <c:pt idx="8">
                  <c:v>Sexuellt våld</c:v>
                </c:pt>
              </c:strCache>
            </c:strRef>
          </c:cat>
          <c:val>
            <c:numRef>
              <c:f>'Utsatt för något av följande'!$C$2:$C$10</c:f>
              <c:numCache>
                <c:formatCode>General</c:formatCode>
                <c:ptCount val="9"/>
                <c:pt idx="0">
                  <c:v>113</c:v>
                </c:pt>
                <c:pt idx="1">
                  <c:v>138</c:v>
                </c:pt>
                <c:pt idx="2">
                  <c:v>82</c:v>
                </c:pt>
                <c:pt idx="3">
                  <c:v>34</c:v>
                </c:pt>
                <c:pt idx="4">
                  <c:v>95</c:v>
                </c:pt>
                <c:pt idx="5">
                  <c:v>9</c:v>
                </c:pt>
                <c:pt idx="6">
                  <c:v>2</c:v>
                </c:pt>
                <c:pt idx="7">
                  <c:v>1</c:v>
                </c:pt>
                <c:pt idx="8">
                  <c:v>5</c:v>
                </c:pt>
              </c:numCache>
            </c:numRef>
          </c:val>
          <c:extLst>
            <c:ext xmlns:c16="http://schemas.microsoft.com/office/drawing/2014/chart" uri="{C3380CC4-5D6E-409C-BE32-E72D297353CC}">
              <c16:uniqueId val="{00000006-8C99-424C-B4EC-6FDA02991AC0}"/>
            </c:ext>
          </c:extLst>
        </c:ser>
        <c:dLbls>
          <c:showLegendKey val="0"/>
          <c:showVal val="0"/>
          <c:showCatName val="0"/>
          <c:showSerName val="0"/>
          <c:showPercent val="0"/>
          <c:showBubbleSize val="0"/>
        </c:dLbls>
        <c:gapWidth val="150"/>
        <c:shape val="box"/>
        <c:axId val="432731456"/>
        <c:axId val="331685152"/>
        <c:axId val="0"/>
      </c:bar3DChart>
      <c:catAx>
        <c:axId val="4327314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1685152"/>
        <c:crosses val="autoZero"/>
        <c:auto val="1"/>
        <c:lblAlgn val="ctr"/>
        <c:lblOffset val="100"/>
        <c:noMultiLvlLbl val="0"/>
      </c:catAx>
      <c:valAx>
        <c:axId val="3316851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32731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600" b="1" dirty="0"/>
              <a:t>Vem var det som utsatte dig?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'Vem var det som utsatte dig'!$B$11</c:f>
              <c:strCache>
                <c:ptCount val="1"/>
                <c:pt idx="0">
                  <c:v>Totalt antal svar</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'Vem var det som utsatte dig'!$A$12:$A$16</c:f>
              <c:strCache>
                <c:ptCount val="5"/>
                <c:pt idx="0">
                  <c:v>Person verksam vid Umeå universitet</c:v>
                </c:pt>
                <c:pt idx="1">
                  <c:v>Person verksam vid ett annat lärosäte i Sverige eller internationellt</c:v>
                </c:pt>
                <c:pt idx="2">
                  <c:v>Student eller anhörig till student</c:v>
                </c:pt>
                <c:pt idx="3">
                  <c:v>Extern person (ej verksam inom akademin)</c:v>
                </c:pt>
                <c:pt idx="4">
                  <c:v>Vet inte vem som utsatte mig</c:v>
                </c:pt>
              </c:strCache>
            </c:strRef>
          </c:cat>
          <c:val>
            <c:numRef>
              <c:f>'Vem var det som utsatte dig'!$B$12:$B$16</c:f>
              <c:numCache>
                <c:formatCode>General</c:formatCode>
                <c:ptCount val="5"/>
                <c:pt idx="0">
                  <c:v>143</c:v>
                </c:pt>
                <c:pt idx="1">
                  <c:v>15</c:v>
                </c:pt>
                <c:pt idx="2">
                  <c:v>192</c:v>
                </c:pt>
                <c:pt idx="3">
                  <c:v>101</c:v>
                </c:pt>
                <c:pt idx="4">
                  <c:v>36</c:v>
                </c:pt>
              </c:numCache>
            </c:numRef>
          </c:val>
          <c:extLst>
            <c:ext xmlns:c16="http://schemas.microsoft.com/office/drawing/2014/chart" uri="{C3380CC4-5D6E-409C-BE32-E72D297353CC}">
              <c16:uniqueId val="{00000000-D6EA-4DEF-9373-9DA0791762A2}"/>
            </c:ext>
          </c:extLst>
        </c:ser>
        <c:ser>
          <c:idx val="1"/>
          <c:order val="1"/>
          <c:tx>
            <c:strRef>
              <c:f>'Vem var det som utsatte dig'!$C$11</c:f>
              <c:strCache>
                <c:ptCount val="1"/>
                <c:pt idx="0">
                  <c:v>Senaste fem åren</c:v>
                </c:pt>
              </c:strCache>
            </c:strRef>
          </c:tx>
          <c:spPr>
            <a:solidFill>
              <a:schemeClr val="tx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'Vem var det som utsatte dig'!$A$12:$A$16</c:f>
              <c:strCache>
                <c:ptCount val="5"/>
                <c:pt idx="0">
                  <c:v>Person verksam vid Umeå universitet</c:v>
                </c:pt>
                <c:pt idx="1">
                  <c:v>Person verksam vid ett annat lärosäte i Sverige eller internationellt</c:v>
                </c:pt>
                <c:pt idx="2">
                  <c:v>Student eller anhörig till student</c:v>
                </c:pt>
                <c:pt idx="3">
                  <c:v>Extern person (ej verksam inom akademin)</c:v>
                </c:pt>
                <c:pt idx="4">
                  <c:v>Vet inte vem som utsatte mig</c:v>
                </c:pt>
              </c:strCache>
            </c:strRef>
          </c:cat>
          <c:val>
            <c:numRef>
              <c:f>'Vem var det som utsatte dig'!$C$12:$C$16</c:f>
              <c:numCache>
                <c:formatCode>General</c:formatCode>
                <c:ptCount val="5"/>
                <c:pt idx="0">
                  <c:v>104</c:v>
                </c:pt>
                <c:pt idx="1">
                  <c:v>13</c:v>
                </c:pt>
                <c:pt idx="2">
                  <c:v>122</c:v>
                </c:pt>
                <c:pt idx="3">
                  <c:v>74</c:v>
                </c:pt>
                <c:pt idx="4">
                  <c:v>24</c:v>
                </c:pt>
              </c:numCache>
            </c:numRef>
          </c:val>
          <c:extLst>
            <c:ext xmlns:c16="http://schemas.microsoft.com/office/drawing/2014/chart" uri="{C3380CC4-5D6E-409C-BE32-E72D297353CC}">
              <c16:uniqueId val="{00000001-D6EA-4DEF-9373-9DA0791762A2}"/>
            </c:ext>
          </c:extLst>
        </c:ser>
        <c:dLbls>
          <c:showLegendKey val="0"/>
          <c:showVal val="0"/>
          <c:showCatName val="0"/>
          <c:showSerName val="0"/>
          <c:showPercent val="0"/>
          <c:showBubbleSize val="0"/>
        </c:dLbls>
        <c:gapWidth val="219"/>
        <c:overlap val="-27"/>
        <c:axId val="709718112"/>
        <c:axId val="331654368"/>
      </c:barChart>
      <c:catAx>
        <c:axId val="709718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331654368"/>
        <c:crosses val="autoZero"/>
        <c:auto val="1"/>
        <c:lblAlgn val="ctr"/>
        <c:lblOffset val="100"/>
        <c:noMultiLvlLbl val="0"/>
      </c:catAx>
      <c:valAx>
        <c:axId val="3316543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09718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dirty="0"/>
              <a:t>Har du lämnat eller övervägt att lämna ett forskningsområde</a:t>
            </a:r>
            <a:r>
              <a:rPr lang="sv-SE"/>
              <a:t>/undervisningsämne</a:t>
            </a:r>
            <a:r>
              <a:rPr lang="sv-SE" dirty="0"/>
              <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'Lämna eller övervägt att lämna'!$B$1</c:f>
              <c:strCache>
                <c:ptCount val="1"/>
                <c:pt idx="0">
                  <c:v>Lämnat ett forsknings/undervisningsämne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'Lämna eller övervägt att lämna'!$A$2:$A$8</c:f>
              <c:strCache>
                <c:ptCount val="7"/>
                <c:pt idx="0">
                  <c:v>Annat</c:v>
                </c:pt>
                <c:pt idx="1">
                  <c:v>Humanistisk fakultet</c:v>
                </c:pt>
                <c:pt idx="2">
                  <c:v>Medicinsk fakultet</c:v>
                </c:pt>
                <c:pt idx="3">
                  <c:v>Samhällsvetenskaplig fakultet</c:v>
                </c:pt>
                <c:pt idx="4">
                  <c:v>Teknisk-naturvetenskaplig fakultet</c:v>
                </c:pt>
                <c:pt idx="5">
                  <c:v>Universitetsbiblioteket</c:v>
                </c:pt>
                <c:pt idx="6">
                  <c:v>Universitetsförvaltningen</c:v>
                </c:pt>
              </c:strCache>
            </c:strRef>
          </c:cat>
          <c:val>
            <c:numRef>
              <c:f>'Lämna eller övervägt att lämna'!$B$2:$B$8</c:f>
              <c:numCache>
                <c:formatCode>General</c:formatCode>
                <c:ptCount val="7"/>
                <c:pt idx="1">
                  <c:v>4</c:v>
                </c:pt>
                <c:pt idx="2">
                  <c:v>4</c:v>
                </c:pt>
                <c:pt idx="3">
                  <c:v>13</c:v>
                </c:pt>
                <c:pt idx="4">
                  <c:v>6</c:v>
                </c:pt>
                <c:pt idx="6">
                  <c:v>1</c:v>
                </c:pt>
              </c:numCache>
            </c:numRef>
          </c:val>
          <c:extLst>
            <c:ext xmlns:c16="http://schemas.microsoft.com/office/drawing/2014/chart" uri="{C3380CC4-5D6E-409C-BE32-E72D297353CC}">
              <c16:uniqueId val="{00000000-4F87-4B3C-92E8-EFC4BDAB7D5D}"/>
            </c:ext>
          </c:extLst>
        </c:ser>
        <c:ser>
          <c:idx val="1"/>
          <c:order val="1"/>
          <c:tx>
            <c:strRef>
              <c:f>'Lämna eller övervägt att lämna'!$C$1</c:f>
              <c:strCache>
                <c:ptCount val="1"/>
                <c:pt idx="0">
                  <c:v>Övervägt att lämna ett forsknings/undervisningsämne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'Lämna eller övervägt att lämna'!$A$2:$A$8</c:f>
              <c:strCache>
                <c:ptCount val="7"/>
                <c:pt idx="0">
                  <c:v>Annat</c:v>
                </c:pt>
                <c:pt idx="1">
                  <c:v>Humanistisk fakultet</c:v>
                </c:pt>
                <c:pt idx="2">
                  <c:v>Medicinsk fakultet</c:v>
                </c:pt>
                <c:pt idx="3">
                  <c:v>Samhällsvetenskaplig fakultet</c:v>
                </c:pt>
                <c:pt idx="4">
                  <c:v>Teknisk-naturvetenskaplig fakultet</c:v>
                </c:pt>
                <c:pt idx="5">
                  <c:v>Universitetsbiblioteket</c:v>
                </c:pt>
                <c:pt idx="6">
                  <c:v>Universitetsförvaltningen</c:v>
                </c:pt>
              </c:strCache>
            </c:strRef>
          </c:cat>
          <c:val>
            <c:numRef>
              <c:f>'Lämna eller övervägt att lämna'!$C$2:$C$8</c:f>
              <c:numCache>
                <c:formatCode>General</c:formatCode>
                <c:ptCount val="7"/>
                <c:pt idx="0">
                  <c:v>1</c:v>
                </c:pt>
                <c:pt idx="1">
                  <c:v>13</c:v>
                </c:pt>
                <c:pt idx="2">
                  <c:v>24</c:v>
                </c:pt>
                <c:pt idx="3">
                  <c:v>33</c:v>
                </c:pt>
                <c:pt idx="4">
                  <c:v>14</c:v>
                </c:pt>
                <c:pt idx="5">
                  <c:v>1</c:v>
                </c:pt>
                <c:pt idx="6">
                  <c:v>1</c:v>
                </c:pt>
              </c:numCache>
            </c:numRef>
          </c:val>
          <c:extLst>
            <c:ext xmlns:c16="http://schemas.microsoft.com/office/drawing/2014/chart" uri="{C3380CC4-5D6E-409C-BE32-E72D297353CC}">
              <c16:uniqueId val="{00000001-4F87-4B3C-92E8-EFC4BDAB7D5D}"/>
            </c:ext>
          </c:extLst>
        </c:ser>
        <c:dLbls>
          <c:showLegendKey val="0"/>
          <c:showVal val="0"/>
          <c:showCatName val="0"/>
          <c:showSerName val="0"/>
          <c:showPercent val="0"/>
          <c:showBubbleSize val="0"/>
        </c:dLbls>
        <c:gapWidth val="219"/>
        <c:overlap val="-27"/>
        <c:axId val="37240656"/>
        <c:axId val="298491936"/>
      </c:barChart>
      <c:catAx>
        <c:axId val="37240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98491936"/>
        <c:crosses val="autoZero"/>
        <c:auto val="1"/>
        <c:lblAlgn val="ctr"/>
        <c:lblOffset val="100"/>
        <c:noMultiLvlLbl val="0"/>
      </c:catAx>
      <c:valAx>
        <c:axId val="298491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7240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200">
                <a:latin typeface="Georgia" panose="02040502050405020303" pitchFamily="18" charset="0"/>
              </a:rPr>
              <a:t>Har</a:t>
            </a:r>
            <a:r>
              <a:rPr lang="sv-SE" sz="1200" baseline="0">
                <a:latin typeface="Georgia" panose="02040502050405020303" pitchFamily="18" charset="0"/>
              </a:rPr>
              <a:t> du lämnat eller övervägt att lämna ett forskningsområde/undervisiningsämne?</a:t>
            </a:r>
            <a:endParaRPr lang="sv-SE" sz="1200">
              <a:latin typeface="Georgia" panose="02040502050405020303" pitchFamily="18"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'Lämna eller övervägt att lämna'!$B$17</c:f>
              <c:strCache>
                <c:ptCount val="1"/>
                <c:pt idx="0">
                  <c:v>Lämnat ett forsknings/undervisningsämne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'Lämna eller övervägt att lämna'!$A$18:$A$21</c:f>
              <c:strCache>
                <c:ptCount val="4"/>
                <c:pt idx="0">
                  <c:v>Kvinna</c:v>
                </c:pt>
                <c:pt idx="1">
                  <c:v>Man</c:v>
                </c:pt>
                <c:pt idx="2">
                  <c:v>Annat</c:v>
                </c:pt>
                <c:pt idx="3">
                  <c:v>Vill inte svara</c:v>
                </c:pt>
              </c:strCache>
            </c:strRef>
          </c:cat>
          <c:val>
            <c:numRef>
              <c:f>'Lämna eller övervägt att lämna'!$B$18:$B$21</c:f>
              <c:numCache>
                <c:formatCode>General</c:formatCode>
                <c:ptCount val="4"/>
                <c:pt idx="0">
                  <c:v>16</c:v>
                </c:pt>
                <c:pt idx="1">
                  <c:v>11</c:v>
                </c:pt>
                <c:pt idx="3">
                  <c:v>1</c:v>
                </c:pt>
              </c:numCache>
            </c:numRef>
          </c:val>
          <c:extLst>
            <c:ext xmlns:c16="http://schemas.microsoft.com/office/drawing/2014/chart" uri="{C3380CC4-5D6E-409C-BE32-E72D297353CC}">
              <c16:uniqueId val="{00000000-0A72-4758-8A19-152DF43E05D8}"/>
            </c:ext>
          </c:extLst>
        </c:ser>
        <c:ser>
          <c:idx val="1"/>
          <c:order val="1"/>
          <c:tx>
            <c:strRef>
              <c:f>'Lämna eller övervägt att lämna'!$C$17</c:f>
              <c:strCache>
                <c:ptCount val="1"/>
                <c:pt idx="0">
                  <c:v>Övervägt att lämna ett forsknings/undervisningsämne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'Lämna eller övervägt att lämna'!$A$18:$A$21</c:f>
              <c:strCache>
                <c:ptCount val="4"/>
                <c:pt idx="0">
                  <c:v>Kvinna</c:v>
                </c:pt>
                <c:pt idx="1">
                  <c:v>Man</c:v>
                </c:pt>
                <c:pt idx="2">
                  <c:v>Annat</c:v>
                </c:pt>
                <c:pt idx="3">
                  <c:v>Vill inte svara</c:v>
                </c:pt>
              </c:strCache>
            </c:strRef>
          </c:cat>
          <c:val>
            <c:numRef>
              <c:f>'Lämna eller övervägt att lämna'!$C$18:$C$21</c:f>
              <c:numCache>
                <c:formatCode>General</c:formatCode>
                <c:ptCount val="4"/>
                <c:pt idx="0">
                  <c:v>54</c:v>
                </c:pt>
                <c:pt idx="1">
                  <c:v>27</c:v>
                </c:pt>
                <c:pt idx="2">
                  <c:v>2</c:v>
                </c:pt>
                <c:pt idx="3">
                  <c:v>4</c:v>
                </c:pt>
              </c:numCache>
            </c:numRef>
          </c:val>
          <c:extLst>
            <c:ext xmlns:c16="http://schemas.microsoft.com/office/drawing/2014/chart" uri="{C3380CC4-5D6E-409C-BE32-E72D297353CC}">
              <c16:uniqueId val="{00000001-0A72-4758-8A19-152DF43E05D8}"/>
            </c:ext>
          </c:extLst>
        </c:ser>
        <c:dLbls>
          <c:showLegendKey val="0"/>
          <c:showVal val="0"/>
          <c:showCatName val="0"/>
          <c:showSerName val="0"/>
          <c:showPercent val="0"/>
          <c:showBubbleSize val="0"/>
        </c:dLbls>
        <c:gapWidth val="219"/>
        <c:overlap val="-27"/>
        <c:axId val="2052688800"/>
        <c:axId val="2052949840"/>
      </c:barChart>
      <c:catAx>
        <c:axId val="2052688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52949840"/>
        <c:crosses val="autoZero"/>
        <c:auto val="1"/>
        <c:lblAlgn val="ctr"/>
        <c:lblOffset val="100"/>
        <c:noMultiLvlLbl val="0"/>
      </c:catAx>
      <c:valAx>
        <c:axId val="20529498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052688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4B444F-E6DB-4BE0-9A76-D2243433E8FF}" type="datetimeFigureOut">
              <a:rPr lang="sv-SE" smtClean="0"/>
              <a:t>2024-10-16</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548288-D9FB-4724-881F-45B050565C5C}" type="slidenum">
              <a:rPr lang="sv-SE" smtClean="0"/>
              <a:t>‹#›</a:t>
            </a:fld>
            <a:endParaRPr lang="sv-SE"/>
          </a:p>
        </p:txBody>
      </p:sp>
    </p:spTree>
    <p:extLst>
      <p:ext uri="{BB962C8B-B14F-4D97-AF65-F5344CB8AC3E}">
        <p14:creationId xmlns:p14="http://schemas.microsoft.com/office/powerpoint/2010/main" val="16585147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126377-D2A5-4EA8-96B4-26E567EDB5C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45960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323130"/>
                </a:solidFill>
                <a:effectLst/>
                <a:highlight>
                  <a:srgbClr val="FFFFFF"/>
                </a:highlight>
                <a:latin typeface="var(--fontFamilyCustomFont1100, var(--fontFamilyBase))"/>
              </a:rPr>
              <a:t>Jag och Charles har ingått i en arbetsgrupp som fick i uppdrag av vår UD att arbeta med de fyra olika åtgärder universitetsstyrelsen fattat beslut om utifrån det ni nyss hört våra internrevisorer berättar för er om. Dvs rekommendationer som de lyft fram i sin rapport efter sin granskning.  Viktigt att lyfta att dessa åtgärder inte bara är något administrativt utan något som berör kärnverksamheten och det är verksamheten som ska arbeta med allt detta. </a:t>
            </a:r>
          </a:p>
          <a:p>
            <a:pPr algn="l"/>
            <a:endParaRPr lang="sv-SE" b="0" i="0" dirty="0">
              <a:solidFill>
                <a:srgbClr val="323130"/>
              </a:solidFill>
              <a:effectLst/>
              <a:highlight>
                <a:srgbClr val="FFFFFF"/>
              </a:highlight>
              <a:latin typeface="var(--fontFamilyCustomFont1100, var(--fontFamilyBase))"/>
            </a:endParaRPr>
          </a:p>
          <a:p>
            <a:pPr algn="l"/>
            <a:r>
              <a:rPr lang="sv-SE" b="0" i="0" dirty="0">
                <a:solidFill>
                  <a:srgbClr val="323130"/>
                </a:solidFill>
                <a:effectLst/>
                <a:highlight>
                  <a:srgbClr val="FFFFFF"/>
                </a:highlight>
                <a:latin typeface="var(--fontFamilyCustomFont1100, var(--fontFamilyBase))"/>
              </a:rPr>
              <a:t>För det första delar vi internrevisorerna tanke om vikten att integrera detta arbete med hot och våld i SAM, vilket vi gör och fortsätter med att utveckla. </a:t>
            </a:r>
          </a:p>
          <a:p>
            <a:pPr algn="l"/>
            <a:endParaRPr lang="sv-SE" b="0" i="0" dirty="0">
              <a:solidFill>
                <a:srgbClr val="323130"/>
              </a:solidFill>
              <a:effectLst/>
              <a:highlight>
                <a:srgbClr val="FFFFFF"/>
              </a:highlight>
              <a:latin typeface="var(--fontFamilyCustomFont1100, var(--fontFamilyBase))"/>
            </a:endParaRPr>
          </a:p>
          <a:p>
            <a:pPr algn="l"/>
            <a:r>
              <a:rPr lang="sv-SE" b="0" i="0" dirty="0">
                <a:solidFill>
                  <a:srgbClr val="323130"/>
                </a:solidFill>
                <a:effectLst/>
                <a:highlight>
                  <a:srgbClr val="FFFFFF"/>
                </a:highlight>
                <a:latin typeface="var(--fontFamilyCustomFont1100, var(--fontFamilyBase))"/>
              </a:rPr>
              <a:t>En annan åtgärd för att höja kompetensen inom området är att vi på Umu har tagit fram en digitalutbildning som handlar om att förebygga och hantera hot, våld och påtryckningar. Detta har vi gjort tillsammans med en underleverantör till vår tidigare FHV.  </a:t>
            </a:r>
            <a:r>
              <a:rPr lang="sv-SE" b="0" i="0" dirty="0">
                <a:solidFill>
                  <a:srgbClr val="323130"/>
                </a:solidFill>
                <a:effectLst/>
                <a:highlight>
                  <a:srgbClr val="FFFFFF"/>
                </a:highlight>
                <a:latin typeface="Segoe UI" panose="020B0502040204020203" pitchFamily="34" charset="0"/>
              </a:rPr>
              <a:t>Utbildningen är inspelad i vår miljö på Umu och består av intervjuer med några prefekter/chefer från vår verksamhet verksamheten som lyfter olika saker kopplat till hot och våld som de varit med om som chefer och lite tankar kring detta, filmer som bygger på fyra olika teman som går hand i hand med det internrevisionen sett i sin utredning (intervjuer som gjorts), expertkommentarer (psykolog och polis) som pratar efter varje tema och fångar upp kärna och hur man kan tänka i olika situationer, varvas med interaktiva spelscenarior och korta kunskapstest. Utbildningen tar ungefär 2 timmar att genomföra. Utbildningen finns på svenska men finns även en textad engelsk version. </a:t>
            </a:r>
            <a:endParaRPr lang="sv-SE" b="0" i="0" dirty="0">
              <a:effectLst/>
              <a:highlight>
                <a:srgbClr val="E4E8F2"/>
              </a:highlight>
              <a:latin typeface="Poppins" panose="00000500000000000000" pitchFamily="2" charset="0"/>
            </a:endParaRPr>
          </a:p>
          <a:p>
            <a:pPr algn="l"/>
            <a:r>
              <a:rPr lang="sv-SE" b="0" i="0" dirty="0">
                <a:effectLst/>
                <a:highlight>
                  <a:srgbClr val="E4E8F2"/>
                </a:highlight>
                <a:latin typeface="Poppins" panose="00000500000000000000" pitchFamily="2" charset="0"/>
              </a:rPr>
              <a:t>Utbildningen ger kunskap om att:</a:t>
            </a:r>
          </a:p>
          <a:p>
            <a:pPr algn="l"/>
            <a:r>
              <a:rPr lang="sv-SE" b="0" i="0" dirty="0">
                <a:effectLst/>
                <a:highlight>
                  <a:srgbClr val="E4E8F2"/>
                </a:highlight>
                <a:latin typeface="Poppins" panose="00000500000000000000" pitchFamily="2" charset="0"/>
              </a:rPr>
              <a:t>✅ Bemöta upprörda eller arga personer. </a:t>
            </a:r>
            <a:br>
              <a:rPr lang="sv-SE" b="0" i="0" dirty="0">
                <a:effectLst/>
                <a:highlight>
                  <a:srgbClr val="E4E8F2"/>
                </a:highlight>
                <a:latin typeface="Poppins" panose="00000500000000000000" pitchFamily="2" charset="0"/>
              </a:rPr>
            </a:br>
            <a:r>
              <a:rPr lang="sv-SE" b="0" i="0" dirty="0">
                <a:effectLst/>
                <a:highlight>
                  <a:srgbClr val="E4E8F2"/>
                </a:highlight>
                <a:latin typeface="Poppins" panose="00000500000000000000" pitchFamily="2" charset="0"/>
              </a:rPr>
              <a:t>✅ Bedöma och hantera hot (om riskfaktorer, förberedelser och verktyg för att minska risken för hot och våld)</a:t>
            </a:r>
            <a:br>
              <a:rPr lang="sv-SE" b="0" i="0" dirty="0">
                <a:effectLst/>
                <a:highlight>
                  <a:srgbClr val="E4E8F2"/>
                </a:highlight>
                <a:latin typeface="Poppins" panose="00000500000000000000" pitchFamily="2" charset="0"/>
              </a:rPr>
            </a:br>
            <a:r>
              <a:rPr lang="sv-SE" b="0" i="0" dirty="0">
                <a:effectLst/>
                <a:highlight>
                  <a:srgbClr val="E4E8F2"/>
                </a:highlight>
                <a:latin typeface="Poppins" panose="00000500000000000000" pitchFamily="2" charset="0"/>
              </a:rPr>
              <a:t>✅ Motverka och hantera sexuella trakasserier.</a:t>
            </a:r>
            <a:br>
              <a:rPr lang="sv-SE" b="0" i="0" dirty="0">
                <a:effectLst/>
                <a:highlight>
                  <a:srgbClr val="E4E8F2"/>
                </a:highlight>
                <a:latin typeface="Poppins" panose="00000500000000000000" pitchFamily="2" charset="0"/>
              </a:rPr>
            </a:br>
            <a:r>
              <a:rPr lang="sv-SE" b="0" i="0" dirty="0">
                <a:effectLst/>
                <a:highlight>
                  <a:srgbClr val="E4E8F2"/>
                </a:highlight>
                <a:latin typeface="Poppins" panose="00000500000000000000" pitchFamily="2" charset="0"/>
              </a:rPr>
              <a:t>✅ Ge negativa besked och säga nej.</a:t>
            </a:r>
            <a:br>
              <a:rPr lang="sv-SE" b="0" i="0" dirty="0">
                <a:effectLst/>
                <a:highlight>
                  <a:srgbClr val="E4E8F2"/>
                </a:highlight>
                <a:latin typeface="Poppins" panose="00000500000000000000" pitchFamily="2" charset="0"/>
              </a:rPr>
            </a:br>
            <a:r>
              <a:rPr lang="sv-SE" b="0" i="0" dirty="0">
                <a:effectLst/>
                <a:highlight>
                  <a:srgbClr val="E4E8F2"/>
                </a:highlight>
                <a:latin typeface="Poppins" panose="00000500000000000000" pitchFamily="2" charset="0"/>
              </a:rPr>
              <a:t>✅ Hantera hotfulla situationer i fysiska möten, telefon, e-post och sociala medier.</a:t>
            </a:r>
            <a:br>
              <a:rPr lang="sv-SE" b="0" i="0" dirty="0">
                <a:effectLst/>
                <a:highlight>
                  <a:srgbClr val="E4E8F2"/>
                </a:highlight>
                <a:latin typeface="Poppins" panose="00000500000000000000" pitchFamily="2" charset="0"/>
              </a:rPr>
            </a:br>
            <a:r>
              <a:rPr lang="sv-SE" b="0" i="0" dirty="0">
                <a:effectLst/>
                <a:highlight>
                  <a:srgbClr val="E4E8F2"/>
                </a:highlight>
                <a:latin typeface="Poppins" panose="00000500000000000000" pitchFamily="2" charset="0"/>
              </a:rPr>
              <a:t>✅ Skapa rutiner som fungerar i vardagen (om samarbete, rutiner och sätt att fortsätta att arbeta med frågorna på arbetsplatsen)</a:t>
            </a:r>
          </a:p>
          <a:p>
            <a:pPr algn="l"/>
            <a:endParaRPr lang="sv-SE" b="0" i="0" dirty="0">
              <a:solidFill>
                <a:srgbClr val="334E68"/>
              </a:solidFill>
              <a:effectLst/>
              <a:latin typeface="Verdana" panose="020B0604030504040204" pitchFamily="34" charset="0"/>
            </a:endParaRPr>
          </a:p>
          <a:p>
            <a:pPr algn="l"/>
            <a:endParaRPr lang="sv-SE" b="0" i="0" dirty="0">
              <a:solidFill>
                <a:srgbClr val="334E68"/>
              </a:solidFill>
              <a:effectLst/>
              <a:latin typeface="Verdana" panose="020B0604030504040204" pitchFamily="34" charset="0"/>
            </a:endParaRPr>
          </a:p>
          <a:p>
            <a:pPr algn="l"/>
            <a:r>
              <a:rPr lang="sv-SE" b="0" i="0" dirty="0">
                <a:solidFill>
                  <a:srgbClr val="334E68"/>
                </a:solidFill>
                <a:effectLst/>
                <a:latin typeface="Arial" panose="020B0604020202020204" pitchFamily="34" charset="0"/>
              </a:rPr>
              <a:t>Umeå universitet har nolltolerans mot hot och våld. Ett förebyggande arbete för att motverka påtryckningar är en central del till att skapa en arbetsmiljö där alla vid Umeå universitet mår bra och behandlas med respekt. </a:t>
            </a:r>
            <a:endParaRPr lang="sv-SE" b="0" i="0" dirty="0">
              <a:solidFill>
                <a:srgbClr val="334E68"/>
              </a:solidFill>
              <a:effectLst/>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b="0" i="0" dirty="0">
                <a:solidFill>
                  <a:srgbClr val="334E68"/>
                </a:solidFill>
                <a:effectLst/>
                <a:latin typeface="Arial" panose="020B0604020202020204" pitchFamily="34" charset="0"/>
              </a:rPr>
              <a:t>Utbildningens mål är att bidra till en tryggare och säkrare arbetsmiljö för samtliga vid Umeå universitet. Alla anställda vid Umeå universitet kan gå utbildningen. </a:t>
            </a:r>
            <a:r>
              <a:rPr lang="sv-SE" b="0" i="0" dirty="0">
                <a:solidFill>
                  <a:srgbClr val="323130"/>
                </a:solidFill>
                <a:effectLst/>
                <a:highlight>
                  <a:srgbClr val="FFFFFF"/>
                </a:highlight>
                <a:latin typeface="Segoe UI" panose="020B0502040204020203" pitchFamily="34" charset="0"/>
              </a:rPr>
              <a:t>Utbildningen ligger i vår lärplattform Canvas, anmälan via vårt gemensamma utbildningssystem Eduadmin, där också medarbetarna fyller i en utvärdering efter genomgången utbildning.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dirty="0">
              <a:solidFill>
                <a:srgbClr val="323130"/>
              </a:solidFill>
              <a:effectLst/>
              <a:highlight>
                <a:srgbClr val="FFFFFF"/>
              </a:highlight>
              <a:latin typeface="Segoe UI" panose="020B0502040204020203" pitchFamily="34" charset="0"/>
            </a:endParaRPr>
          </a:p>
          <a:p>
            <a:pPr algn="l"/>
            <a:r>
              <a:rPr lang="sv-SE" b="0" i="0" dirty="0">
                <a:solidFill>
                  <a:srgbClr val="334E68"/>
                </a:solidFill>
                <a:effectLst/>
                <a:latin typeface="Verdana" panose="020B0604030504040204" pitchFamily="34" charset="0"/>
              </a:rPr>
              <a:t>Internrevisionen nämnde tidigare att vi tidigare saknat ett systemstöd för rapportering av händelser gällande hot och våld. Nu från och med oktober har vi inför ytterligare en modul i IA-systemet, säkerhet och egendom. </a:t>
            </a:r>
          </a:p>
          <a:p>
            <a:pPr algn="l"/>
            <a:r>
              <a:rPr lang="sv-SE" b="0" i="0" dirty="0">
                <a:solidFill>
                  <a:srgbClr val="334E68"/>
                </a:solidFill>
                <a:effectLst/>
                <a:latin typeface="Verdana" panose="020B0604030504040204" pitchFamily="34" charset="0"/>
              </a:rPr>
              <a:t>Vi har också lagt till frågor om förekomst av hot och våld i MAE och studiebarometern. </a:t>
            </a:r>
          </a:p>
          <a:p>
            <a:endParaRPr lang="sv-SE" dirty="0"/>
          </a:p>
          <a:p>
            <a:r>
              <a:rPr lang="sv-SE" dirty="0"/>
              <a:t>En åtgärd som vi parallellt har arbetat med internrevisionens granskning är att ta fram information på webben med stöd till chefer, medarbetare och studenter. Webbsidorna kallas ”Om något händer” och här ges stöd till hur processer ska hanteras och rapporteras: </a:t>
            </a:r>
          </a:p>
          <a:p>
            <a:pPr marL="171450" indent="-171450">
              <a:buFontTx/>
              <a:buChar char="-"/>
            </a:pPr>
            <a:r>
              <a:rPr lang="sv-SE" dirty="0"/>
              <a:t>arbetsskador, tillbud och riskobservationer</a:t>
            </a:r>
          </a:p>
          <a:p>
            <a:pPr marL="171450" indent="-171450">
              <a:buFontTx/>
              <a:buChar char="-"/>
            </a:pPr>
            <a:r>
              <a:rPr lang="sv-SE" dirty="0"/>
              <a:t>Stöld, sabotage och inbrott</a:t>
            </a:r>
          </a:p>
          <a:p>
            <a:pPr marL="171450" indent="-171450">
              <a:buFontTx/>
              <a:buChar char="-"/>
            </a:pPr>
            <a:r>
              <a:rPr lang="sv-SE" dirty="0"/>
              <a:t>Hot och våld</a:t>
            </a:r>
          </a:p>
          <a:p>
            <a:pPr marL="171450" indent="-171450">
              <a:buFontTx/>
              <a:buChar char="-"/>
            </a:pPr>
            <a:r>
              <a:rPr lang="sv-SE" dirty="0"/>
              <a:t>Kränkningar, trakasserier och sexuella trakasserier</a:t>
            </a:r>
          </a:p>
          <a:p>
            <a:pPr marL="171450" indent="-171450">
              <a:buFontTx/>
              <a:buChar char="-"/>
            </a:pPr>
            <a:r>
              <a:rPr lang="sv-SE" dirty="0"/>
              <a:t>IT-säkerhetsincidenter</a:t>
            </a:r>
          </a:p>
          <a:p>
            <a:pPr marL="171450" indent="-171450">
              <a:buFontTx/>
              <a:buChar char="-"/>
            </a:pPr>
            <a:r>
              <a:rPr lang="sv-SE" dirty="0"/>
              <a:t>Personuppgiftsincidenter</a:t>
            </a:r>
          </a:p>
          <a:p>
            <a:pPr marL="171450" indent="-171450">
              <a:buFontTx/>
              <a:buChar char="-"/>
            </a:pPr>
            <a:r>
              <a:rPr lang="sv-SE" dirty="0"/>
              <a:t>Oredlighet i forskning</a:t>
            </a:r>
          </a:p>
          <a:p>
            <a:pPr marL="171450" indent="-171450">
              <a:buFontTx/>
              <a:buChar char="-"/>
            </a:pPr>
            <a:r>
              <a:rPr lang="sv-SE" dirty="0"/>
              <a:t>Visselblåsning</a:t>
            </a:r>
          </a:p>
          <a:p>
            <a:pPr marL="0" indent="0">
              <a:buFontTx/>
              <a:buNone/>
            </a:pPr>
            <a:r>
              <a:rPr lang="sv-SE" dirty="0"/>
              <a:t>På sidorna finns även viktigt info gällande kontaktuppgifter, till vem de vänder sig i vilka frågor och även hur de ska rapportera det som hänt och får stöd i hur det ska hanteras. </a:t>
            </a:r>
          </a:p>
          <a:p>
            <a:pPr marL="0" indent="0">
              <a:buFontTx/>
              <a:buNone/>
            </a:pPr>
            <a:endParaRPr lang="sv-SE" dirty="0"/>
          </a:p>
          <a:p>
            <a:pPr marL="0" indent="0">
              <a:buFontTx/>
              <a:buNone/>
            </a:pPr>
            <a:r>
              <a:rPr lang="sv-SE" dirty="0"/>
              <a:t>Det har tagit fram en digital arbetsmiljöutbildning för chefer med arbetsmiljöansvar är implementerad och är obligatorisk för nya chefer inför fördelning av arbetsmiljöuppgifter. </a:t>
            </a:r>
          </a:p>
          <a:p>
            <a:pPr marL="0" indent="0">
              <a:buFontTx/>
              <a:buNone/>
            </a:pPr>
            <a:endParaRPr lang="sv-SE" dirty="0"/>
          </a:p>
          <a:p>
            <a:pPr marL="0" indent="0">
              <a:buFontTx/>
              <a:buNone/>
            </a:pPr>
            <a:r>
              <a:rPr lang="sv-SE" dirty="0"/>
              <a:t>Styrdokument för området: </a:t>
            </a:r>
          </a:p>
          <a:p>
            <a:pPr marL="171450" indent="-171450">
              <a:buFontTx/>
              <a:buChar char="-"/>
            </a:pPr>
            <a:r>
              <a:rPr lang="sv-SE" dirty="0"/>
              <a:t>Rektorsbeslut 2023-06-02 om fastställande av policy för kvalitetsutveckling och kvalitetssäkring av forskning vid Umu. I avsnittet om forskningens frihet framgår att universitet främjar forskningens frihet genom att ge stöd till forskare som möts av hot och hat och främjar en respektfull dialog forskare emellan. </a:t>
            </a:r>
          </a:p>
          <a:p>
            <a:pPr marL="171450" indent="-171450">
              <a:buFontTx/>
              <a:buChar char="-"/>
            </a:pPr>
            <a:r>
              <a:rPr lang="sv-SE" dirty="0"/>
              <a:t>Hösten 2022 fortsatt arbete med förebyggande åtgärder för att förebygga hot och våld. Rektor beslutade att tilldela medel till Umeå centrum för genusstudier för en djupare vetenskaplig analys av sexuella trakasserier vid Umu. Resulterade i rapporten ”Sexuella trakasserier och genusbaserad utsatthet – en studie bland anställda och studenter vid Umu. </a:t>
            </a:r>
          </a:p>
          <a:p>
            <a:pPr marL="171450" indent="-171450">
              <a:buFontTx/>
              <a:buChar char="-"/>
            </a:pPr>
            <a:r>
              <a:rPr lang="sv-SE" dirty="0"/>
              <a:t>Rektor beslutade även att extern granskning av Umu hantering av misskötsamhet skulle genomföras och resulterade i en slutrapport 31 mars 2022. Åtgärderna som genomförts utifrån den utvärderingen är: </a:t>
            </a:r>
          </a:p>
          <a:p>
            <a:pPr marL="171450" indent="-171450">
              <a:buFont typeface="Arial" panose="020B0604020202020204" pitchFamily="34" charset="0"/>
              <a:buChar char="•"/>
            </a:pPr>
            <a:r>
              <a:rPr lang="sv-SE" dirty="0"/>
              <a:t>Fastställande av handläggningsordning – stöd till chefer vid kränkande särbehandling, trakasserier och sexuella trakasserier</a:t>
            </a:r>
          </a:p>
          <a:p>
            <a:pPr marL="171450" indent="-171450">
              <a:buFont typeface="Arial" panose="020B0604020202020204" pitchFamily="34" charset="0"/>
              <a:buChar char="•"/>
            </a:pPr>
            <a:r>
              <a:rPr lang="sv-SE" dirty="0"/>
              <a:t>Fastställande av handläggningsordning för Personalansvarsnämnden (PAN)</a:t>
            </a:r>
          </a:p>
          <a:p>
            <a:pPr marL="171450" indent="-171450">
              <a:buFont typeface="Arial" panose="020B0604020202020204" pitchFamily="34" charset="0"/>
              <a:buChar char="•"/>
            </a:pPr>
            <a:r>
              <a:rPr lang="sv-SE" dirty="0"/>
              <a:t>Fastställande av handläggningsordning visselblåsning vid Umu</a:t>
            </a:r>
          </a:p>
          <a:p>
            <a:pPr marL="171450" indent="-171450">
              <a:buFont typeface="Arial" panose="020B0604020202020204" pitchFamily="34" charset="0"/>
              <a:buChar char="•"/>
            </a:pPr>
            <a:r>
              <a:rPr lang="sv-SE" dirty="0"/>
              <a:t>Tydliggörande av referensgrupp, referensperson samt doktorandkoordinators roll i regler för forskarutbildning samt webbsidor</a:t>
            </a:r>
          </a:p>
          <a:p>
            <a:pPr marL="171450" indent="-171450">
              <a:buFont typeface="Arial" panose="020B0604020202020204" pitchFamily="34" charset="0"/>
              <a:buChar char="•"/>
            </a:pPr>
            <a:r>
              <a:rPr lang="sv-SE" dirty="0"/>
              <a:t>Att använda arbetsgivargruppen mer aktivt för att utveckla Umu arbetsgivarpolitik</a:t>
            </a:r>
          </a:p>
          <a:p>
            <a:pPr marL="171450" indent="-171450">
              <a:buFont typeface="Arial" panose="020B0604020202020204" pitchFamily="34" charset="0"/>
              <a:buChar char="•"/>
            </a:pPr>
            <a:r>
              <a:rPr lang="sv-SE" dirty="0"/>
              <a:t>Avvikelser och kommunikation är stående punkter vid ledningsgruppens möten</a:t>
            </a:r>
          </a:p>
          <a:p>
            <a:pPr marL="171450" indent="-171450">
              <a:buFont typeface="Arial" panose="020B0604020202020204" pitchFamily="34" charset="0"/>
              <a:buChar char="•"/>
            </a:pPr>
            <a:endParaRPr lang="sv-SE" dirty="0"/>
          </a:p>
          <a:p>
            <a:pPr marL="0" indent="0">
              <a:buFont typeface="Arial" panose="020B0604020202020204" pitchFamily="34" charset="0"/>
              <a:buNone/>
            </a:pPr>
            <a:r>
              <a:rPr lang="sv-SE" dirty="0"/>
              <a:t>Utifrån extern utredning (Karin Rödingsrapport) beslutade Umu rektor genomför en fördjupade utredning hur arbetsmiljö och lika villkorsarbetet skulle organiseras och detta har resulterat i en ny organisation. </a:t>
            </a:r>
          </a:p>
          <a:p>
            <a:pPr marL="0" indent="0">
              <a:buFont typeface="Arial" panose="020B0604020202020204" pitchFamily="34" charset="0"/>
              <a:buNone/>
            </a:pPr>
            <a:r>
              <a:rPr lang="sv-SE" dirty="0"/>
              <a:t>Skapande av stödteam – Stödteam för trygg arbetsmiljö- och studiemiljö (STAR). Syftet med teamet är att ge stöd till chefer och HR-stöd och säkra professionell hantering av ärenden som rör diskriminering, trakasserier och sexuella trakasserier eller kränkande särbehandling. Teamet består av HR-strateger från PE. Vid behov också stöd av universitetsjurist/säkerhetssamordnare. Teamets uppdrag är: </a:t>
            </a:r>
          </a:p>
          <a:p>
            <a:pPr marL="171450" indent="-171450">
              <a:buFontTx/>
              <a:buChar char="-"/>
            </a:pPr>
            <a:r>
              <a:rPr lang="sv-SE" dirty="0"/>
              <a:t>Ge råd och vägledning till chefer och HR som fått kännedom om att medarbetare eller studenter upplever sig utsatta för diskriminering, trakasserier, sexuella trakasserier eller kränkande särbehandling. </a:t>
            </a:r>
          </a:p>
          <a:p>
            <a:pPr marL="171450" indent="-171450">
              <a:buFontTx/>
              <a:buChar char="-"/>
            </a:pPr>
            <a:r>
              <a:rPr lang="sv-SE" dirty="0"/>
              <a:t>Utreda trakasserier eller sexuella trakasserier</a:t>
            </a:r>
          </a:p>
          <a:p>
            <a:pPr marL="171450" indent="-171450">
              <a:buFontTx/>
              <a:buChar char="-"/>
            </a:pPr>
            <a:r>
              <a:rPr lang="sv-SE" dirty="0"/>
              <a:t>Ge råd och stöd vid utredning av kränkande särbehandling</a:t>
            </a:r>
          </a:p>
          <a:p>
            <a:pPr marL="171450" indent="-171450">
              <a:buFontTx/>
              <a:buChar char="-"/>
            </a:pPr>
            <a:r>
              <a:rPr lang="sv-SE" dirty="0"/>
              <a:t>Ge råd och stöd om arbetsmiljöåtgärder under pågående utredning och när en utredning är avslutad</a:t>
            </a:r>
          </a:p>
          <a:p>
            <a:pPr marL="171450" indent="-171450">
              <a:buFontTx/>
              <a:buChar char="-"/>
            </a:pPr>
            <a:r>
              <a:rPr lang="sv-SE" dirty="0"/>
              <a:t>Alla parter som är inblandade i ärenden som rör hot och våld, kränkande särbehandling, trakasserier eller sexuella trakasserier erbjuds stödsamtal via FHV eller Studenthälsan</a:t>
            </a:r>
          </a:p>
          <a:p>
            <a:pPr marL="171450" indent="-171450">
              <a:buFontTx/>
              <a:buChar char="-"/>
            </a:pPr>
            <a:endParaRPr lang="sv-SE" dirty="0"/>
          </a:p>
          <a:p>
            <a:pPr marL="0" indent="0">
              <a:buFontTx/>
              <a:buNone/>
            </a:pPr>
            <a:r>
              <a:rPr lang="sv-SE" dirty="0"/>
              <a:t>Utbildningsinsatser görs och planeras i syfte att utveckla och stärka det nära stödet till chefer på institutions-, enhets- och fakultetsnivå. </a:t>
            </a:r>
          </a:p>
          <a:p>
            <a:pPr marL="0" indent="0">
              <a:buFontTx/>
              <a:buNone/>
            </a:pPr>
            <a:r>
              <a:rPr lang="sv-SE" dirty="0"/>
              <a:t>Med fak har tagit fram rutiner tillsammans med Region Västerbotten för hantering av kräkningar och trakasserier i samband med verksamhetsförlagdutbildning (VFU)</a:t>
            </a:r>
          </a:p>
          <a:p>
            <a:pPr marL="0" indent="0">
              <a:buFontTx/>
              <a:buNone/>
            </a:pPr>
            <a:r>
              <a:rPr lang="sv-SE" dirty="0"/>
              <a:t>Flertalet föreläsningar och workshops har getts till samtliga fakulteter och förvaltningen med teamat ”Sexuella trakasserier” har genomförts för chefer/ledare och HR har hållits av Jesper Fundberg. Syftet med detta har varit att tillsammans få öva förmågan att som chef/ledare identifiera och förhålla sig till sexuella trakasserier. </a:t>
            </a:r>
          </a:p>
          <a:p>
            <a:pPr marL="0" indent="0">
              <a:buFont typeface="Arial" panose="020B0604020202020204" pitchFamily="34" charset="0"/>
              <a:buNone/>
            </a:pPr>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126377-D2A5-4EA8-96B4-26E567EDB5C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074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Förebyggande värdegrundsarbete. Umu har startat upp ett 5 årigt värdegrundsprojekt. En levande värdegrund och ett aktivt medarbetarskap. Projektet syftar till att främja medarbetardialoger och det gemensamma förhållningssättet gentemot universitets värdegrund och bidar till samverkan, öppenhet och tillitsfulla relationer. På så sätt erhålls ett hållbart arbetsliv och en god arbetsmiljö på lika villkor. Värdegrundsarbetet ska vara en levande och kontinuerlig process som skapar hög delaktighet, involverar alla medarbetare på alla nivåer och håller arbetet levande över tid. Processen ska leda till att vi har en levande dialog ett uppdaterat, aktuellt och relevant arbets-, diskussions- och presentationsmaterial som kan användas vid t ex introduktioner, APT, planeringsdagar, workshops och vid medarbetar-, chefs- och ledarutveckling. </a:t>
            </a:r>
          </a:p>
          <a:p>
            <a:endParaRPr lang="sv-SE" dirty="0"/>
          </a:p>
          <a:p>
            <a:pPr marL="0" indent="0">
              <a:buFont typeface="Arial" panose="020B0604020202020204" pitchFamily="34" charset="0"/>
              <a:buNone/>
            </a:pPr>
            <a:r>
              <a:rPr lang="sv-SE" dirty="0"/>
              <a:t>Ytterligare åtgärder som genomförts är att en översyn av arbetet med aktiva åtgärder ur utbildningsanordnarperspektivet pågår. En översyn av arbetsgivarperspektivet ska också genomföras. Syftet är att få en god systematik i arbetet med aktiva åtgärder och därmed främja en god studie- och arbetsmiljö på lika villkor. </a:t>
            </a:r>
          </a:p>
          <a:p>
            <a:pPr marL="171450" indent="-171450">
              <a:buFont typeface="Arial" panose="020B0604020202020204" pitchFamily="34" charset="0"/>
              <a:buChar char="•"/>
            </a:pPr>
            <a:endParaRPr lang="sv-SE" dirty="0"/>
          </a:p>
          <a:p>
            <a:endParaRPr lang="sv-SE" dirty="0"/>
          </a:p>
        </p:txBody>
      </p:sp>
      <p:sp>
        <p:nvSpPr>
          <p:cNvPr id="4" name="Platshållare för bild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2126377-D2A5-4EA8-96B4-26E567EDB5C8}" type="slidenum">
              <a:rPr kumimoji="0" lang="sv-S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sv-SE"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5841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5" name="Rektangel 14"/>
          <p:cNvSpPr/>
          <p:nvPr userDrawn="1"/>
        </p:nvSpPr>
        <p:spPr>
          <a:xfrm>
            <a:off x="188104" y="182880"/>
            <a:ext cx="8773015" cy="64844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69184343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rt- och slutsida Beige">
    <p:spTree>
      <p:nvGrpSpPr>
        <p:cNvPr id="1" name=""/>
        <p:cNvGrpSpPr/>
        <p:nvPr/>
      </p:nvGrpSpPr>
      <p:grpSpPr>
        <a:xfrm>
          <a:off x="0" y="0"/>
          <a:ext cx="0" cy="0"/>
          <a:chOff x="0" y="0"/>
          <a:chExt cx="0" cy="0"/>
        </a:xfrm>
      </p:grpSpPr>
      <p:sp>
        <p:nvSpPr>
          <p:cNvPr id="11" name="Rektangel 10"/>
          <p:cNvSpPr/>
          <p:nvPr userDrawn="1"/>
        </p:nvSpPr>
        <p:spPr>
          <a:xfrm>
            <a:off x="188104" y="150458"/>
            <a:ext cx="8773015" cy="654924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37373558"/>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rt- och slutsida Grå">
    <p:spTree>
      <p:nvGrpSpPr>
        <p:cNvPr id="1" name=""/>
        <p:cNvGrpSpPr/>
        <p:nvPr/>
      </p:nvGrpSpPr>
      <p:grpSpPr>
        <a:xfrm>
          <a:off x="0" y="0"/>
          <a:ext cx="0" cy="0"/>
          <a:chOff x="0" y="0"/>
          <a:chExt cx="0" cy="0"/>
        </a:xfrm>
      </p:grpSpPr>
      <p:sp>
        <p:nvSpPr>
          <p:cNvPr id="11" name="Rektangel 10"/>
          <p:cNvSpPr/>
          <p:nvPr userDrawn="1"/>
        </p:nvSpPr>
        <p:spPr>
          <a:xfrm>
            <a:off x="188104" y="150458"/>
            <a:ext cx="8773015" cy="65492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515871799"/>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artsida Bildbakgrund">
    <p:spTree>
      <p:nvGrpSpPr>
        <p:cNvPr id="1" name=""/>
        <p:cNvGrpSpPr/>
        <p:nvPr/>
      </p:nvGrpSpPr>
      <p:grpSpPr>
        <a:xfrm>
          <a:off x="0" y="0"/>
          <a:ext cx="0" cy="0"/>
          <a:chOff x="0" y="0"/>
          <a:chExt cx="0" cy="0"/>
        </a:xfrm>
      </p:grpSpPr>
      <p:sp>
        <p:nvSpPr>
          <p:cNvPr id="8" name="Rektangel 7"/>
          <p:cNvSpPr/>
          <p:nvPr userDrawn="1"/>
        </p:nvSpPr>
        <p:spPr>
          <a:xfrm>
            <a:off x="188104" y="182880"/>
            <a:ext cx="8773015" cy="5430373"/>
          </a:xfrm>
          <a:prstGeom prst="rect">
            <a:avLst/>
          </a:prstGeom>
          <a:blipFill>
            <a:blip r:embed="rId2" cstate="email">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00671" y="5882422"/>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mall för rubrikformat</a:t>
            </a:r>
            <a:endParaRPr lang="en-US" dirty="0"/>
          </a:p>
        </p:txBody>
      </p:sp>
      <p:sp>
        <p:nvSpPr>
          <p:cNvPr id="10" name="Subtitle 2"/>
          <p:cNvSpPr>
            <a:spLocks noGrp="1"/>
          </p:cNvSpPr>
          <p:nvPr>
            <p:ph type="subTitle" idx="1" hasCustomPrompt="1"/>
          </p:nvPr>
        </p:nvSpPr>
        <p:spPr>
          <a:xfrm>
            <a:off x="1962000" y="3284539"/>
            <a:ext cx="5220000" cy="1083680"/>
          </a:xfrm>
        </p:spPr>
        <p:txBody>
          <a:bodyPr>
            <a:normAutofit/>
          </a:bodyPr>
          <a:lstStyle>
            <a:lvl1pPr marL="0" indent="0" algn="ctr">
              <a:lnSpc>
                <a:spcPct val="100000"/>
              </a:lnSpc>
              <a:buNone/>
              <a:defRPr sz="1800" b="1"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för att lägga till underrubrik, tänk dock på att inte använda denna layout som slutsida</a:t>
            </a:r>
            <a:endParaRPr lang="en-US" dirty="0"/>
          </a:p>
        </p:txBody>
      </p:sp>
    </p:spTree>
    <p:extLst>
      <p:ext uri="{BB962C8B-B14F-4D97-AF65-F5344CB8AC3E}">
        <p14:creationId xmlns:p14="http://schemas.microsoft.com/office/powerpoint/2010/main" val="586132607"/>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vsnitt - Svart">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106581960"/>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vsnitt - Blå">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396641811"/>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vsnitt - Rosa">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13"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14"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035430710"/>
      </p:ext>
    </p:extLst>
  </p:cSld>
  <p:clrMapOvr>
    <a:masterClrMapping/>
  </p:clrMapOvr>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vsnitt - Grön">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1810457467"/>
      </p:ext>
    </p:extLst>
  </p:cSld>
  <p:clrMapOvr>
    <a:masterClrMapping/>
  </p:clrMapOvr>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vsnitt - Beige">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4268164359"/>
      </p:ext>
    </p:extLst>
  </p:cSld>
  <p:clrMapOvr>
    <a:masterClrMapping/>
  </p:clrMapOvr>
  <p:extLst>
    <p:ext uri="{DCECCB84-F9BA-43D5-87BE-67443E8EF086}">
      <p15:sldGuideLst xmlns:p15="http://schemas.microsoft.com/office/powerpoint/2012/main"/>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vsnitt - Grå">
    <p:spTree>
      <p:nvGrpSpPr>
        <p:cNvPr id="1" name=""/>
        <p:cNvGrpSpPr/>
        <p:nvPr/>
      </p:nvGrpSpPr>
      <p:grpSpPr>
        <a:xfrm>
          <a:off x="0" y="0"/>
          <a:ext cx="0" cy="0"/>
          <a:chOff x="0" y="0"/>
          <a:chExt cx="0" cy="0"/>
        </a:xfrm>
      </p:grpSpPr>
      <p:sp>
        <p:nvSpPr>
          <p:cNvPr id="11" name="Rektangel 10"/>
          <p:cNvSpPr/>
          <p:nvPr userDrawn="1"/>
        </p:nvSpPr>
        <p:spPr>
          <a:xfrm>
            <a:off x="287338" y="668818"/>
            <a:ext cx="8569325" cy="56431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pic>
        <p:nvPicPr>
          <p:cNvPr id="10" name="Bildobjekt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12"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739103835"/>
      </p:ext>
    </p:extLst>
  </p:cSld>
  <p:clrMapOvr>
    <a:masterClrMapping/>
  </p:clrMapOvr>
  <p:extLst>
    <p:ext uri="{DCECCB84-F9BA-43D5-87BE-67443E8EF086}">
      <p15:sldGuideLst xmlns:p15="http://schemas.microsoft.com/office/powerpoint/2012/main"/>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userDrawn="1">
  <p:cSld name="Startbild svenska">
    <p:spTree>
      <p:nvGrpSpPr>
        <p:cNvPr id="1" name=""/>
        <p:cNvGrpSpPr/>
        <p:nvPr/>
      </p:nvGrpSpPr>
      <p:grpSpPr>
        <a:xfrm>
          <a:off x="0" y="0"/>
          <a:ext cx="0" cy="0"/>
          <a:chOff x="0" y="0"/>
          <a:chExt cx="0" cy="0"/>
        </a:xfrm>
      </p:grpSpPr>
      <p:sp>
        <p:nvSpPr>
          <p:cNvPr id="15" name="Rektangel 14"/>
          <p:cNvSpPr/>
          <p:nvPr userDrawn="1"/>
        </p:nvSpPr>
        <p:spPr>
          <a:xfrm>
            <a:off x="1" y="0"/>
            <a:ext cx="91439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800" dirty="0"/>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512" y="572031"/>
            <a:ext cx="2142976" cy="912284"/>
          </a:xfrm>
          <a:prstGeom prst="rect">
            <a:avLst/>
          </a:prstGeom>
        </p:spPr>
      </p:pic>
      <p:sp>
        <p:nvSpPr>
          <p:cNvPr id="6" name="Title 1"/>
          <p:cNvSpPr>
            <a:spLocks noGrp="1"/>
          </p:cNvSpPr>
          <p:nvPr>
            <p:ph type="ctrTitle"/>
          </p:nvPr>
        </p:nvSpPr>
        <p:spPr>
          <a:xfrm>
            <a:off x="1317952" y="2277298"/>
            <a:ext cx="6508096" cy="1260455"/>
          </a:xfrm>
        </p:spPr>
        <p:txBody>
          <a:bodyPr anchor="b">
            <a:noAutofit/>
          </a:bodyPr>
          <a:lstStyle>
            <a:lvl1pPr algn="ctr">
              <a:defRPr sz="3200" cap="none">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317952" y="3776031"/>
            <a:ext cx="6508096" cy="1083680"/>
          </a:xfrm>
        </p:spPr>
        <p:txBody>
          <a:bodyPr>
            <a:normAutofit/>
          </a:bodyPr>
          <a:lstStyle>
            <a:lvl1pPr marL="0" indent="0" algn="ctr">
              <a:lnSpc>
                <a:spcPct val="100000"/>
              </a:lnSpc>
              <a:buNone/>
              <a:defRPr sz="1800" b="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10" name="Platshållare för innehåll 9">
            <a:extLst>
              <a:ext uri="{FF2B5EF4-FFF2-40B4-BE49-F238E27FC236}">
                <a16:creationId xmlns:a16="http://schemas.microsoft.com/office/drawing/2014/main" id="{93EEA2FE-55DE-90BA-0061-583E759C3E0E}"/>
              </a:ext>
            </a:extLst>
          </p:cNvPr>
          <p:cNvSpPr>
            <a:spLocks noGrp="1"/>
          </p:cNvSpPr>
          <p:nvPr>
            <p:ph sz="quarter" idx="10" hasCustomPrompt="1"/>
          </p:nvPr>
        </p:nvSpPr>
        <p:spPr>
          <a:xfrm>
            <a:off x="468314" y="6111865"/>
            <a:ext cx="8207375" cy="206367"/>
          </a:xfrm>
        </p:spPr>
        <p:txBody>
          <a:bodyPr anchor="t"/>
          <a:lstStyle>
            <a:lvl1pPr marL="0" indent="0" algn="ctr">
              <a:buNone/>
              <a:defRPr sz="1100">
                <a:solidFill>
                  <a:schemeClr val="bg1"/>
                </a:solidFill>
              </a:defRPr>
            </a:lvl1pPr>
            <a:lvl2pPr marL="457200" indent="0" algn="ctr">
              <a:buNone/>
              <a:defRPr sz="1100">
                <a:solidFill>
                  <a:schemeClr val="bg1"/>
                </a:solidFill>
              </a:defRPr>
            </a:lvl2pPr>
            <a:lvl3pPr marL="914400" indent="0" algn="ctr">
              <a:buNone/>
              <a:defRPr sz="1100">
                <a:solidFill>
                  <a:schemeClr val="bg1"/>
                </a:solidFill>
              </a:defRPr>
            </a:lvl3pPr>
            <a:lvl4pPr marL="1371600" indent="0" algn="ctr">
              <a:buNone/>
              <a:defRPr sz="1100">
                <a:solidFill>
                  <a:schemeClr val="bg1"/>
                </a:solidFill>
              </a:defRPr>
            </a:lvl4pPr>
            <a:lvl5pPr marL="1828800" indent="0" algn="ctr">
              <a:buNone/>
              <a:defRPr sz="1100">
                <a:solidFill>
                  <a:schemeClr val="bg1"/>
                </a:solidFill>
              </a:defRPr>
            </a:lvl5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sv-SE" dirty="0"/>
              <a:t>2022-11-18 </a:t>
            </a:r>
            <a:r>
              <a:rPr lang="sv-SE" sz="1100" dirty="0">
                <a:solidFill>
                  <a:schemeClr val="bg1"/>
                </a:solidFill>
                <a:latin typeface="Verdana" panose="020B0604030504040204" pitchFamily="34" charset="0"/>
                <a:ea typeface="Verdana" panose="020B0604030504040204" pitchFamily="34" charset="0"/>
                <a:cs typeface="Verdana" panose="020B0604030504040204" pitchFamily="34" charset="0"/>
              </a:rPr>
              <a:t>| Enhet/fakultet/institution/projekt | Namn </a:t>
            </a:r>
            <a:r>
              <a:rPr lang="sv-SE" sz="1100" dirty="0" err="1">
                <a:solidFill>
                  <a:schemeClr val="bg1"/>
                </a:solidFill>
                <a:latin typeface="Verdana" panose="020B0604030504040204" pitchFamily="34" charset="0"/>
                <a:ea typeface="Verdana" panose="020B0604030504040204" pitchFamily="34" charset="0"/>
                <a:cs typeface="Verdana" panose="020B0604030504040204" pitchFamily="34" charset="0"/>
              </a:rPr>
              <a:t>Namnsson</a:t>
            </a:r>
            <a:endParaRPr lang="sv-SE" sz="110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lvl="0"/>
            <a:endParaRPr lang="sv-SE" dirty="0"/>
          </a:p>
        </p:txBody>
      </p:sp>
    </p:spTree>
    <p:extLst>
      <p:ext uri="{BB962C8B-B14F-4D97-AF65-F5344CB8AC3E}">
        <p14:creationId xmlns:p14="http://schemas.microsoft.com/office/powerpoint/2010/main" val="304036488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35126001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_Rubrikbild">
    <p:bg>
      <p:bgPr>
        <a:solidFill>
          <a:schemeClr val="accent1"/>
        </a:solidFill>
        <a:effectLst/>
      </p:bgPr>
    </p:bg>
    <p:spTree>
      <p:nvGrpSpPr>
        <p:cNvPr id="1" name=""/>
        <p:cNvGrpSpPr/>
        <p:nvPr/>
      </p:nvGrpSpPr>
      <p:grpSpPr>
        <a:xfrm>
          <a:off x="0" y="0"/>
          <a:ext cx="0" cy="0"/>
          <a:chOff x="0" y="0"/>
          <a:chExt cx="0" cy="0"/>
        </a:xfrm>
      </p:grpSpPr>
      <p:pic>
        <p:nvPicPr>
          <p:cNvPr id="10" name="Bildobjekt 9" descr="Umeå Universitet Logotyp&#10;">
            <a:extLst>
              <a:ext uri="{FF2B5EF4-FFF2-40B4-BE49-F238E27FC236}">
                <a16:creationId xmlns:a16="http://schemas.microsoft.com/office/drawing/2014/main" id="{7E57C8B5-EC70-D918-2EB5-A0FA5D39B316}"/>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505500" y="569703"/>
            <a:ext cx="2133000" cy="908039"/>
          </a:xfrm>
          <a:prstGeom prst="rect">
            <a:avLst/>
          </a:prstGeom>
        </p:spPr>
      </p:pic>
      <p:sp>
        <p:nvSpPr>
          <p:cNvPr id="2" name="Rubrik 1">
            <a:extLst>
              <a:ext uri="{FF2B5EF4-FFF2-40B4-BE49-F238E27FC236}">
                <a16:creationId xmlns:a16="http://schemas.microsoft.com/office/drawing/2014/main" id="{05762F03-3ABF-C9FF-C569-C2402F252831}"/>
              </a:ext>
            </a:extLst>
          </p:cNvPr>
          <p:cNvSpPr>
            <a:spLocks noGrp="1"/>
          </p:cNvSpPr>
          <p:nvPr>
            <p:ph type="ctrTitle" hasCustomPrompt="1"/>
          </p:nvPr>
        </p:nvSpPr>
        <p:spPr>
          <a:xfrm>
            <a:off x="459000" y="2015067"/>
            <a:ext cx="8226900" cy="1512480"/>
          </a:xfrm>
        </p:spPr>
        <p:txBody>
          <a:bodyPr anchor="b"/>
          <a:lstStyle>
            <a:lvl1pPr algn="ctr">
              <a:defRPr sz="3300">
                <a:solidFill>
                  <a:schemeClr val="bg1"/>
                </a:solidFill>
              </a:defRPr>
            </a:lvl1pPr>
          </a:lstStyle>
          <a:p>
            <a:r>
              <a:rPr lang="sv-SE" dirty="0"/>
              <a:t>Klicka och skriv rubrik</a:t>
            </a:r>
          </a:p>
        </p:txBody>
      </p:sp>
      <p:sp>
        <p:nvSpPr>
          <p:cNvPr id="3" name="Underrubrik 2">
            <a:extLst>
              <a:ext uri="{FF2B5EF4-FFF2-40B4-BE49-F238E27FC236}">
                <a16:creationId xmlns:a16="http://schemas.microsoft.com/office/drawing/2014/main" id="{7D6100D2-DFCF-EDD4-1637-CBF15E002275}"/>
              </a:ext>
            </a:extLst>
          </p:cNvPr>
          <p:cNvSpPr>
            <a:spLocks noGrp="1"/>
          </p:cNvSpPr>
          <p:nvPr>
            <p:ph type="subTitle" idx="1" hasCustomPrompt="1"/>
          </p:nvPr>
        </p:nvSpPr>
        <p:spPr>
          <a:xfrm>
            <a:off x="459000" y="3813055"/>
            <a:ext cx="8226900" cy="1022715"/>
          </a:xfrm>
        </p:spPr>
        <p:txBody>
          <a:bodyPr/>
          <a:lstStyle>
            <a:lvl1pPr marL="0" indent="0" algn="ct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dirty="0"/>
              <a:t>Klicka och skriv underrubrik</a:t>
            </a:r>
          </a:p>
        </p:txBody>
      </p:sp>
      <p:sp>
        <p:nvSpPr>
          <p:cNvPr id="14" name="Platshållare för text 13">
            <a:extLst>
              <a:ext uri="{FF2B5EF4-FFF2-40B4-BE49-F238E27FC236}">
                <a16:creationId xmlns:a16="http://schemas.microsoft.com/office/drawing/2014/main" id="{17B5F62B-F422-9B48-F7F7-AD094BC04DAC}"/>
              </a:ext>
            </a:extLst>
          </p:cNvPr>
          <p:cNvSpPr>
            <a:spLocks noGrp="1"/>
          </p:cNvSpPr>
          <p:nvPr>
            <p:ph type="body" sz="quarter" idx="10" hasCustomPrompt="1"/>
          </p:nvPr>
        </p:nvSpPr>
        <p:spPr>
          <a:xfrm>
            <a:off x="459000" y="6086644"/>
            <a:ext cx="8226900" cy="491365"/>
          </a:xfrm>
        </p:spPr>
        <p:txBody>
          <a:bodyPr/>
          <a:lstStyle>
            <a:lvl1pPr marL="0" indent="0" algn="ctr">
              <a:spcBef>
                <a:spcPts val="0"/>
              </a:spcBef>
              <a:buNone/>
              <a:defRPr sz="1200">
                <a:solidFill>
                  <a:schemeClr val="bg1"/>
                </a:solidFill>
              </a:defRPr>
            </a:lvl1pPr>
            <a:lvl2pPr marL="342900" indent="0">
              <a:buNone/>
              <a:defRPr>
                <a:solidFill>
                  <a:schemeClr val="bg1"/>
                </a:solidFill>
              </a:defRPr>
            </a:lvl2pPr>
            <a:lvl3pPr marL="685800" indent="0">
              <a:buNone/>
              <a:defRPr>
                <a:solidFill>
                  <a:schemeClr val="bg1"/>
                </a:solidFill>
              </a:defRPr>
            </a:lvl3pPr>
            <a:lvl4pPr marL="1028700" indent="0">
              <a:buNone/>
              <a:defRPr>
                <a:solidFill>
                  <a:schemeClr val="bg1"/>
                </a:solidFill>
              </a:defRPr>
            </a:lvl4pPr>
            <a:lvl5pPr marL="1371600" indent="0">
              <a:buNone/>
              <a:defRPr>
                <a:solidFill>
                  <a:schemeClr val="bg1"/>
                </a:solidFill>
              </a:defRPr>
            </a:lvl5pPr>
          </a:lstStyle>
          <a:p>
            <a:pPr lvl="0"/>
            <a:r>
              <a:rPr lang="sv-SE" dirty="0"/>
              <a:t>Ange datum, Enhet/fakultet/institution/projekt, Namn</a:t>
            </a:r>
          </a:p>
        </p:txBody>
      </p:sp>
    </p:spTree>
    <p:extLst>
      <p:ext uri="{BB962C8B-B14F-4D97-AF65-F5344CB8AC3E}">
        <p14:creationId xmlns:p14="http://schemas.microsoft.com/office/powerpoint/2010/main" val="1263044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a:xfrm>
            <a:off x="1803109" y="3284538"/>
            <a:ext cx="2590800" cy="223202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D7A3B3DD-11D3-46FE-8693-ABC62839DACF}" type="datetimeFigureOut">
              <a:rPr lang="sv-SE" smtClean="0"/>
              <a:t>2024-10-16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D3ED0E79-C485-4358-AA6A-241A5ED8242A}" type="slidenum">
              <a:rPr lang="sv-SE" smtClean="0"/>
              <a:t>‹#›</a:t>
            </a:fld>
            <a:endParaRPr lang="sv-SE"/>
          </a:p>
        </p:txBody>
      </p:sp>
      <p:sp>
        <p:nvSpPr>
          <p:cNvPr id="8" name="Content Placeholder 2"/>
          <p:cNvSpPr>
            <a:spLocks noGrp="1"/>
          </p:cNvSpPr>
          <p:nvPr>
            <p:ph idx="13"/>
          </p:nvPr>
        </p:nvSpPr>
        <p:spPr>
          <a:xfrm>
            <a:off x="4744865" y="3284538"/>
            <a:ext cx="2590800" cy="2232026"/>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Tree>
    <p:extLst>
      <p:ext uri="{BB962C8B-B14F-4D97-AF65-F5344CB8AC3E}">
        <p14:creationId xmlns:p14="http://schemas.microsoft.com/office/powerpoint/2010/main" val="1443526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1962000" y="1146578"/>
            <a:ext cx="5220000" cy="1308812"/>
          </a:xfrm>
        </p:spPr>
        <p:txBody>
          <a:bodyPr anchor="t"/>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D7A3B3DD-11D3-46FE-8693-ABC62839DACF}" type="datetimeFigureOut">
              <a:rPr lang="sv-SE" smtClean="0"/>
              <a:t>2024-10-16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381184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A3B3DD-11D3-46FE-8693-ABC62839DACF}" type="datetimeFigureOut">
              <a:rPr lang="sv-SE" smtClean="0"/>
              <a:t>2024-10-16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D3ED0E79-C485-4358-AA6A-241A5ED8242A}" type="slidenum">
              <a:rPr lang="sv-SE" smtClean="0"/>
              <a:t>‹#›</a:t>
            </a:fld>
            <a:endParaRPr lang="sv-SE"/>
          </a:p>
        </p:txBody>
      </p:sp>
    </p:spTree>
    <p:extLst>
      <p:ext uri="{BB962C8B-B14F-4D97-AF65-F5344CB8AC3E}">
        <p14:creationId xmlns:p14="http://schemas.microsoft.com/office/powerpoint/2010/main" val="2842969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Avsnitt">
    <p:spTree>
      <p:nvGrpSpPr>
        <p:cNvPr id="1" name=""/>
        <p:cNvGrpSpPr/>
        <p:nvPr/>
      </p:nvGrpSpPr>
      <p:grpSpPr>
        <a:xfrm>
          <a:off x="0" y="0"/>
          <a:ext cx="0" cy="0"/>
          <a:chOff x="0" y="0"/>
          <a:chExt cx="0" cy="0"/>
        </a:xfrm>
      </p:grpSpPr>
      <p:sp>
        <p:nvSpPr>
          <p:cNvPr id="2"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5" name="Platshållare för datum 4"/>
          <p:cNvSpPr>
            <a:spLocks noGrp="1"/>
          </p:cNvSpPr>
          <p:nvPr>
            <p:ph type="dt" sz="half" idx="10"/>
          </p:nvPr>
        </p:nvSpPr>
        <p:spPr/>
        <p:txBody>
          <a:bodyPr/>
          <a:lstStyle/>
          <a:p>
            <a:fld id="{D7A3B3DD-11D3-46FE-8693-ABC62839DACF}" type="datetimeFigureOut">
              <a:rPr lang="sv-SE" smtClean="0"/>
              <a:pPr/>
              <a:t>2024-10-16</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8" name="Platshållare för bildnummer 7"/>
          <p:cNvSpPr>
            <a:spLocks noGrp="1"/>
          </p:cNvSpPr>
          <p:nvPr>
            <p:ph type="sldNum" sz="quarter" idx="12"/>
          </p:nvPr>
        </p:nvSpPr>
        <p:spPr/>
        <p:txBody>
          <a:bodyPr/>
          <a:lstStyle/>
          <a:p>
            <a:fld id="{D3ED0E79-C485-4358-AA6A-241A5ED8242A}" type="slidenum">
              <a:rPr lang="sv-SE" smtClean="0"/>
              <a:pPr/>
              <a:t>‹#›</a:t>
            </a:fld>
            <a:endParaRPr lang="sv-SE" dirty="0"/>
          </a:p>
        </p:txBody>
      </p:sp>
    </p:spTree>
    <p:extLst>
      <p:ext uri="{BB962C8B-B14F-4D97-AF65-F5344CB8AC3E}">
        <p14:creationId xmlns:p14="http://schemas.microsoft.com/office/powerpoint/2010/main" val="3852672147"/>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Start- och slutsida Svart">
    <p:spTree>
      <p:nvGrpSpPr>
        <p:cNvPr id="1" name=""/>
        <p:cNvGrpSpPr/>
        <p:nvPr/>
      </p:nvGrpSpPr>
      <p:grpSpPr>
        <a:xfrm>
          <a:off x="0" y="0"/>
          <a:ext cx="0" cy="0"/>
          <a:chOff x="0" y="0"/>
          <a:chExt cx="0" cy="0"/>
        </a:xfrm>
      </p:grpSpPr>
      <p:sp>
        <p:nvSpPr>
          <p:cNvPr id="15" name="Rektangel 14"/>
          <p:cNvSpPr/>
          <p:nvPr userDrawn="1"/>
        </p:nvSpPr>
        <p:spPr>
          <a:xfrm>
            <a:off x="188104" y="150458"/>
            <a:ext cx="8773015" cy="65492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8" cy="674694"/>
          </a:xfrm>
          <a:prstGeom prst="rect">
            <a:avLst/>
          </a:prstGeom>
        </p:spPr>
      </p:pic>
      <p:sp>
        <p:nvSpPr>
          <p:cNvPr id="6" name="Title 1"/>
          <p:cNvSpPr>
            <a:spLocks noGrp="1"/>
          </p:cNvSpPr>
          <p:nvPr>
            <p:ph type="ctrTitle"/>
          </p:nvPr>
        </p:nvSpPr>
        <p:spPr>
          <a:xfrm>
            <a:off x="1962000" y="1484313"/>
            <a:ext cx="5220000" cy="1561945"/>
          </a:xfrm>
        </p:spPr>
        <p:txBody>
          <a:bodyPr anchor="b">
            <a:noAutofit/>
          </a:bodyPr>
          <a:lstStyle>
            <a:lvl1pPr algn="ctr">
              <a:defRPr sz="2800">
                <a:solidFill>
                  <a:schemeClr val="bg1"/>
                </a:solidFill>
              </a:defRPr>
            </a:lvl1pPr>
          </a:lstStyle>
          <a:p>
            <a:r>
              <a:rPr lang="sv-SE"/>
              <a:t>Klicka här för att ändra mall för rubrikformat</a:t>
            </a:r>
            <a:endParaRPr lang="en-US" dirty="0"/>
          </a:p>
        </p:txBody>
      </p:sp>
      <p:sp>
        <p:nvSpPr>
          <p:cNvPr id="7"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138267884"/>
      </p:ext>
    </p:extLst>
  </p:cSld>
  <p:clrMapOvr>
    <a:masterClrMapping/>
  </p:clrMapOvr>
  <p:extLst>
    <p:ext uri="{DCECCB84-F9BA-43D5-87BE-67443E8EF086}">
      <p15:sldGuideLst xmlns:p15="http://schemas.microsoft.com/office/powerpoint/2012/main">
        <p15:guide id="1" pos="57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rt- och slutsida Rosa">
    <p:spTree>
      <p:nvGrpSpPr>
        <p:cNvPr id="1" name=""/>
        <p:cNvGrpSpPr/>
        <p:nvPr/>
      </p:nvGrpSpPr>
      <p:grpSpPr>
        <a:xfrm>
          <a:off x="0" y="0"/>
          <a:ext cx="0" cy="0"/>
          <a:chOff x="0" y="0"/>
          <a:chExt cx="0" cy="0"/>
        </a:xfrm>
      </p:grpSpPr>
      <p:sp>
        <p:nvSpPr>
          <p:cNvPr id="11" name="Rektangel 10"/>
          <p:cNvSpPr/>
          <p:nvPr userDrawn="1"/>
        </p:nvSpPr>
        <p:spPr>
          <a:xfrm>
            <a:off x="188104" y="150458"/>
            <a:ext cx="8773015" cy="6549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7"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18994060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rt- och slutsida Grön">
    <p:spTree>
      <p:nvGrpSpPr>
        <p:cNvPr id="1" name=""/>
        <p:cNvGrpSpPr/>
        <p:nvPr/>
      </p:nvGrpSpPr>
      <p:grpSpPr>
        <a:xfrm>
          <a:off x="0" y="0"/>
          <a:ext cx="0" cy="0"/>
          <a:chOff x="0" y="0"/>
          <a:chExt cx="0" cy="0"/>
        </a:xfrm>
      </p:grpSpPr>
      <p:sp>
        <p:nvSpPr>
          <p:cNvPr id="11" name="Rektangel 10"/>
          <p:cNvSpPr/>
          <p:nvPr userDrawn="1"/>
        </p:nvSpPr>
        <p:spPr>
          <a:xfrm>
            <a:off x="188104" y="150458"/>
            <a:ext cx="8773015" cy="654924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00671" y="5322789"/>
            <a:ext cx="2142307" cy="674694"/>
          </a:xfrm>
          <a:prstGeom prst="rect">
            <a:avLst/>
          </a:prstGeom>
        </p:spPr>
      </p:pic>
      <p:sp>
        <p:nvSpPr>
          <p:cNvPr id="9" name="Title 1"/>
          <p:cNvSpPr>
            <a:spLocks noGrp="1"/>
          </p:cNvSpPr>
          <p:nvPr>
            <p:ph type="ctrTitle"/>
          </p:nvPr>
        </p:nvSpPr>
        <p:spPr>
          <a:xfrm>
            <a:off x="1962000" y="1484313"/>
            <a:ext cx="5220000" cy="1561945"/>
          </a:xfrm>
        </p:spPr>
        <p:txBody>
          <a:bodyPr anchor="b">
            <a:noAutofit/>
          </a:bodyPr>
          <a:lstStyle>
            <a:lvl1pPr algn="ctr">
              <a:defRPr sz="2800">
                <a:solidFill>
                  <a:schemeClr val="tx1"/>
                </a:solidFill>
              </a:defRPr>
            </a:lvl1pPr>
          </a:lstStyle>
          <a:p>
            <a:r>
              <a:rPr lang="sv-SE"/>
              <a:t>Klicka här för att ändra mall för rubrikformat</a:t>
            </a:r>
            <a:endParaRPr lang="en-US" dirty="0"/>
          </a:p>
        </p:txBody>
      </p:sp>
      <p:sp>
        <p:nvSpPr>
          <p:cNvPr id="10" name="Subtitle 2"/>
          <p:cNvSpPr>
            <a:spLocks noGrp="1"/>
          </p:cNvSpPr>
          <p:nvPr>
            <p:ph type="subTitle" idx="1"/>
          </p:nvPr>
        </p:nvSpPr>
        <p:spPr>
          <a:xfrm>
            <a:off x="1962000" y="3284539"/>
            <a:ext cx="5220000" cy="1083680"/>
          </a:xfrm>
        </p:spPr>
        <p:txBody>
          <a:bodyPr>
            <a:normAutofit/>
          </a:bodyPr>
          <a:lstStyle>
            <a:lvl1pPr marL="0" indent="0" algn="ctr">
              <a:lnSpc>
                <a:spcPct val="100000"/>
              </a:lnSpc>
              <a:buNone/>
              <a:defRPr sz="1800" b="1">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Tree>
    <p:extLst>
      <p:ext uri="{BB962C8B-B14F-4D97-AF65-F5344CB8AC3E}">
        <p14:creationId xmlns:p14="http://schemas.microsoft.com/office/powerpoint/2010/main" val="3947504802"/>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62000" y="1484313"/>
            <a:ext cx="5220000" cy="1336841"/>
          </a:xfrm>
          <a:prstGeom prst="rect">
            <a:avLst/>
          </a:prstGeom>
        </p:spPr>
        <p:txBody>
          <a:bodyPr vert="horz" lIns="0" tIns="0" rIns="0" bIns="0" rtlCol="0" anchor="b">
            <a:noAutofit/>
          </a:bodyPr>
          <a:lstStyle/>
          <a:p>
            <a:r>
              <a:rPr lang="sv-SE" dirty="0"/>
              <a:t>Klicka här för att ändra format</a:t>
            </a:r>
            <a:endParaRPr lang="en-US" dirty="0"/>
          </a:p>
        </p:txBody>
      </p:sp>
      <p:sp>
        <p:nvSpPr>
          <p:cNvPr id="3" name="Text Placeholder 2"/>
          <p:cNvSpPr>
            <a:spLocks noGrp="1"/>
          </p:cNvSpPr>
          <p:nvPr>
            <p:ph type="body" idx="1"/>
          </p:nvPr>
        </p:nvSpPr>
        <p:spPr>
          <a:xfrm>
            <a:off x="2196000" y="3284538"/>
            <a:ext cx="4752000" cy="2232026"/>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endParaRPr lang="en-US" dirty="0"/>
          </a:p>
        </p:txBody>
      </p:sp>
      <p:sp>
        <p:nvSpPr>
          <p:cNvPr id="4" name="Date Placeholder 3"/>
          <p:cNvSpPr>
            <a:spLocks noGrp="1"/>
          </p:cNvSpPr>
          <p:nvPr>
            <p:ph type="dt" sz="half" idx="2"/>
          </p:nvPr>
        </p:nvSpPr>
        <p:spPr>
          <a:xfrm>
            <a:off x="294243" y="6531430"/>
            <a:ext cx="1080000" cy="98568"/>
          </a:xfrm>
          <a:prstGeom prst="rect">
            <a:avLst/>
          </a:prstGeom>
        </p:spPr>
        <p:txBody>
          <a:bodyPr vert="horz" lIns="0" tIns="0" rIns="0" bIns="0" rtlCol="0" anchor="ctr"/>
          <a:lstStyle>
            <a:lvl1pPr algn="l">
              <a:defRPr sz="700" cap="all" baseline="0">
                <a:solidFill>
                  <a:schemeClr val="tx1"/>
                </a:solidFill>
                <a:latin typeface="+mj-lt"/>
              </a:defRPr>
            </a:lvl1pPr>
          </a:lstStyle>
          <a:p>
            <a:fld id="{D7A3B3DD-11D3-46FE-8693-ABC62839DACF}" type="datetimeFigureOut">
              <a:rPr lang="sv-SE" smtClean="0"/>
              <a:pPr/>
              <a:t>2024-10-16</a:t>
            </a:fld>
            <a:endParaRPr lang="sv-SE" dirty="0"/>
          </a:p>
        </p:txBody>
      </p:sp>
      <p:sp>
        <p:nvSpPr>
          <p:cNvPr id="5" name="Footer Placeholder 4"/>
          <p:cNvSpPr>
            <a:spLocks noGrp="1"/>
          </p:cNvSpPr>
          <p:nvPr>
            <p:ph type="ftr" sz="quarter" idx="3"/>
          </p:nvPr>
        </p:nvSpPr>
        <p:spPr>
          <a:xfrm>
            <a:off x="2663825" y="6531430"/>
            <a:ext cx="3816000" cy="98568"/>
          </a:xfrm>
          <a:prstGeom prst="rect">
            <a:avLst/>
          </a:prstGeom>
        </p:spPr>
        <p:txBody>
          <a:bodyPr vert="horz" lIns="0" tIns="0" rIns="0" bIns="0" rtlCol="0" anchor="ctr"/>
          <a:lstStyle>
            <a:lvl1pPr algn="ctr">
              <a:defRPr sz="700" cap="all" baseline="0">
                <a:solidFill>
                  <a:schemeClr val="tx1"/>
                </a:solidFill>
                <a:latin typeface="+mj-lt"/>
              </a:defRPr>
            </a:lvl1pPr>
          </a:lstStyle>
          <a:p>
            <a:endParaRPr lang="sv-SE" dirty="0"/>
          </a:p>
        </p:txBody>
      </p:sp>
      <p:sp>
        <p:nvSpPr>
          <p:cNvPr id="6" name="Slide Number Placeholder 5"/>
          <p:cNvSpPr>
            <a:spLocks noGrp="1"/>
          </p:cNvSpPr>
          <p:nvPr>
            <p:ph type="sldNum" sz="quarter" idx="4"/>
          </p:nvPr>
        </p:nvSpPr>
        <p:spPr>
          <a:xfrm>
            <a:off x="7774632" y="6531430"/>
            <a:ext cx="1080000" cy="98568"/>
          </a:xfrm>
          <a:prstGeom prst="rect">
            <a:avLst/>
          </a:prstGeom>
        </p:spPr>
        <p:txBody>
          <a:bodyPr vert="horz" lIns="0" tIns="0" rIns="0" bIns="0" rtlCol="0" anchor="ctr"/>
          <a:lstStyle>
            <a:lvl1pPr algn="r">
              <a:defRPr sz="700" cap="all" baseline="0">
                <a:solidFill>
                  <a:schemeClr val="tx1"/>
                </a:solidFill>
                <a:latin typeface="+mj-lt"/>
              </a:defRPr>
            </a:lvl1pPr>
          </a:lstStyle>
          <a:p>
            <a:fld id="{D3ED0E79-C485-4358-AA6A-241A5ED8242A}" type="slidenum">
              <a:rPr lang="sv-SE" smtClean="0"/>
              <a:pPr/>
              <a:t>‹#›</a:t>
            </a:fld>
            <a:endParaRPr lang="sv-SE" dirty="0"/>
          </a:p>
        </p:txBody>
      </p:sp>
      <p:pic>
        <p:nvPicPr>
          <p:cNvPr id="11" name="Bildobjekt 10"/>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4070474" y="178314"/>
            <a:ext cx="1002702" cy="315790"/>
          </a:xfrm>
          <a:prstGeom prst="rect">
            <a:avLst/>
          </a:prstGeom>
        </p:spPr>
      </p:pic>
      <p:sp>
        <p:nvSpPr>
          <p:cNvPr id="8" name="textruta 7">
            <a:extLst>
              <a:ext uri="{FF2B5EF4-FFF2-40B4-BE49-F238E27FC236}">
                <a16:creationId xmlns:a16="http://schemas.microsoft.com/office/drawing/2014/main" id="{D4ED7F4D-B85A-5B64-103E-D8AC739193D0}"/>
              </a:ext>
            </a:extLst>
          </p:cNvPr>
          <p:cNvSpPr txBox="1"/>
          <p:nvPr userDrawn="1">
            <p:extLst>
              <p:ext uri="{1162E1C5-73C7-4A58-AE30-91384D911F3F}">
                <p184:classification xmlns:p184="http://schemas.microsoft.com/office/powerpoint/2018/4/main" val="hdr"/>
              </p:ext>
            </p:extLst>
          </p:nvPr>
        </p:nvSpPr>
        <p:spPr>
          <a:xfrm>
            <a:off x="8315325" y="63500"/>
            <a:ext cx="787400" cy="121920"/>
          </a:xfrm>
          <a:prstGeom prst="rect">
            <a:avLst/>
          </a:prstGeom>
        </p:spPr>
        <p:txBody>
          <a:bodyPr horzOverflow="overflow" lIns="0" tIns="0" rIns="0" bIns="0">
            <a:spAutoFit/>
          </a:bodyPr>
          <a:lstStyle/>
          <a:p>
            <a:pPr algn="l"/>
            <a:r>
              <a:rPr lang="sv-SE" sz="800">
                <a:solidFill>
                  <a:srgbClr val="000000"/>
                </a:solidFill>
                <a:latin typeface="Calibri" panose="020F0502020204030204" pitchFamily="34" charset="0"/>
                <a:cs typeface="Calibri" panose="020F0502020204030204" pitchFamily="34" charset="0"/>
              </a:rPr>
              <a:t>Begränsad delning</a:t>
            </a:r>
          </a:p>
        </p:txBody>
      </p:sp>
    </p:spTree>
    <p:extLst>
      <p:ext uri="{BB962C8B-B14F-4D97-AF65-F5344CB8AC3E}">
        <p14:creationId xmlns:p14="http://schemas.microsoft.com/office/powerpoint/2010/main" val="14318469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6" r:id="rId4"/>
    <p:sldLayoutId id="2147483667" r:id="rId5"/>
    <p:sldLayoutId id="2147483684" r:id="rId6"/>
    <p:sldLayoutId id="2147483687" r:id="rId7"/>
    <p:sldLayoutId id="2147483674" r:id="rId8"/>
    <p:sldLayoutId id="2147483675" r:id="rId9"/>
    <p:sldLayoutId id="2147483677" r:id="rId10"/>
    <p:sldLayoutId id="2147483676" r:id="rId11"/>
    <p:sldLayoutId id="2147483678" r:id="rId12"/>
    <p:sldLayoutId id="2147483686" r:id="rId13"/>
    <p:sldLayoutId id="2147483679" r:id="rId14"/>
    <p:sldLayoutId id="2147483680" r:id="rId15"/>
    <p:sldLayoutId id="2147483681" r:id="rId16"/>
    <p:sldLayoutId id="2147483682" r:id="rId17"/>
    <p:sldLayoutId id="2147483683" r:id="rId18"/>
    <p:sldLayoutId id="2147483688" r:id="rId19"/>
    <p:sldLayoutId id="2147483689" r:id="rId20"/>
  </p:sldLayoutIdLst>
  <p:txStyles>
    <p:titleStyle>
      <a:lvl1pPr algn="ctr" defTabSz="914400" rtl="0" eaLnBrk="1" latinLnBrk="0" hangingPunct="1">
        <a:lnSpc>
          <a:spcPct val="100000"/>
        </a:lnSpc>
        <a:spcBef>
          <a:spcPct val="0"/>
        </a:spcBef>
        <a:buNone/>
        <a:defRPr sz="2800" b="1" i="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1234" userDrawn="1">
          <p15:clr>
            <a:srgbClr val="F26B43"/>
          </p15:clr>
        </p15:guide>
        <p15:guide id="3" pos="4526" userDrawn="1">
          <p15:clr>
            <a:srgbClr val="F26B43"/>
          </p15:clr>
        </p15:guide>
        <p15:guide id="4" orient="horz" pos="3475" userDrawn="1">
          <p15:clr>
            <a:srgbClr val="F26B43"/>
          </p15:clr>
        </p15:guide>
        <p15:guide id="5" pos="181" userDrawn="1">
          <p15:clr>
            <a:srgbClr val="F26B43"/>
          </p15:clr>
        </p15:guide>
        <p15:guide id="6" pos="4378" userDrawn="1">
          <p15:clr>
            <a:srgbClr val="F26B43"/>
          </p15:clr>
        </p15:guide>
        <p15:guide id="7" pos="1379" userDrawn="1">
          <p15:clr>
            <a:srgbClr val="F26B43"/>
          </p15:clr>
        </p15:guide>
        <p15:guide id="8" pos="5579" userDrawn="1">
          <p15:clr>
            <a:srgbClr val="F26B43"/>
          </p15:clr>
        </p15:guide>
        <p15:guide id="9" orient="horz" pos="935" userDrawn="1">
          <p15:clr>
            <a:srgbClr val="F26B43"/>
          </p15:clr>
        </p15:guide>
        <p15:guide id="10" orient="horz" pos="2069" userDrawn="1">
          <p15:clr>
            <a:srgbClr val="F26B43"/>
          </p15:clr>
        </p15:guide>
        <p15:guide id="11" orient="horz" pos="177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317952" y="2434196"/>
            <a:ext cx="6508096" cy="1273854"/>
          </a:xfrm>
        </p:spPr>
        <p:txBody>
          <a:bodyPr/>
          <a:lstStyle/>
          <a:p>
            <a:br>
              <a:rPr lang="sv-SE" sz="2800" dirty="0"/>
            </a:br>
            <a:br>
              <a:rPr lang="sv-SE" sz="2800" dirty="0"/>
            </a:br>
            <a:r>
              <a:rPr lang="sv-SE" sz="2800" dirty="0"/>
              <a:t>Universitetets förebyggande arbete mot hot och våld</a:t>
            </a:r>
            <a:br>
              <a:rPr lang="sv-SE" sz="2800" dirty="0"/>
            </a:br>
            <a:br>
              <a:rPr lang="sv-SE" sz="2800" dirty="0"/>
            </a:br>
            <a:r>
              <a:rPr lang="sv-SE" sz="1800" dirty="0"/>
              <a:t>Revisionsprojekt 2021-2022</a:t>
            </a:r>
          </a:p>
        </p:txBody>
      </p:sp>
      <p:sp>
        <p:nvSpPr>
          <p:cNvPr id="2" name="Platshållare för innehåll 1">
            <a:extLst>
              <a:ext uri="{FF2B5EF4-FFF2-40B4-BE49-F238E27FC236}">
                <a16:creationId xmlns:a16="http://schemas.microsoft.com/office/drawing/2014/main" id="{85B422FE-28DC-DD4E-FD92-9C686B500C58}"/>
              </a:ext>
            </a:extLst>
          </p:cNvPr>
          <p:cNvSpPr>
            <a:spLocks noGrp="1"/>
          </p:cNvSpPr>
          <p:nvPr>
            <p:ph sz="quarter" idx="10"/>
          </p:nvPr>
        </p:nvSpPr>
        <p:spPr>
          <a:xfrm>
            <a:off x="752354" y="5822067"/>
            <a:ext cx="7923335" cy="496166"/>
          </a:xfrm>
        </p:spPr>
        <p:txBody>
          <a:bodyPr/>
          <a:lstStyle/>
          <a:p>
            <a:r>
              <a:rPr lang="sv-SE" sz="1600" dirty="0">
                <a:latin typeface="+mj-lt"/>
              </a:rPr>
              <a:t>2024-10-09</a:t>
            </a:r>
            <a:r>
              <a:rPr lang="sv-SE" sz="1600" dirty="0">
                <a:latin typeface="Verdana" panose="020B0604030504040204" pitchFamily="34" charset="0"/>
                <a:ea typeface="Verdana" panose="020B0604030504040204" pitchFamily="34" charset="0"/>
                <a:cs typeface="Verdana" panose="020B0604030504040204" pitchFamily="34" charset="0"/>
              </a:rPr>
              <a:t>| Internrevisionen vid Umeå universitet</a:t>
            </a:r>
          </a:p>
          <a:p>
            <a:r>
              <a:rPr lang="sv-SE" sz="1600" dirty="0">
                <a:latin typeface="Verdana" panose="020B0604030504040204" pitchFamily="34" charset="0"/>
                <a:ea typeface="Verdana" panose="020B0604030504040204" pitchFamily="34" charset="0"/>
                <a:cs typeface="Verdana" panose="020B0604030504040204" pitchFamily="34" charset="0"/>
              </a:rPr>
              <a:t>Susanne Hellqvist, Jonas Hansson</a:t>
            </a:r>
          </a:p>
        </p:txBody>
      </p:sp>
    </p:spTree>
    <p:extLst>
      <p:ext uri="{BB962C8B-B14F-4D97-AF65-F5344CB8AC3E}">
        <p14:creationId xmlns:p14="http://schemas.microsoft.com/office/powerpoint/2010/main" val="33090212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8FF93C0B-E7A4-4FBF-91BB-80C2B2298343}"/>
              </a:ext>
            </a:extLst>
          </p:cNvPr>
          <p:cNvGraphicFramePr>
            <a:graphicFrameLocks noGrp="1"/>
          </p:cNvGraphicFramePr>
          <p:nvPr>
            <p:ph idx="1"/>
            <p:extLst>
              <p:ext uri="{D42A27DB-BD31-4B8C-83A1-F6EECF244321}">
                <p14:modId xmlns:p14="http://schemas.microsoft.com/office/powerpoint/2010/main" val="4161352994"/>
              </p:ext>
            </p:extLst>
          </p:nvPr>
        </p:nvGraphicFramePr>
        <p:xfrm>
          <a:off x="867267" y="2215299"/>
          <a:ext cx="7277492" cy="3553904"/>
        </p:xfrm>
        <a:graphic>
          <a:graphicData uri="http://schemas.openxmlformats.org/drawingml/2006/table">
            <a:tbl>
              <a:tblPr firstRow="1" firstCol="1" bandRow="1">
                <a:tableStyleId>{5C22544A-7EE6-4342-B048-85BDC9FD1C3A}</a:tableStyleId>
              </a:tblPr>
              <a:tblGrid>
                <a:gridCol w="2273213">
                  <a:extLst>
                    <a:ext uri="{9D8B030D-6E8A-4147-A177-3AD203B41FA5}">
                      <a16:colId xmlns:a16="http://schemas.microsoft.com/office/drawing/2014/main" val="322216351"/>
                    </a:ext>
                  </a:extLst>
                </a:gridCol>
                <a:gridCol w="1253078">
                  <a:extLst>
                    <a:ext uri="{9D8B030D-6E8A-4147-A177-3AD203B41FA5}">
                      <a16:colId xmlns:a16="http://schemas.microsoft.com/office/drawing/2014/main" val="1641932747"/>
                    </a:ext>
                  </a:extLst>
                </a:gridCol>
                <a:gridCol w="1479595">
                  <a:extLst>
                    <a:ext uri="{9D8B030D-6E8A-4147-A177-3AD203B41FA5}">
                      <a16:colId xmlns:a16="http://schemas.microsoft.com/office/drawing/2014/main" val="3258901959"/>
                    </a:ext>
                  </a:extLst>
                </a:gridCol>
                <a:gridCol w="1144639">
                  <a:extLst>
                    <a:ext uri="{9D8B030D-6E8A-4147-A177-3AD203B41FA5}">
                      <a16:colId xmlns:a16="http://schemas.microsoft.com/office/drawing/2014/main" val="1319837546"/>
                    </a:ext>
                  </a:extLst>
                </a:gridCol>
                <a:gridCol w="1126967">
                  <a:extLst>
                    <a:ext uri="{9D8B030D-6E8A-4147-A177-3AD203B41FA5}">
                      <a16:colId xmlns:a16="http://schemas.microsoft.com/office/drawing/2014/main" val="404869631"/>
                    </a:ext>
                  </a:extLst>
                </a:gridCol>
              </a:tblGrid>
              <a:tr h="1653948">
                <a:tc>
                  <a:txBody>
                    <a:bodyPr/>
                    <a:lstStyle/>
                    <a:p>
                      <a:pPr>
                        <a:lnSpc>
                          <a:spcPct val="107000"/>
                        </a:lnSpc>
                        <a:spcAft>
                          <a:spcPts val="800"/>
                        </a:spcAft>
                      </a:pPr>
                      <a:r>
                        <a:rPr lang="sv-SE" sz="1200">
                          <a:effectLst/>
                        </a:rPr>
                        <a:t>Omtalad eller omskriven i media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Utsatt för hot eller våld (ja)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Ej utsatt för hot eller våld senaste fem åren</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Totalsumma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Utsatt senaste fem åren (procent)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extLst>
                  <a:ext uri="{0D108BD9-81ED-4DB2-BD59-A6C34878D82A}">
                    <a16:rowId xmlns:a16="http://schemas.microsoft.com/office/drawing/2014/main" val="1208633966"/>
                  </a:ext>
                </a:extLst>
              </a:tr>
              <a:tr h="474989">
                <a:tc>
                  <a:txBody>
                    <a:bodyPr/>
                    <a:lstStyle/>
                    <a:p>
                      <a:pPr>
                        <a:lnSpc>
                          <a:spcPct val="107000"/>
                        </a:lnSpc>
                        <a:spcAft>
                          <a:spcPts val="800"/>
                        </a:spcAft>
                      </a:pPr>
                      <a:r>
                        <a:rPr lang="sv-SE" sz="1200">
                          <a:effectLst/>
                        </a:rPr>
                        <a:t>Ja, flera gånger</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44</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128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172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26%</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extLst>
                  <a:ext uri="{0D108BD9-81ED-4DB2-BD59-A6C34878D82A}">
                    <a16:rowId xmlns:a16="http://schemas.microsoft.com/office/drawing/2014/main" val="2395916808"/>
                  </a:ext>
                </a:extLst>
              </a:tr>
              <a:tr h="474989">
                <a:tc>
                  <a:txBody>
                    <a:bodyPr/>
                    <a:lstStyle/>
                    <a:p>
                      <a:pPr>
                        <a:lnSpc>
                          <a:spcPct val="107000"/>
                        </a:lnSpc>
                        <a:spcAft>
                          <a:spcPts val="800"/>
                        </a:spcAft>
                      </a:pPr>
                      <a:r>
                        <a:rPr lang="sv-SE" sz="1200">
                          <a:effectLst/>
                        </a:rPr>
                        <a:t>Ja, någon enstaka gång</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87</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388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475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extLst>
                  <a:ext uri="{0D108BD9-81ED-4DB2-BD59-A6C34878D82A}">
                    <a16:rowId xmlns:a16="http://schemas.microsoft.com/office/drawing/2014/main" val="2435630577"/>
                  </a:ext>
                </a:extLst>
              </a:tr>
              <a:tr h="474989">
                <a:tc>
                  <a:txBody>
                    <a:bodyPr/>
                    <a:lstStyle/>
                    <a:p>
                      <a:pPr>
                        <a:lnSpc>
                          <a:spcPct val="107000"/>
                        </a:lnSpc>
                        <a:spcAft>
                          <a:spcPts val="800"/>
                        </a:spcAft>
                      </a:pPr>
                      <a:r>
                        <a:rPr lang="sv-SE" sz="1200">
                          <a:effectLst/>
                        </a:rPr>
                        <a:t>Nej</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155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1559</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1714</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9%</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extLst>
                  <a:ext uri="{0D108BD9-81ED-4DB2-BD59-A6C34878D82A}">
                    <a16:rowId xmlns:a16="http://schemas.microsoft.com/office/drawing/2014/main" val="4208412539"/>
                  </a:ext>
                </a:extLst>
              </a:tr>
              <a:tr h="474989">
                <a:tc>
                  <a:txBody>
                    <a:bodyPr/>
                    <a:lstStyle/>
                    <a:p>
                      <a:pPr>
                        <a:lnSpc>
                          <a:spcPct val="107000"/>
                        </a:lnSpc>
                        <a:spcAft>
                          <a:spcPts val="800"/>
                        </a:spcAft>
                      </a:pPr>
                      <a:r>
                        <a:rPr lang="sv-SE" sz="1200">
                          <a:effectLst/>
                        </a:rPr>
                        <a:t>Summering</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286</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1075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a:effectLst/>
                        </a:rPr>
                        <a:t>1361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tc>
                  <a:txBody>
                    <a:bodyPr/>
                    <a:lstStyle/>
                    <a:p>
                      <a:pPr>
                        <a:lnSpc>
                          <a:spcPct val="107000"/>
                        </a:lnSpc>
                        <a:spcAft>
                          <a:spcPts val="800"/>
                        </a:spcAft>
                      </a:pPr>
                      <a:r>
                        <a:rPr lang="sv-SE" sz="1200" dirty="0">
                          <a:effectLst/>
                        </a:rPr>
                        <a:t>12%</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658" marR="56658" marT="0" marB="0"/>
                </a:tc>
                <a:extLst>
                  <a:ext uri="{0D108BD9-81ED-4DB2-BD59-A6C34878D82A}">
                    <a16:rowId xmlns:a16="http://schemas.microsoft.com/office/drawing/2014/main" val="1390783518"/>
                  </a:ext>
                </a:extLst>
              </a:tr>
            </a:tbl>
          </a:graphicData>
        </a:graphic>
      </p:graphicFrame>
      <p:sp>
        <p:nvSpPr>
          <p:cNvPr id="5" name="textruta 4">
            <a:extLst>
              <a:ext uri="{FF2B5EF4-FFF2-40B4-BE49-F238E27FC236}">
                <a16:creationId xmlns:a16="http://schemas.microsoft.com/office/drawing/2014/main" id="{EC430418-A9EC-48BB-BE7F-B22B101C6594}"/>
              </a:ext>
            </a:extLst>
          </p:cNvPr>
          <p:cNvSpPr txBox="1"/>
          <p:nvPr/>
        </p:nvSpPr>
        <p:spPr>
          <a:xfrm>
            <a:off x="1028700" y="994410"/>
            <a:ext cx="7116059" cy="830997"/>
          </a:xfrm>
          <a:prstGeom prst="rect">
            <a:avLst/>
          </a:prstGeom>
          <a:noFill/>
        </p:spPr>
        <p:txBody>
          <a:bodyPr wrap="square" rtlCol="0">
            <a:spAutoFit/>
          </a:bodyPr>
          <a:lstStyle/>
          <a:p>
            <a:pPr algn="ctr"/>
            <a:r>
              <a:rPr lang="sv-SE" sz="2400" dirty="0"/>
              <a:t>Samband mellan omtalad/omskriven i media och utsatthet för </a:t>
            </a:r>
            <a:r>
              <a:rPr lang="sv-SE" sz="2400" dirty="0" err="1"/>
              <a:t>hot&amp;våld</a:t>
            </a:r>
            <a:r>
              <a:rPr lang="sv-SE" sz="2400" dirty="0"/>
              <a:t> (senaste fem åren)</a:t>
            </a:r>
          </a:p>
        </p:txBody>
      </p:sp>
    </p:spTree>
    <p:extLst>
      <p:ext uri="{BB962C8B-B14F-4D97-AF65-F5344CB8AC3E}">
        <p14:creationId xmlns:p14="http://schemas.microsoft.com/office/powerpoint/2010/main" val="18150356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0585C80F-E33F-462C-A99B-71AB49377656}"/>
              </a:ext>
            </a:extLst>
          </p:cNvPr>
          <p:cNvGraphicFramePr>
            <a:graphicFrameLocks noGrp="1"/>
          </p:cNvGraphicFramePr>
          <p:nvPr>
            <p:ph idx="1"/>
            <p:extLst>
              <p:ext uri="{D42A27DB-BD31-4B8C-83A1-F6EECF244321}">
                <p14:modId xmlns:p14="http://schemas.microsoft.com/office/powerpoint/2010/main" val="245798847"/>
              </p:ext>
            </p:extLst>
          </p:nvPr>
        </p:nvGraphicFramePr>
        <p:xfrm>
          <a:off x="682625" y="835025"/>
          <a:ext cx="7791450" cy="5694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62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5D182CAD-B540-46E6-8076-78544CAF78C3}"/>
              </a:ext>
            </a:extLst>
          </p:cNvPr>
          <p:cNvGraphicFramePr>
            <a:graphicFrameLocks/>
          </p:cNvGraphicFramePr>
          <p:nvPr>
            <p:extLst>
              <p:ext uri="{D42A27DB-BD31-4B8C-83A1-F6EECF244321}">
                <p14:modId xmlns:p14="http://schemas.microsoft.com/office/powerpoint/2010/main" val="2802352471"/>
              </p:ext>
            </p:extLst>
          </p:nvPr>
        </p:nvGraphicFramePr>
        <p:xfrm>
          <a:off x="987971" y="1093076"/>
          <a:ext cx="6968359" cy="483475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5624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58430107-9C18-4220-8210-C2CF0DE40FF2}"/>
              </a:ext>
            </a:extLst>
          </p:cNvPr>
          <p:cNvSpPr>
            <a:spLocks noGrp="1"/>
          </p:cNvSpPr>
          <p:nvPr>
            <p:ph idx="1"/>
          </p:nvPr>
        </p:nvSpPr>
        <p:spPr>
          <a:xfrm>
            <a:off x="754380" y="982980"/>
            <a:ext cx="7589520" cy="5314950"/>
          </a:xfrm>
        </p:spPr>
        <p:txBody>
          <a:bodyPr/>
          <a:lstStyle/>
          <a:p>
            <a:endParaRPr lang="sv-SE" dirty="0"/>
          </a:p>
          <a:p>
            <a:r>
              <a:rPr lang="sv-SE" sz="2000" dirty="0"/>
              <a:t>59 personer uppgav att de bytt arbetsuppgifter och 166 personer att de övervägt att byta arbetsuppgifter på grund av risk eller oro för att utsättas för hot eller våld.</a:t>
            </a:r>
          </a:p>
          <a:p>
            <a:r>
              <a:rPr lang="sv-SE" sz="2000" dirty="0"/>
              <a:t>153 personer svarade att de avstått från att uttala sig i media på grund av risk eller oro för att utsättas för hot eller våld</a:t>
            </a:r>
          </a:p>
          <a:p>
            <a:r>
              <a:rPr lang="sv-SE" sz="2000" dirty="0"/>
              <a:t>49 personer svarade att de på grund av risk eller oro för att utsättas för hot eller våld påverkats att ändra ett beslut.</a:t>
            </a:r>
          </a:p>
          <a:p>
            <a:r>
              <a:rPr lang="sv-SE" sz="2000" dirty="0"/>
              <a:t>213 personer svarade att de på grund av risk eller oro för att utsättas för hot eller våld tvekat inför ett beslut.</a:t>
            </a:r>
          </a:p>
          <a:p>
            <a:endParaRPr lang="sv-SE" dirty="0"/>
          </a:p>
        </p:txBody>
      </p:sp>
    </p:spTree>
    <p:extLst>
      <p:ext uri="{BB962C8B-B14F-4D97-AF65-F5344CB8AC3E}">
        <p14:creationId xmlns:p14="http://schemas.microsoft.com/office/powerpoint/2010/main" val="39786187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71049D4-22FE-46F0-BA98-E1E53E3BAD83}"/>
              </a:ext>
            </a:extLst>
          </p:cNvPr>
          <p:cNvSpPr>
            <a:spLocks noGrp="1"/>
          </p:cNvSpPr>
          <p:nvPr>
            <p:ph idx="1"/>
          </p:nvPr>
        </p:nvSpPr>
        <p:spPr>
          <a:xfrm>
            <a:off x="617220" y="1920240"/>
            <a:ext cx="8092440" cy="4572000"/>
          </a:xfrm>
        </p:spPr>
        <p:txBody>
          <a:bodyPr/>
          <a:lstStyle/>
          <a:p>
            <a:pPr marL="0" indent="0">
              <a:buNone/>
            </a:pPr>
            <a:r>
              <a:rPr lang="sv-SE" sz="2000" i="1" dirty="0"/>
              <a:t>Internrevisionen rekommenderar att det förebyggande arbetet mot hot och våld blir en integrerad del i det systematiska arbetsmiljöarbetet. </a:t>
            </a:r>
          </a:p>
        </p:txBody>
      </p:sp>
      <p:sp>
        <p:nvSpPr>
          <p:cNvPr id="4" name="textruta 3">
            <a:extLst>
              <a:ext uri="{FF2B5EF4-FFF2-40B4-BE49-F238E27FC236}">
                <a16:creationId xmlns:a16="http://schemas.microsoft.com/office/drawing/2014/main" id="{32BA7056-9A80-4767-9723-4B53DC02B495}"/>
              </a:ext>
            </a:extLst>
          </p:cNvPr>
          <p:cNvSpPr txBox="1"/>
          <p:nvPr/>
        </p:nvSpPr>
        <p:spPr>
          <a:xfrm>
            <a:off x="1714500" y="1188720"/>
            <a:ext cx="5795010" cy="523220"/>
          </a:xfrm>
          <a:prstGeom prst="rect">
            <a:avLst/>
          </a:prstGeom>
          <a:noFill/>
        </p:spPr>
        <p:txBody>
          <a:bodyPr wrap="square" rtlCol="0">
            <a:spAutoFit/>
          </a:bodyPr>
          <a:lstStyle/>
          <a:p>
            <a:pPr algn="ctr"/>
            <a:r>
              <a:rPr lang="sv-SE" sz="2800" b="1" dirty="0"/>
              <a:t>Rekommendationer</a:t>
            </a:r>
          </a:p>
        </p:txBody>
      </p:sp>
    </p:spTree>
    <p:extLst>
      <p:ext uri="{BB962C8B-B14F-4D97-AF65-F5344CB8AC3E}">
        <p14:creationId xmlns:p14="http://schemas.microsoft.com/office/powerpoint/2010/main" val="9501941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A918CBC1-AF90-E460-579D-E885FF45AD15}"/>
              </a:ext>
            </a:extLst>
          </p:cNvPr>
          <p:cNvSpPr>
            <a:spLocks noGrp="1"/>
          </p:cNvSpPr>
          <p:nvPr>
            <p:ph type="ctrTitle"/>
          </p:nvPr>
        </p:nvSpPr>
        <p:spPr/>
        <p:txBody>
          <a:bodyPr/>
          <a:lstStyle/>
          <a:p>
            <a:r>
              <a:rPr lang="sv-SE" dirty="0"/>
              <a:t>ÅTGÄRDER HOT, VÅLD OCH TRAKASSERIER</a:t>
            </a:r>
          </a:p>
        </p:txBody>
      </p:sp>
      <p:sp>
        <p:nvSpPr>
          <p:cNvPr id="5" name="Underrubrik 4">
            <a:extLst>
              <a:ext uri="{FF2B5EF4-FFF2-40B4-BE49-F238E27FC236}">
                <a16:creationId xmlns:a16="http://schemas.microsoft.com/office/drawing/2014/main" id="{BEB40109-3CDD-9FCB-C34D-633244240FD9}"/>
              </a:ext>
            </a:extLst>
          </p:cNvPr>
          <p:cNvSpPr>
            <a:spLocks noGrp="1"/>
          </p:cNvSpPr>
          <p:nvPr>
            <p:ph type="subTitle" idx="1"/>
          </p:nvPr>
        </p:nvSpPr>
        <p:spPr/>
        <p:txBody>
          <a:bodyPr/>
          <a:lstStyle/>
          <a:p>
            <a:r>
              <a:rPr lang="sv-SE" dirty="0"/>
              <a:t>Charles Cederqvist, säkerhetschef och Linda Johnson HR-strateg</a:t>
            </a:r>
          </a:p>
        </p:txBody>
      </p:sp>
      <p:sp>
        <p:nvSpPr>
          <p:cNvPr id="6" name="Platshållare för text 5">
            <a:extLst>
              <a:ext uri="{FF2B5EF4-FFF2-40B4-BE49-F238E27FC236}">
                <a16:creationId xmlns:a16="http://schemas.microsoft.com/office/drawing/2014/main" id="{1FE1D6C8-E32B-5DA6-7574-2F0929A787B9}"/>
              </a:ext>
            </a:extLst>
          </p:cNvPr>
          <p:cNvSpPr>
            <a:spLocks noGrp="1"/>
          </p:cNvSpPr>
          <p:nvPr>
            <p:ph type="body" sz="quarter" idx="10"/>
          </p:nvPr>
        </p:nvSpPr>
        <p:spPr/>
        <p:txBody>
          <a:bodyPr/>
          <a:lstStyle/>
          <a:p>
            <a:r>
              <a:rPr lang="sv-SE" dirty="0"/>
              <a:t>2024-10-09</a:t>
            </a:r>
          </a:p>
        </p:txBody>
      </p:sp>
    </p:spTree>
    <p:extLst>
      <p:ext uri="{BB962C8B-B14F-4D97-AF65-F5344CB8AC3E}">
        <p14:creationId xmlns:p14="http://schemas.microsoft.com/office/powerpoint/2010/main" val="149711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7718C0-177D-898B-2649-B86CC7890C25}"/>
              </a:ext>
            </a:extLst>
          </p:cNvPr>
          <p:cNvSpPr>
            <a:spLocks noGrp="1"/>
          </p:cNvSpPr>
          <p:nvPr>
            <p:ph type="title"/>
          </p:nvPr>
        </p:nvSpPr>
        <p:spPr/>
        <p:txBody>
          <a:bodyPr/>
          <a:lstStyle/>
          <a:p>
            <a:r>
              <a:rPr lang="sv-SE" dirty="0"/>
              <a:t>GENOMFÖRDA ÅTGÄRDER HOT, VÅLD OCH TRAKASSERIER</a:t>
            </a:r>
          </a:p>
        </p:txBody>
      </p:sp>
      <p:sp>
        <p:nvSpPr>
          <p:cNvPr id="3" name="Platshållare för innehåll 2">
            <a:extLst>
              <a:ext uri="{FF2B5EF4-FFF2-40B4-BE49-F238E27FC236}">
                <a16:creationId xmlns:a16="http://schemas.microsoft.com/office/drawing/2014/main" id="{F1A7B4BD-AF6E-C41C-1BD0-33127344A0D0}"/>
              </a:ext>
            </a:extLst>
          </p:cNvPr>
          <p:cNvSpPr>
            <a:spLocks noGrp="1"/>
          </p:cNvSpPr>
          <p:nvPr>
            <p:ph idx="1"/>
          </p:nvPr>
        </p:nvSpPr>
        <p:spPr/>
        <p:txBody>
          <a:bodyPr/>
          <a:lstStyle/>
          <a:p>
            <a:r>
              <a:rPr lang="sv-SE" sz="1050" dirty="0"/>
              <a:t>Förebyggande utbildning hot, våld och påtryckningar </a:t>
            </a:r>
          </a:p>
          <a:p>
            <a:r>
              <a:rPr lang="sv-SE" sz="1050" dirty="0"/>
              <a:t>Säkerhetsmodul IA-systemet </a:t>
            </a:r>
          </a:p>
          <a:p>
            <a:r>
              <a:rPr lang="sv-SE" sz="1050" dirty="0"/>
              <a:t>Frågor om förekomst av hot och våld – MAE och studiebarometern </a:t>
            </a:r>
          </a:p>
          <a:p>
            <a:r>
              <a:rPr lang="sv-SE" sz="1050" dirty="0"/>
              <a:t>Om något händer – stöd till chefer, medarbetare och studenter </a:t>
            </a:r>
          </a:p>
          <a:p>
            <a:r>
              <a:rPr lang="sv-SE" sz="1050" dirty="0"/>
              <a:t>Digital grundutbildning i arbetsmiljö för chefer </a:t>
            </a:r>
          </a:p>
          <a:p>
            <a:r>
              <a:rPr lang="sv-SE" sz="1050" dirty="0"/>
              <a:t>Styrdokument för området </a:t>
            </a:r>
          </a:p>
          <a:p>
            <a:r>
              <a:rPr lang="sv-SE" sz="1050" dirty="0"/>
              <a:t>Ny organisation arbetsmiljö och lika villkor </a:t>
            </a:r>
          </a:p>
          <a:p>
            <a:r>
              <a:rPr lang="sv-SE" sz="1050" dirty="0"/>
              <a:t>STAR-teamet</a:t>
            </a:r>
          </a:p>
          <a:p>
            <a:r>
              <a:rPr lang="sv-SE" sz="1050" dirty="0"/>
              <a:t>Ledarskaps- och introduktionsutbildningar är förstärkta med arbetsmiljö och lika villkors inslag</a:t>
            </a:r>
          </a:p>
          <a:p>
            <a:r>
              <a:rPr lang="sv-SE" sz="1050" dirty="0"/>
              <a:t>Workshops, temadagar för medarbetare och studenter</a:t>
            </a:r>
          </a:p>
          <a:p>
            <a:endParaRPr lang="sv-SE" dirty="0"/>
          </a:p>
        </p:txBody>
      </p:sp>
    </p:spTree>
    <p:extLst>
      <p:ext uri="{BB962C8B-B14F-4D97-AF65-F5344CB8AC3E}">
        <p14:creationId xmlns:p14="http://schemas.microsoft.com/office/powerpoint/2010/main" val="375077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F87344-187C-A74B-E94A-6361F6F4748F}"/>
              </a:ext>
            </a:extLst>
          </p:cNvPr>
          <p:cNvSpPr>
            <a:spLocks noGrp="1"/>
          </p:cNvSpPr>
          <p:nvPr>
            <p:ph type="title"/>
          </p:nvPr>
        </p:nvSpPr>
        <p:spPr/>
        <p:txBody>
          <a:bodyPr/>
          <a:lstStyle/>
          <a:p>
            <a:r>
              <a:rPr lang="sv-SE" dirty="0"/>
              <a:t>PÅGÅENDE ÅTGÄRDER</a:t>
            </a:r>
          </a:p>
        </p:txBody>
      </p:sp>
      <p:sp>
        <p:nvSpPr>
          <p:cNvPr id="3" name="Platshållare för innehåll 2">
            <a:extLst>
              <a:ext uri="{FF2B5EF4-FFF2-40B4-BE49-F238E27FC236}">
                <a16:creationId xmlns:a16="http://schemas.microsoft.com/office/drawing/2014/main" id="{67D8F720-1180-36E3-C7AD-7F0BF0776FD9}"/>
              </a:ext>
            </a:extLst>
          </p:cNvPr>
          <p:cNvSpPr>
            <a:spLocks noGrp="1"/>
          </p:cNvSpPr>
          <p:nvPr>
            <p:ph idx="1"/>
          </p:nvPr>
        </p:nvSpPr>
        <p:spPr/>
        <p:txBody>
          <a:bodyPr/>
          <a:lstStyle/>
          <a:p>
            <a:r>
              <a:rPr lang="sv-SE" dirty="0"/>
              <a:t>Löpande utvärdering av digital utbildning i hot, våld och påtryckningar</a:t>
            </a:r>
          </a:p>
          <a:p>
            <a:r>
              <a:rPr lang="sv-SE" dirty="0"/>
              <a:t>Integrera arbetet med hot och våld i SAM</a:t>
            </a:r>
          </a:p>
          <a:p>
            <a:r>
              <a:rPr lang="sv-SE" dirty="0"/>
              <a:t>Gemensam säkerhetsportal</a:t>
            </a:r>
          </a:p>
          <a:p>
            <a:r>
              <a:rPr lang="sv-SE" dirty="0"/>
              <a:t>Förebyggande värdegrundsarbete (5 årigt projekt)</a:t>
            </a:r>
          </a:p>
          <a:p>
            <a:r>
              <a:rPr lang="sv-SE" dirty="0"/>
              <a:t>Översyn av arbetet med aktiva åtgärder</a:t>
            </a:r>
          </a:p>
          <a:p>
            <a:r>
              <a:rPr lang="sv-SE" dirty="0"/>
              <a:t>Filmvisning</a:t>
            </a:r>
          </a:p>
          <a:p>
            <a:endParaRPr lang="sv-SE" dirty="0"/>
          </a:p>
          <a:p>
            <a:endParaRPr lang="sv-SE" dirty="0"/>
          </a:p>
        </p:txBody>
      </p:sp>
    </p:spTree>
    <p:extLst>
      <p:ext uri="{BB962C8B-B14F-4D97-AF65-F5344CB8AC3E}">
        <p14:creationId xmlns:p14="http://schemas.microsoft.com/office/powerpoint/2010/main" val="34354422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739C8C5-D0E8-4F33-85CC-DB4EB42BCA5C}"/>
              </a:ext>
            </a:extLst>
          </p:cNvPr>
          <p:cNvSpPr>
            <a:spLocks noGrp="1"/>
          </p:cNvSpPr>
          <p:nvPr>
            <p:ph idx="1"/>
          </p:nvPr>
        </p:nvSpPr>
        <p:spPr>
          <a:xfrm>
            <a:off x="816745" y="1835106"/>
            <a:ext cx="7537141" cy="4840902"/>
          </a:xfrm>
        </p:spPr>
        <p:txBody>
          <a:bodyPr/>
          <a:lstStyle/>
          <a:p>
            <a:r>
              <a:rPr lang="sv-SE" dirty="0"/>
              <a:t>En viktig förutsättning för att lärosäten ska kunna bedriva den så kallade tredje uppgiften (att samverka med det omgivande samhället, informera om sin verksamhet och verka för att forskningsresultat kommer till nytta) är att forskare kan och vill vara delaktiga i samhällsdebatten. </a:t>
            </a:r>
          </a:p>
          <a:p>
            <a:r>
              <a:rPr lang="sv-SE" dirty="0"/>
              <a:t>Hot och hat mot forskare uppmärksammades alltmer. Faktaresistens och ett högröstat och hårt språkbruk i sociala medier föranledde såväl företrädare för forskarsamhället och lärosäten som politiker att uttrycka oro över utvecklingen. Dåvarande ministern för högre utbildning och forskning Matilda </a:t>
            </a:r>
            <a:r>
              <a:rPr lang="sv-SE" dirty="0" err="1"/>
              <a:t>Ernkrans</a:t>
            </a:r>
            <a:r>
              <a:rPr lang="sv-SE" dirty="0"/>
              <a:t> uttryckte att det var ett hot mot demokratin och samhällsutvecklingen. </a:t>
            </a:r>
          </a:p>
          <a:p>
            <a:r>
              <a:rPr lang="sv-SE" dirty="0"/>
              <a:t>Det lyftes fram att det fanns risk för självcensur och risk att enskilda forskare drog sig undan den offentliga debatten. </a:t>
            </a:r>
          </a:p>
          <a:p>
            <a:r>
              <a:rPr lang="sv-SE" dirty="0"/>
              <a:t>Diskussioner om vidtagna åtgärder och restriktioner under coronapandemin föranledde hot mot forskare. </a:t>
            </a:r>
          </a:p>
        </p:txBody>
      </p:sp>
      <p:sp>
        <p:nvSpPr>
          <p:cNvPr id="4" name="textruta 3">
            <a:extLst>
              <a:ext uri="{FF2B5EF4-FFF2-40B4-BE49-F238E27FC236}">
                <a16:creationId xmlns:a16="http://schemas.microsoft.com/office/drawing/2014/main" id="{B04FA091-BC1D-4D29-9B59-79C4EC79E970}"/>
              </a:ext>
            </a:extLst>
          </p:cNvPr>
          <p:cNvSpPr txBox="1"/>
          <p:nvPr/>
        </p:nvSpPr>
        <p:spPr>
          <a:xfrm>
            <a:off x="1198485" y="1216241"/>
            <a:ext cx="6853561" cy="461665"/>
          </a:xfrm>
          <a:prstGeom prst="rect">
            <a:avLst/>
          </a:prstGeom>
          <a:noFill/>
        </p:spPr>
        <p:txBody>
          <a:bodyPr wrap="square" rtlCol="0">
            <a:spAutoFit/>
          </a:bodyPr>
          <a:lstStyle/>
          <a:p>
            <a:pPr algn="ctr"/>
            <a:r>
              <a:rPr lang="sv-SE" sz="2400" b="1" dirty="0"/>
              <a:t>Bakgrund till granskningen</a:t>
            </a:r>
          </a:p>
        </p:txBody>
      </p:sp>
    </p:spTree>
    <p:extLst>
      <p:ext uri="{BB962C8B-B14F-4D97-AF65-F5344CB8AC3E}">
        <p14:creationId xmlns:p14="http://schemas.microsoft.com/office/powerpoint/2010/main" val="163517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1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739C8C5-D0E8-4F33-85CC-DB4EB42BCA5C}"/>
              </a:ext>
            </a:extLst>
          </p:cNvPr>
          <p:cNvSpPr>
            <a:spLocks noGrp="1"/>
          </p:cNvSpPr>
          <p:nvPr>
            <p:ph idx="1"/>
          </p:nvPr>
        </p:nvSpPr>
        <p:spPr>
          <a:xfrm>
            <a:off x="816745" y="1835106"/>
            <a:ext cx="7537141" cy="4840902"/>
          </a:xfrm>
        </p:spPr>
        <p:txBody>
          <a:bodyPr/>
          <a:lstStyle/>
          <a:p>
            <a:r>
              <a:rPr lang="sv-SE" dirty="0"/>
              <a:t>Det förebyggande arbetet mot hot och våld har inte varit integrerat i det systematiska arbetsmiljöarbetet på samma sätt som andra arbetsmiljörisker.</a:t>
            </a:r>
          </a:p>
          <a:p>
            <a:r>
              <a:rPr lang="sv-SE" dirty="0"/>
              <a:t>Det har saknats en övergripande bild av hur utsatta anställda vid universitetet är för hot och våld.</a:t>
            </a:r>
          </a:p>
        </p:txBody>
      </p:sp>
      <p:sp>
        <p:nvSpPr>
          <p:cNvPr id="4" name="textruta 3">
            <a:extLst>
              <a:ext uri="{FF2B5EF4-FFF2-40B4-BE49-F238E27FC236}">
                <a16:creationId xmlns:a16="http://schemas.microsoft.com/office/drawing/2014/main" id="{B04FA091-BC1D-4D29-9B59-79C4EC79E970}"/>
              </a:ext>
            </a:extLst>
          </p:cNvPr>
          <p:cNvSpPr txBox="1"/>
          <p:nvPr/>
        </p:nvSpPr>
        <p:spPr>
          <a:xfrm>
            <a:off x="1198485" y="1216241"/>
            <a:ext cx="6853561" cy="461665"/>
          </a:xfrm>
          <a:prstGeom prst="rect">
            <a:avLst/>
          </a:prstGeom>
          <a:noFill/>
        </p:spPr>
        <p:txBody>
          <a:bodyPr wrap="square" rtlCol="0">
            <a:spAutoFit/>
          </a:bodyPr>
          <a:lstStyle/>
          <a:p>
            <a:pPr algn="ctr"/>
            <a:r>
              <a:rPr lang="sv-SE" sz="2400" b="1" dirty="0"/>
              <a:t>Iakttagelser i granskningen</a:t>
            </a:r>
          </a:p>
        </p:txBody>
      </p:sp>
    </p:spTree>
    <p:extLst>
      <p:ext uri="{BB962C8B-B14F-4D97-AF65-F5344CB8AC3E}">
        <p14:creationId xmlns:p14="http://schemas.microsoft.com/office/powerpoint/2010/main" val="3499228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C3536C81-CC76-4006-8014-CE8A803EFAAB}"/>
              </a:ext>
            </a:extLst>
          </p:cNvPr>
          <p:cNvSpPr>
            <a:spLocks noGrp="1"/>
          </p:cNvSpPr>
          <p:nvPr>
            <p:ph idx="1"/>
          </p:nvPr>
        </p:nvSpPr>
        <p:spPr>
          <a:xfrm>
            <a:off x="891540" y="1828800"/>
            <a:ext cx="7509510" cy="4491990"/>
          </a:xfrm>
        </p:spPr>
        <p:txBody>
          <a:bodyPr/>
          <a:lstStyle/>
          <a:p>
            <a:r>
              <a:rPr lang="sv-SE" sz="2400" dirty="0"/>
              <a:t>Utskick till samtliga anställda (4350 personer)</a:t>
            </a:r>
          </a:p>
          <a:p>
            <a:r>
              <a:rPr lang="sv-SE" sz="2400" dirty="0"/>
              <a:t>2361 svar (54%)</a:t>
            </a:r>
          </a:p>
          <a:p>
            <a:endParaRPr lang="sv-SE" sz="2800" dirty="0"/>
          </a:p>
          <a:p>
            <a:endParaRPr lang="sv-SE" dirty="0"/>
          </a:p>
        </p:txBody>
      </p:sp>
      <p:sp>
        <p:nvSpPr>
          <p:cNvPr id="2" name="textruta 1">
            <a:extLst>
              <a:ext uri="{FF2B5EF4-FFF2-40B4-BE49-F238E27FC236}">
                <a16:creationId xmlns:a16="http://schemas.microsoft.com/office/drawing/2014/main" id="{F7910EDE-A2C9-48BE-A8E0-29B43AC7C531}"/>
              </a:ext>
            </a:extLst>
          </p:cNvPr>
          <p:cNvSpPr txBox="1"/>
          <p:nvPr/>
        </p:nvSpPr>
        <p:spPr>
          <a:xfrm>
            <a:off x="1851660" y="1131570"/>
            <a:ext cx="5589270" cy="646331"/>
          </a:xfrm>
          <a:prstGeom prst="rect">
            <a:avLst/>
          </a:prstGeom>
          <a:noFill/>
        </p:spPr>
        <p:txBody>
          <a:bodyPr wrap="square" rtlCol="0">
            <a:spAutoFit/>
          </a:bodyPr>
          <a:lstStyle/>
          <a:p>
            <a:r>
              <a:rPr lang="sv-SE" sz="3600" b="1" dirty="0"/>
              <a:t>Enkätundersökning</a:t>
            </a:r>
          </a:p>
        </p:txBody>
      </p:sp>
    </p:spTree>
    <p:extLst>
      <p:ext uri="{BB962C8B-B14F-4D97-AF65-F5344CB8AC3E}">
        <p14:creationId xmlns:p14="http://schemas.microsoft.com/office/powerpoint/2010/main" val="329914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92CE72E0-C805-4519-9F49-1294E0B55E51}"/>
              </a:ext>
            </a:extLst>
          </p:cNvPr>
          <p:cNvGraphicFramePr>
            <a:graphicFrameLocks noGrp="1"/>
          </p:cNvGraphicFramePr>
          <p:nvPr>
            <p:ph idx="1"/>
            <p:extLst>
              <p:ext uri="{D42A27DB-BD31-4B8C-83A1-F6EECF244321}">
                <p14:modId xmlns:p14="http://schemas.microsoft.com/office/powerpoint/2010/main" val="4266724186"/>
              </p:ext>
            </p:extLst>
          </p:nvPr>
        </p:nvGraphicFramePr>
        <p:xfrm>
          <a:off x="896645" y="2654423"/>
          <a:ext cx="7493212" cy="3114780"/>
        </p:xfrm>
        <a:graphic>
          <a:graphicData uri="http://schemas.openxmlformats.org/drawingml/2006/table">
            <a:tbl>
              <a:tblPr firstRow="1" firstCol="1" bandRow="1">
                <a:tableStyleId>{5C22544A-7EE6-4342-B048-85BDC9FD1C3A}</a:tableStyleId>
              </a:tblPr>
              <a:tblGrid>
                <a:gridCol w="1459229">
                  <a:extLst>
                    <a:ext uri="{9D8B030D-6E8A-4147-A177-3AD203B41FA5}">
                      <a16:colId xmlns:a16="http://schemas.microsoft.com/office/drawing/2014/main" val="978829857"/>
                    </a:ext>
                  </a:extLst>
                </a:gridCol>
                <a:gridCol w="1861807">
                  <a:extLst>
                    <a:ext uri="{9D8B030D-6E8A-4147-A177-3AD203B41FA5}">
                      <a16:colId xmlns:a16="http://schemas.microsoft.com/office/drawing/2014/main" val="1445609175"/>
                    </a:ext>
                  </a:extLst>
                </a:gridCol>
                <a:gridCol w="1819773">
                  <a:extLst>
                    <a:ext uri="{9D8B030D-6E8A-4147-A177-3AD203B41FA5}">
                      <a16:colId xmlns:a16="http://schemas.microsoft.com/office/drawing/2014/main" val="3497150005"/>
                    </a:ext>
                  </a:extLst>
                </a:gridCol>
                <a:gridCol w="888482">
                  <a:extLst>
                    <a:ext uri="{9D8B030D-6E8A-4147-A177-3AD203B41FA5}">
                      <a16:colId xmlns:a16="http://schemas.microsoft.com/office/drawing/2014/main" val="1349978553"/>
                    </a:ext>
                  </a:extLst>
                </a:gridCol>
                <a:gridCol w="1463921">
                  <a:extLst>
                    <a:ext uri="{9D8B030D-6E8A-4147-A177-3AD203B41FA5}">
                      <a16:colId xmlns:a16="http://schemas.microsoft.com/office/drawing/2014/main" val="3134107536"/>
                    </a:ext>
                  </a:extLst>
                </a:gridCol>
              </a:tblGrid>
              <a:tr h="1294639">
                <a:tc>
                  <a:txBody>
                    <a:bodyPr/>
                    <a:lstStyle/>
                    <a:p>
                      <a:pPr>
                        <a:lnSpc>
                          <a:spcPct val="107000"/>
                        </a:lnSpc>
                        <a:spcAft>
                          <a:spcPts val="800"/>
                        </a:spcAft>
                      </a:pPr>
                      <a:r>
                        <a:rPr lang="sv-SE" sz="1200" dirty="0">
                          <a:effectLst/>
                        </a:rPr>
                        <a:t>Kön</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Respondenter (antal)</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Utsatt för hot eller våld (antal)</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Ej utsatt (antal)</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Procent utsatt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extLst>
                  <a:ext uri="{0D108BD9-81ED-4DB2-BD59-A6C34878D82A}">
                    <a16:rowId xmlns:a16="http://schemas.microsoft.com/office/drawing/2014/main" val="2798141003"/>
                  </a:ext>
                </a:extLst>
              </a:tr>
              <a:tr h="318706">
                <a:tc>
                  <a:txBody>
                    <a:bodyPr/>
                    <a:lstStyle/>
                    <a:p>
                      <a:pPr>
                        <a:lnSpc>
                          <a:spcPct val="107000"/>
                        </a:lnSpc>
                        <a:spcAft>
                          <a:spcPts val="800"/>
                        </a:spcAft>
                      </a:pPr>
                      <a:r>
                        <a:rPr lang="sv-SE" sz="1200">
                          <a:effectLst/>
                        </a:rPr>
                        <a:t>Kvinna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1370</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292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1078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21,3%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extLst>
                  <a:ext uri="{0D108BD9-81ED-4DB2-BD59-A6C34878D82A}">
                    <a16:rowId xmlns:a16="http://schemas.microsoft.com/office/drawing/2014/main" val="1534880098"/>
                  </a:ext>
                </a:extLst>
              </a:tr>
              <a:tr h="318706">
                <a:tc>
                  <a:txBody>
                    <a:bodyPr/>
                    <a:lstStyle/>
                    <a:p>
                      <a:pPr>
                        <a:lnSpc>
                          <a:spcPct val="107000"/>
                        </a:lnSpc>
                        <a:spcAft>
                          <a:spcPts val="800"/>
                        </a:spcAft>
                      </a:pPr>
                      <a:r>
                        <a:rPr lang="sv-SE" sz="1200">
                          <a:effectLst/>
                        </a:rPr>
                        <a:t>Man</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955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128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827</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13,4%</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extLst>
                  <a:ext uri="{0D108BD9-81ED-4DB2-BD59-A6C34878D82A}">
                    <a16:rowId xmlns:a16="http://schemas.microsoft.com/office/drawing/2014/main" val="3474920696"/>
                  </a:ext>
                </a:extLst>
              </a:tr>
              <a:tr h="545317">
                <a:tc>
                  <a:txBody>
                    <a:bodyPr/>
                    <a:lstStyle/>
                    <a:p>
                      <a:pPr>
                        <a:lnSpc>
                          <a:spcPct val="107000"/>
                        </a:lnSpc>
                        <a:spcAft>
                          <a:spcPts val="800"/>
                        </a:spcAft>
                      </a:pPr>
                      <a:r>
                        <a:rPr lang="sv-SE" sz="1200">
                          <a:effectLst/>
                        </a:rPr>
                        <a:t>Vill inte svara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28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20</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28,5%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extLst>
                  <a:ext uri="{0D108BD9-81ED-4DB2-BD59-A6C34878D82A}">
                    <a16:rowId xmlns:a16="http://schemas.microsoft.com/office/drawing/2014/main" val="1767352289"/>
                  </a:ext>
                </a:extLst>
              </a:tr>
              <a:tr h="318706">
                <a:tc>
                  <a:txBody>
                    <a:bodyPr/>
                    <a:lstStyle/>
                    <a:p>
                      <a:pPr>
                        <a:lnSpc>
                          <a:spcPct val="107000"/>
                        </a:lnSpc>
                        <a:spcAft>
                          <a:spcPts val="800"/>
                        </a:spcAft>
                      </a:pPr>
                      <a:r>
                        <a:rPr lang="sv-SE" sz="1200">
                          <a:effectLst/>
                        </a:rPr>
                        <a:t>Annat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7</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dirty="0">
                          <a:effectLst/>
                        </a:rPr>
                        <a:t>2,5%</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extLst>
                  <a:ext uri="{0D108BD9-81ED-4DB2-BD59-A6C34878D82A}">
                    <a16:rowId xmlns:a16="http://schemas.microsoft.com/office/drawing/2014/main" val="1874826330"/>
                  </a:ext>
                </a:extLst>
              </a:tr>
              <a:tr h="318706">
                <a:tc>
                  <a:txBody>
                    <a:bodyPr/>
                    <a:lstStyle/>
                    <a:p>
                      <a:pPr>
                        <a:lnSpc>
                          <a:spcPct val="107000"/>
                        </a:lnSpc>
                        <a:spcAft>
                          <a:spcPts val="800"/>
                        </a:spcAft>
                      </a:pPr>
                      <a:r>
                        <a:rPr lang="sv-SE" sz="1200">
                          <a:effectLst/>
                        </a:rPr>
                        <a:t>Totalsumma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2361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429</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pPr>
                        <a:lnSpc>
                          <a:spcPct val="107000"/>
                        </a:lnSpc>
                        <a:spcAft>
                          <a:spcPts val="800"/>
                        </a:spcAft>
                      </a:pPr>
                      <a:r>
                        <a:rPr lang="sv-SE" sz="1200">
                          <a:effectLst/>
                        </a:rPr>
                        <a:t>1932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4286" marR="64286" marT="0" marB="0"/>
                </a:tc>
                <a:tc>
                  <a:txBody>
                    <a:bodyPr/>
                    <a:lstStyle/>
                    <a:p>
                      <a:r>
                        <a:rPr lang="sv-SE" sz="1200" dirty="0">
                          <a:effectLst/>
                          <a:latin typeface="Calibri" panose="020F0502020204030204" pitchFamily="34" charset="0"/>
                          <a:cs typeface="Times New Roman" panose="02020603050405020304" pitchFamily="18" charset="0"/>
                        </a:rPr>
                        <a:t>18,2%</a:t>
                      </a:r>
                    </a:p>
                  </a:txBody>
                  <a:tcPr marL="64286" marR="64286" marT="0" marB="0"/>
                </a:tc>
                <a:extLst>
                  <a:ext uri="{0D108BD9-81ED-4DB2-BD59-A6C34878D82A}">
                    <a16:rowId xmlns:a16="http://schemas.microsoft.com/office/drawing/2014/main" val="3433224995"/>
                  </a:ext>
                </a:extLst>
              </a:tr>
            </a:tbl>
          </a:graphicData>
        </a:graphic>
      </p:graphicFrame>
      <p:sp>
        <p:nvSpPr>
          <p:cNvPr id="5" name="textruta 4">
            <a:extLst>
              <a:ext uri="{FF2B5EF4-FFF2-40B4-BE49-F238E27FC236}">
                <a16:creationId xmlns:a16="http://schemas.microsoft.com/office/drawing/2014/main" id="{D8972EAE-1166-41E4-B09B-1D1847955D46}"/>
              </a:ext>
            </a:extLst>
          </p:cNvPr>
          <p:cNvSpPr txBox="1"/>
          <p:nvPr/>
        </p:nvSpPr>
        <p:spPr>
          <a:xfrm>
            <a:off x="1165860" y="1703070"/>
            <a:ext cx="7406640" cy="369332"/>
          </a:xfrm>
          <a:prstGeom prst="rect">
            <a:avLst/>
          </a:prstGeom>
          <a:noFill/>
        </p:spPr>
        <p:txBody>
          <a:bodyPr wrap="square" rtlCol="0">
            <a:spAutoFit/>
          </a:bodyPr>
          <a:lstStyle/>
          <a:p>
            <a:pPr algn="ctr"/>
            <a:r>
              <a:rPr lang="sv-SE" b="1" dirty="0"/>
              <a:t>Hur utsatta är anställda vid universitetet för hot och våld?</a:t>
            </a:r>
          </a:p>
        </p:txBody>
      </p:sp>
    </p:spTree>
    <p:extLst>
      <p:ext uri="{BB962C8B-B14F-4D97-AF65-F5344CB8AC3E}">
        <p14:creationId xmlns:p14="http://schemas.microsoft.com/office/powerpoint/2010/main" val="394155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726E9F66-4C8F-4972-9070-D9D2CFE63EF8}"/>
              </a:ext>
            </a:extLst>
          </p:cNvPr>
          <p:cNvGraphicFramePr>
            <a:graphicFrameLocks noGrp="1"/>
          </p:cNvGraphicFramePr>
          <p:nvPr>
            <p:ph idx="1"/>
            <p:extLst>
              <p:ext uri="{D42A27DB-BD31-4B8C-83A1-F6EECF244321}">
                <p14:modId xmlns:p14="http://schemas.microsoft.com/office/powerpoint/2010/main" val="3061523789"/>
              </p:ext>
            </p:extLst>
          </p:nvPr>
        </p:nvGraphicFramePr>
        <p:xfrm>
          <a:off x="308610" y="1885950"/>
          <a:ext cx="8595359" cy="4467709"/>
        </p:xfrm>
        <a:graphic>
          <a:graphicData uri="http://schemas.openxmlformats.org/drawingml/2006/table">
            <a:tbl>
              <a:tblPr firstRow="1" firstCol="1" bandRow="1">
                <a:tableStyleId>{5C22544A-7EE6-4342-B048-85BDC9FD1C3A}</a:tableStyleId>
              </a:tblPr>
              <a:tblGrid>
                <a:gridCol w="2697969">
                  <a:extLst>
                    <a:ext uri="{9D8B030D-6E8A-4147-A177-3AD203B41FA5}">
                      <a16:colId xmlns:a16="http://schemas.microsoft.com/office/drawing/2014/main" val="233785445"/>
                    </a:ext>
                  </a:extLst>
                </a:gridCol>
                <a:gridCol w="1552593">
                  <a:extLst>
                    <a:ext uri="{9D8B030D-6E8A-4147-A177-3AD203B41FA5}">
                      <a16:colId xmlns:a16="http://schemas.microsoft.com/office/drawing/2014/main" val="2544674871"/>
                    </a:ext>
                  </a:extLst>
                </a:gridCol>
                <a:gridCol w="1787054">
                  <a:extLst>
                    <a:ext uri="{9D8B030D-6E8A-4147-A177-3AD203B41FA5}">
                      <a16:colId xmlns:a16="http://schemas.microsoft.com/office/drawing/2014/main" val="2733952829"/>
                    </a:ext>
                  </a:extLst>
                </a:gridCol>
                <a:gridCol w="852581">
                  <a:extLst>
                    <a:ext uri="{9D8B030D-6E8A-4147-A177-3AD203B41FA5}">
                      <a16:colId xmlns:a16="http://schemas.microsoft.com/office/drawing/2014/main" val="2628600024"/>
                    </a:ext>
                  </a:extLst>
                </a:gridCol>
                <a:gridCol w="852581">
                  <a:extLst>
                    <a:ext uri="{9D8B030D-6E8A-4147-A177-3AD203B41FA5}">
                      <a16:colId xmlns:a16="http://schemas.microsoft.com/office/drawing/2014/main" val="1453427261"/>
                    </a:ext>
                  </a:extLst>
                </a:gridCol>
                <a:gridCol w="852581">
                  <a:extLst>
                    <a:ext uri="{9D8B030D-6E8A-4147-A177-3AD203B41FA5}">
                      <a16:colId xmlns:a16="http://schemas.microsoft.com/office/drawing/2014/main" val="923324021"/>
                    </a:ext>
                  </a:extLst>
                </a:gridCol>
              </a:tblGrid>
              <a:tr h="1072838">
                <a:tc>
                  <a:txBody>
                    <a:bodyPr/>
                    <a:lstStyle/>
                    <a:p>
                      <a:pPr>
                        <a:lnSpc>
                          <a:spcPct val="107000"/>
                        </a:lnSpc>
                        <a:spcAft>
                          <a:spcPts val="800"/>
                        </a:spcAft>
                      </a:pPr>
                      <a:r>
                        <a:rPr lang="sv-SE" sz="1200" dirty="0">
                          <a:effectLst/>
                        </a:rPr>
                        <a:t>Organisationstillhörighet9</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Respondenter (antal)</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Utsatt för hot eller våld (antal)</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Ej utsatt (antal)</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Procent utsatt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Totalt antal anställda*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1832987383"/>
                  </a:ext>
                </a:extLst>
              </a:tr>
              <a:tr h="308102">
                <a:tc>
                  <a:txBody>
                    <a:bodyPr/>
                    <a:lstStyle/>
                    <a:p>
                      <a:pPr>
                        <a:lnSpc>
                          <a:spcPct val="107000"/>
                        </a:lnSpc>
                        <a:spcAft>
                          <a:spcPts val="800"/>
                        </a:spcAft>
                      </a:pPr>
                      <a:r>
                        <a:rPr lang="sv-SE" sz="1200">
                          <a:effectLst/>
                        </a:rPr>
                        <a:t>Humanistisk fakultet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195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46</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149</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23,6%</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dirty="0">
                          <a:effectLst/>
                        </a:rPr>
                        <a:t>391</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2765232067"/>
                  </a:ext>
                </a:extLst>
              </a:tr>
              <a:tr h="308102">
                <a:tc>
                  <a:txBody>
                    <a:bodyPr/>
                    <a:lstStyle/>
                    <a:p>
                      <a:pPr>
                        <a:lnSpc>
                          <a:spcPct val="107000"/>
                        </a:lnSpc>
                        <a:spcAft>
                          <a:spcPts val="800"/>
                        </a:spcAft>
                      </a:pPr>
                      <a:r>
                        <a:rPr lang="sv-SE" sz="1200">
                          <a:effectLst/>
                        </a:rPr>
                        <a:t>Medicinsk fakultet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586</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101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485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17,2%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1194</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405418274"/>
                  </a:ext>
                </a:extLst>
              </a:tr>
              <a:tr h="527177">
                <a:tc>
                  <a:txBody>
                    <a:bodyPr/>
                    <a:lstStyle/>
                    <a:p>
                      <a:pPr>
                        <a:lnSpc>
                          <a:spcPct val="107000"/>
                        </a:lnSpc>
                        <a:spcAft>
                          <a:spcPts val="800"/>
                        </a:spcAft>
                      </a:pPr>
                      <a:r>
                        <a:rPr lang="sv-SE" sz="1200" dirty="0">
                          <a:effectLst/>
                        </a:rPr>
                        <a:t>Samhällsvetenskaplig fakultet</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562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113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449</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20,1%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933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2600831249"/>
                  </a:ext>
                </a:extLst>
              </a:tr>
              <a:tr h="800007">
                <a:tc>
                  <a:txBody>
                    <a:bodyPr/>
                    <a:lstStyle/>
                    <a:p>
                      <a:pPr>
                        <a:lnSpc>
                          <a:spcPct val="107000"/>
                        </a:lnSpc>
                        <a:spcAft>
                          <a:spcPts val="800"/>
                        </a:spcAft>
                      </a:pPr>
                      <a:r>
                        <a:rPr lang="sv-SE" sz="1200">
                          <a:effectLst/>
                        </a:rPr>
                        <a:t>Teknisk-naturvetenskaplig fakultet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448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63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385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14,1%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922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1295588764"/>
                  </a:ext>
                </a:extLst>
              </a:tr>
              <a:tr h="308102">
                <a:tc>
                  <a:txBody>
                    <a:bodyPr/>
                    <a:lstStyle/>
                    <a:p>
                      <a:pPr>
                        <a:lnSpc>
                          <a:spcPct val="107000"/>
                        </a:lnSpc>
                        <a:spcAft>
                          <a:spcPts val="800"/>
                        </a:spcAft>
                      </a:pPr>
                      <a:r>
                        <a:rPr lang="sv-SE" sz="1200">
                          <a:effectLst/>
                        </a:rPr>
                        <a:t>Universitetsbiblioteket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88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17</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71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19,3%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123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2220344975"/>
                  </a:ext>
                </a:extLst>
              </a:tr>
              <a:tr h="527177">
                <a:tc>
                  <a:txBody>
                    <a:bodyPr/>
                    <a:lstStyle/>
                    <a:p>
                      <a:pPr>
                        <a:lnSpc>
                          <a:spcPct val="107000"/>
                        </a:lnSpc>
                        <a:spcAft>
                          <a:spcPts val="800"/>
                        </a:spcAft>
                      </a:pPr>
                      <a:r>
                        <a:rPr lang="sv-SE" sz="1200">
                          <a:effectLst/>
                        </a:rPr>
                        <a:t>Universitetsförvaltningen</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402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74</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328</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18,4%</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573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2228858055"/>
                  </a:ext>
                </a:extLst>
              </a:tr>
              <a:tr h="308102">
                <a:tc>
                  <a:txBody>
                    <a:bodyPr/>
                    <a:lstStyle/>
                    <a:p>
                      <a:pPr>
                        <a:lnSpc>
                          <a:spcPct val="107000"/>
                        </a:lnSpc>
                        <a:spcAft>
                          <a:spcPts val="800"/>
                        </a:spcAft>
                      </a:pPr>
                      <a:r>
                        <a:rPr lang="sv-SE" sz="1200">
                          <a:effectLst/>
                        </a:rPr>
                        <a:t>Annat</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80</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65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18,75%</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63</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1695942158"/>
                  </a:ext>
                </a:extLst>
              </a:tr>
              <a:tr h="308102">
                <a:tc>
                  <a:txBody>
                    <a:bodyPr/>
                    <a:lstStyle/>
                    <a:p>
                      <a:pPr>
                        <a:lnSpc>
                          <a:spcPct val="107000"/>
                        </a:lnSpc>
                        <a:spcAft>
                          <a:spcPts val="800"/>
                        </a:spcAft>
                      </a:pPr>
                      <a:r>
                        <a:rPr lang="sv-SE" sz="1200">
                          <a:effectLst/>
                        </a:rPr>
                        <a:t>Totalsumma</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2361</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429</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1932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a:effectLst/>
                        </a:rPr>
                        <a:t>18,2%</a:t>
                      </a:r>
                      <a:endParaRPr lang="sv-SE"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tc>
                  <a:txBody>
                    <a:bodyPr/>
                    <a:lstStyle/>
                    <a:p>
                      <a:pPr>
                        <a:lnSpc>
                          <a:spcPct val="107000"/>
                        </a:lnSpc>
                        <a:spcAft>
                          <a:spcPts val="800"/>
                        </a:spcAft>
                      </a:pPr>
                      <a:r>
                        <a:rPr lang="sv-SE" sz="1200" dirty="0">
                          <a:effectLst/>
                        </a:rPr>
                        <a:t> </a:t>
                      </a:r>
                      <a:endParaRPr lang="sv-SE"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7324" marR="57324" marT="0" marB="0"/>
                </a:tc>
                <a:extLst>
                  <a:ext uri="{0D108BD9-81ED-4DB2-BD59-A6C34878D82A}">
                    <a16:rowId xmlns:a16="http://schemas.microsoft.com/office/drawing/2014/main" val="2668757689"/>
                  </a:ext>
                </a:extLst>
              </a:tr>
            </a:tbl>
          </a:graphicData>
        </a:graphic>
      </p:graphicFrame>
      <p:sp>
        <p:nvSpPr>
          <p:cNvPr id="3" name="textruta 2">
            <a:extLst>
              <a:ext uri="{FF2B5EF4-FFF2-40B4-BE49-F238E27FC236}">
                <a16:creationId xmlns:a16="http://schemas.microsoft.com/office/drawing/2014/main" id="{E4B67C33-48FC-42FC-B98D-C863CD69DCA9}"/>
              </a:ext>
            </a:extLst>
          </p:cNvPr>
          <p:cNvSpPr txBox="1"/>
          <p:nvPr/>
        </p:nvSpPr>
        <p:spPr>
          <a:xfrm>
            <a:off x="1085850" y="1154430"/>
            <a:ext cx="7223760" cy="461665"/>
          </a:xfrm>
          <a:prstGeom prst="rect">
            <a:avLst/>
          </a:prstGeom>
          <a:noFill/>
        </p:spPr>
        <p:txBody>
          <a:bodyPr wrap="square" rtlCol="0">
            <a:spAutoFit/>
          </a:bodyPr>
          <a:lstStyle/>
          <a:p>
            <a:pPr algn="ctr"/>
            <a:r>
              <a:rPr lang="sv-SE" sz="2400" b="1" dirty="0"/>
              <a:t>Utsatthet fördelat per organisatorisk enhet</a:t>
            </a:r>
          </a:p>
        </p:txBody>
      </p:sp>
    </p:spTree>
    <p:extLst>
      <p:ext uri="{BB962C8B-B14F-4D97-AF65-F5344CB8AC3E}">
        <p14:creationId xmlns:p14="http://schemas.microsoft.com/office/powerpoint/2010/main" val="174031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880BB2A9-AD0C-408B-8A7A-D01B9B62C326}"/>
              </a:ext>
            </a:extLst>
          </p:cNvPr>
          <p:cNvGraphicFramePr>
            <a:graphicFrameLocks noGrp="1"/>
          </p:cNvGraphicFramePr>
          <p:nvPr>
            <p:ph idx="1"/>
            <p:extLst>
              <p:ext uri="{D42A27DB-BD31-4B8C-83A1-F6EECF244321}">
                <p14:modId xmlns:p14="http://schemas.microsoft.com/office/powerpoint/2010/main" val="3830033072"/>
              </p:ext>
            </p:extLst>
          </p:nvPr>
        </p:nvGraphicFramePr>
        <p:xfrm>
          <a:off x="838986" y="1303020"/>
          <a:ext cx="7962114" cy="497523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9482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CE95F5CD-D130-4549-80B3-E1E002C29180}"/>
              </a:ext>
            </a:extLst>
          </p:cNvPr>
          <p:cNvGraphicFramePr>
            <a:graphicFrameLocks noGrp="1"/>
          </p:cNvGraphicFramePr>
          <p:nvPr>
            <p:ph idx="1"/>
            <p:extLst>
              <p:ext uri="{D42A27DB-BD31-4B8C-83A1-F6EECF244321}">
                <p14:modId xmlns:p14="http://schemas.microsoft.com/office/powerpoint/2010/main" val="878295471"/>
              </p:ext>
            </p:extLst>
          </p:nvPr>
        </p:nvGraphicFramePr>
        <p:xfrm>
          <a:off x="857250" y="2148840"/>
          <a:ext cx="6995278" cy="4025713"/>
        </p:xfrm>
        <a:graphic>
          <a:graphicData uri="http://schemas.openxmlformats.org/drawingml/2006/table">
            <a:tbl>
              <a:tblPr firstRow="1" firstCol="1" bandRow="1">
                <a:tableStyleId>{5C22544A-7EE6-4342-B048-85BDC9FD1C3A}</a:tableStyleId>
              </a:tblPr>
              <a:tblGrid>
                <a:gridCol w="6185713">
                  <a:extLst>
                    <a:ext uri="{9D8B030D-6E8A-4147-A177-3AD203B41FA5}">
                      <a16:colId xmlns:a16="http://schemas.microsoft.com/office/drawing/2014/main" val="3450473601"/>
                    </a:ext>
                  </a:extLst>
                </a:gridCol>
                <a:gridCol w="809565">
                  <a:extLst>
                    <a:ext uri="{9D8B030D-6E8A-4147-A177-3AD203B41FA5}">
                      <a16:colId xmlns:a16="http://schemas.microsoft.com/office/drawing/2014/main" val="3055389768"/>
                    </a:ext>
                  </a:extLst>
                </a:gridCol>
              </a:tblGrid>
              <a:tr h="643090">
                <a:tc>
                  <a:txBody>
                    <a:bodyPr/>
                    <a:lstStyle/>
                    <a:p>
                      <a:pPr>
                        <a:lnSpc>
                          <a:spcPct val="107000"/>
                        </a:lnSpc>
                        <a:spcAft>
                          <a:spcPts val="800"/>
                        </a:spcAft>
                      </a:pPr>
                      <a:r>
                        <a:rPr lang="sv-SE" sz="1400" dirty="0">
                          <a:effectLst/>
                        </a:rPr>
                        <a:t> </a:t>
                      </a:r>
                      <a:r>
                        <a:rPr lang="sv-SE" sz="1800" dirty="0">
                          <a:effectLst/>
                        </a:rPr>
                        <a:t>Orsak till att händelsen inte anmälts</a:t>
                      </a:r>
                      <a:endParaRPr lang="sv-SE"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Antal </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9815268"/>
                  </a:ext>
                </a:extLst>
              </a:tr>
              <a:tr h="375847">
                <a:tc>
                  <a:txBody>
                    <a:bodyPr/>
                    <a:lstStyle/>
                    <a:p>
                      <a:pPr>
                        <a:lnSpc>
                          <a:spcPct val="107000"/>
                        </a:lnSpc>
                        <a:spcAft>
                          <a:spcPts val="800"/>
                        </a:spcAft>
                      </a:pPr>
                      <a:r>
                        <a:rPr lang="sv-SE" sz="1400">
                          <a:effectLst/>
                        </a:rPr>
                        <a:t>Det skulle inte leda till något</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37</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6084895"/>
                  </a:ext>
                </a:extLst>
              </a:tr>
              <a:tr h="375847">
                <a:tc>
                  <a:txBody>
                    <a:bodyPr/>
                    <a:lstStyle/>
                    <a:p>
                      <a:pPr>
                        <a:lnSpc>
                          <a:spcPct val="107000"/>
                        </a:lnSpc>
                        <a:spcAft>
                          <a:spcPts val="800"/>
                        </a:spcAft>
                      </a:pPr>
                      <a:r>
                        <a:rPr lang="sv-SE" sz="1400">
                          <a:effectLst/>
                        </a:rPr>
                        <a:t>Jag hanterade det själv</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46</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01159194"/>
                  </a:ext>
                </a:extLst>
              </a:tr>
              <a:tr h="375847">
                <a:tc>
                  <a:txBody>
                    <a:bodyPr/>
                    <a:lstStyle/>
                    <a:p>
                      <a:pPr>
                        <a:lnSpc>
                          <a:spcPct val="107000"/>
                        </a:lnSpc>
                        <a:spcAft>
                          <a:spcPts val="800"/>
                        </a:spcAft>
                      </a:pPr>
                      <a:r>
                        <a:rPr lang="sv-SE" sz="1400">
                          <a:effectLst/>
                        </a:rPr>
                        <a:t>Jag saknar förtroende för personalansvarig chef</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8</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63050629"/>
                  </a:ext>
                </a:extLst>
              </a:tr>
              <a:tr h="375847">
                <a:tc>
                  <a:txBody>
                    <a:bodyPr/>
                    <a:lstStyle/>
                    <a:p>
                      <a:pPr>
                        <a:lnSpc>
                          <a:spcPct val="107000"/>
                        </a:lnSpc>
                        <a:spcAft>
                          <a:spcPts val="800"/>
                        </a:spcAft>
                      </a:pPr>
                      <a:r>
                        <a:rPr lang="sv-SE" sz="1400">
                          <a:effectLst/>
                        </a:rPr>
                        <a:t>Jag såg händelsen som en del av jobbet</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26</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865194097"/>
                  </a:ext>
                </a:extLst>
              </a:tr>
              <a:tr h="375847">
                <a:tc>
                  <a:txBody>
                    <a:bodyPr/>
                    <a:lstStyle/>
                    <a:p>
                      <a:pPr>
                        <a:lnSpc>
                          <a:spcPct val="107000"/>
                        </a:lnSpc>
                        <a:spcAft>
                          <a:spcPts val="800"/>
                        </a:spcAft>
                      </a:pPr>
                      <a:r>
                        <a:rPr lang="sv-SE" sz="1400">
                          <a:effectLst/>
                        </a:rPr>
                        <a:t>Jag såg händelsen som en bagatell</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32</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30063288"/>
                  </a:ext>
                </a:extLst>
              </a:tr>
              <a:tr h="375847">
                <a:tc>
                  <a:txBody>
                    <a:bodyPr/>
                    <a:lstStyle/>
                    <a:p>
                      <a:pPr>
                        <a:lnSpc>
                          <a:spcPct val="107000"/>
                        </a:lnSpc>
                        <a:spcAft>
                          <a:spcPts val="800"/>
                        </a:spcAft>
                      </a:pPr>
                      <a:r>
                        <a:rPr lang="sv-SE" sz="1400">
                          <a:effectLst/>
                        </a:rPr>
                        <a:t>Jag ville eller orkade inte gå igenom en process</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23</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95593945"/>
                  </a:ext>
                </a:extLst>
              </a:tr>
              <a:tr h="375847">
                <a:tc>
                  <a:txBody>
                    <a:bodyPr/>
                    <a:lstStyle/>
                    <a:p>
                      <a:pPr>
                        <a:lnSpc>
                          <a:spcPct val="107000"/>
                        </a:lnSpc>
                        <a:spcAft>
                          <a:spcPts val="800"/>
                        </a:spcAft>
                      </a:pPr>
                      <a:r>
                        <a:rPr lang="sv-SE" sz="1400">
                          <a:effectLst/>
                        </a:rPr>
                        <a:t>Jag ville undvika uppmärksamhet i media</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7</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56041650"/>
                  </a:ext>
                </a:extLst>
              </a:tr>
              <a:tr h="375847">
                <a:tc>
                  <a:txBody>
                    <a:bodyPr/>
                    <a:lstStyle/>
                    <a:p>
                      <a:pPr>
                        <a:lnSpc>
                          <a:spcPct val="107000"/>
                        </a:lnSpc>
                        <a:spcAft>
                          <a:spcPts val="800"/>
                        </a:spcAft>
                      </a:pPr>
                      <a:r>
                        <a:rPr lang="sv-SE" sz="1400">
                          <a:effectLst/>
                        </a:rPr>
                        <a:t>Jag vågade inte</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a:effectLst/>
                        </a:rPr>
                        <a:t>6</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0385172"/>
                  </a:ext>
                </a:extLst>
              </a:tr>
              <a:tr h="375847">
                <a:tc>
                  <a:txBody>
                    <a:bodyPr/>
                    <a:lstStyle/>
                    <a:p>
                      <a:pPr>
                        <a:lnSpc>
                          <a:spcPct val="107000"/>
                        </a:lnSpc>
                        <a:spcAft>
                          <a:spcPts val="800"/>
                        </a:spcAft>
                      </a:pPr>
                      <a:r>
                        <a:rPr lang="sv-SE" sz="1400">
                          <a:effectLst/>
                        </a:rPr>
                        <a:t>Jag visste inte vem jag kunde vända mig till</a:t>
                      </a:r>
                      <a:endParaRPr lang="sv-SE"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7000"/>
                        </a:lnSpc>
                        <a:spcAft>
                          <a:spcPts val="800"/>
                        </a:spcAft>
                      </a:pPr>
                      <a:r>
                        <a:rPr lang="sv-SE" sz="1400" dirty="0">
                          <a:effectLst/>
                        </a:rPr>
                        <a:t>19</a:t>
                      </a:r>
                      <a:endParaRPr lang="sv-SE"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739541"/>
                  </a:ext>
                </a:extLst>
              </a:tr>
            </a:tbl>
          </a:graphicData>
        </a:graphic>
      </p:graphicFrame>
      <p:sp>
        <p:nvSpPr>
          <p:cNvPr id="5" name="textruta 4">
            <a:extLst>
              <a:ext uri="{FF2B5EF4-FFF2-40B4-BE49-F238E27FC236}">
                <a16:creationId xmlns:a16="http://schemas.microsoft.com/office/drawing/2014/main" id="{31DEFD9C-1DDA-4E11-9131-AC1B1E646FCE}"/>
              </a:ext>
            </a:extLst>
          </p:cNvPr>
          <p:cNvSpPr txBox="1"/>
          <p:nvPr/>
        </p:nvSpPr>
        <p:spPr>
          <a:xfrm>
            <a:off x="1314450" y="1245870"/>
            <a:ext cx="6069330" cy="646331"/>
          </a:xfrm>
          <a:prstGeom prst="rect">
            <a:avLst/>
          </a:prstGeom>
          <a:noFill/>
        </p:spPr>
        <p:txBody>
          <a:bodyPr wrap="square" rtlCol="0">
            <a:spAutoFit/>
          </a:bodyPr>
          <a:lstStyle/>
          <a:p>
            <a:r>
              <a:rPr lang="sv-SE" dirty="0"/>
              <a:t>132 personer (32%) av de som utsatts för hot eller våld de senaste fem åren uppgav att de inte anmält händelsen.</a:t>
            </a:r>
          </a:p>
        </p:txBody>
      </p:sp>
    </p:spTree>
    <p:extLst>
      <p:ext uri="{BB962C8B-B14F-4D97-AF65-F5344CB8AC3E}">
        <p14:creationId xmlns:p14="http://schemas.microsoft.com/office/powerpoint/2010/main" val="3890066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tshållare för innehåll 3">
            <a:extLst>
              <a:ext uri="{FF2B5EF4-FFF2-40B4-BE49-F238E27FC236}">
                <a16:creationId xmlns:a16="http://schemas.microsoft.com/office/drawing/2014/main" id="{22597D1C-E36A-4D3B-AFA4-C1B2321CB39D}"/>
              </a:ext>
            </a:extLst>
          </p:cNvPr>
          <p:cNvGraphicFramePr>
            <a:graphicFrameLocks noGrp="1"/>
          </p:cNvGraphicFramePr>
          <p:nvPr>
            <p:ph idx="1"/>
            <p:extLst>
              <p:ext uri="{D42A27DB-BD31-4B8C-83A1-F6EECF244321}">
                <p14:modId xmlns:p14="http://schemas.microsoft.com/office/powerpoint/2010/main" val="3811521279"/>
              </p:ext>
            </p:extLst>
          </p:nvPr>
        </p:nvGraphicFramePr>
        <p:xfrm>
          <a:off x="999241" y="1788554"/>
          <a:ext cx="7004115" cy="4496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1731037"/>
      </p:ext>
    </p:extLst>
  </p:cSld>
  <p:clrMapOvr>
    <a:masterClrMapping/>
  </p:clrMapOvr>
</p:sld>
</file>

<file path=ppt/theme/theme1.xml><?xml version="1.0" encoding="utf-8"?>
<a:theme xmlns:a="http://schemas.openxmlformats.org/drawingml/2006/main" name="Umeå Universitet">
  <a:themeElements>
    <a:clrScheme name="Umeå Universitet">
      <a:dk1>
        <a:sysClr val="windowText" lastClr="000000"/>
      </a:dk1>
      <a:lt1>
        <a:sysClr val="window" lastClr="FFFFFF"/>
      </a:lt1>
      <a:dk2>
        <a:srgbClr val="5F5F5F"/>
      </a:dk2>
      <a:lt2>
        <a:srgbClr val="E6E6E6"/>
      </a:lt2>
      <a:accent1>
        <a:srgbClr val="2A4765"/>
      </a:accent1>
      <a:accent2>
        <a:srgbClr val="EABAB9"/>
      </a:accent2>
      <a:accent3>
        <a:srgbClr val="73A790"/>
      </a:accent3>
      <a:accent4>
        <a:srgbClr val="D7B17C"/>
      </a:accent4>
      <a:accent5>
        <a:srgbClr val="F1EFE4"/>
      </a:accent5>
      <a:accent6>
        <a:srgbClr val="EDDDDB"/>
      </a:accent6>
      <a:hlink>
        <a:srgbClr val="000000"/>
      </a:hlink>
      <a:folHlink>
        <a:srgbClr val="000000"/>
      </a:folHlink>
    </a:clrScheme>
    <a:fontScheme name="Umeå Universitet">
      <a:majorFont>
        <a:latin typeface="Verdana"/>
        <a:ea typeface=""/>
        <a:cs typeface=""/>
      </a:majorFont>
      <a:minorFont>
        <a:latin typeface="Georgia"/>
        <a:ea typeface=""/>
        <a:cs typeface=""/>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mU profil dec 2016.potm" id="{FAA9A1FE-E614-4D1D-B99C-DDAA478AB8CB}" vid="{27DDDF7C-2039-4242-A664-ABA40380DEF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f13b610e-d3b5-490f-b165-988100e8232a}" enabled="1" method="Standard" siteId="{5a4ba6f9-f531-4f32-9467-398f19e69de4}" contentBits="1" removed="0"/>
</clbl:labelList>
</file>

<file path=docProps/app.xml><?xml version="1.0" encoding="utf-8"?>
<Properties xmlns="http://schemas.openxmlformats.org/officeDocument/2006/extended-properties" xmlns:vt="http://schemas.openxmlformats.org/officeDocument/2006/docPropsVTypes">
  <Template>Presentation AMK 220519</Template>
  <TotalTime>6105</TotalTime>
  <Words>2117</Words>
  <Application>Microsoft Office PowerPoint</Application>
  <PresentationFormat>Bildspel på skärmen (4:3)</PresentationFormat>
  <Paragraphs>235</Paragraphs>
  <Slides>17</Slides>
  <Notes>3</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17</vt:i4>
      </vt:variant>
    </vt:vector>
  </HeadingPairs>
  <TitlesOfParts>
    <vt:vector size="27" baseType="lpstr">
      <vt:lpstr>Aptos</vt:lpstr>
      <vt:lpstr>Arial</vt:lpstr>
      <vt:lpstr>Calibri</vt:lpstr>
      <vt:lpstr>Georgia</vt:lpstr>
      <vt:lpstr>Poppins</vt:lpstr>
      <vt:lpstr>Segoe UI</vt:lpstr>
      <vt:lpstr>Times New Roman</vt:lpstr>
      <vt:lpstr>var(--fontFamilyCustomFont1100, var(--fontFamilyBase))</vt:lpstr>
      <vt:lpstr>Verdana</vt:lpstr>
      <vt:lpstr>Umeå Universitet</vt:lpstr>
      <vt:lpstr>  Universitetets förebyggande arbete mot hot och våld  Revisionsprojekt 2021-2022</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ÅTGÄRDER HOT, VÅLD OCH TRAKASSERIER</vt:lpstr>
      <vt:lpstr>GENOMFÖRDA ÅTGÄRDER HOT, VÅLD OCH TRAKASSERIER</vt:lpstr>
      <vt:lpstr>PÅGÅENDE ÅTGÄRDER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Internrevisionens enkätundersökning om hot&amp;våld</dc:title>
  <dc:creator>Jonas Hansson</dc:creator>
  <cp:lastModifiedBy>Jonas Hansson</cp:lastModifiedBy>
  <cp:revision>39</cp:revision>
  <dcterms:created xsi:type="dcterms:W3CDTF">2022-05-18T08:42:48Z</dcterms:created>
  <dcterms:modified xsi:type="dcterms:W3CDTF">2024-10-16T10:26:21Z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Umeå Universitet:8</vt:lpwstr>
  </property>
  <property fmtid="{D5CDD505-2E9C-101B-9397-08002B2CF9AE}" pid="3" name="ClassificationContentMarkingHeaderText">
    <vt:lpwstr>Begränsad delning</vt:lpwstr>
  </property>
</Properties>
</file>