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7"/>
  </p:notesMasterIdLst>
  <p:sldIdLst>
    <p:sldId id="256" r:id="rId3"/>
    <p:sldId id="265" r:id="rId4"/>
    <p:sldId id="268" r:id="rId5"/>
    <p:sldId id="269" r:id="rId6"/>
    <p:sldId id="3825" r:id="rId7"/>
    <p:sldId id="260" r:id="rId8"/>
    <p:sldId id="270" r:id="rId9"/>
    <p:sldId id="3815" r:id="rId10"/>
    <p:sldId id="3816" r:id="rId11"/>
    <p:sldId id="273" r:id="rId12"/>
    <p:sldId id="274" r:id="rId13"/>
    <p:sldId id="275" r:id="rId14"/>
    <p:sldId id="261" r:id="rId15"/>
    <p:sldId id="266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2680D-F778-42FB-8595-3E2FDAB5A820}" v="15" dt="2024-10-09T08:40:28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798" autoAdjust="0"/>
  </p:normalViewPr>
  <p:slideViewPr>
    <p:cSldViewPr snapToGrid="0" showGuides="1">
      <p:cViewPr varScale="1">
        <p:scale>
          <a:sx n="24" d="100"/>
          <a:sy n="24" d="100"/>
        </p:scale>
        <p:origin x="1172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Nordlander" userId="530ebf9f-dcb4-4682-b970-5d709f6bb311" providerId="ADAL" clId="{70B2680D-F778-42FB-8595-3E2FDAB5A820}"/>
    <pc:docChg chg="delSld modSld sldOrd delMainMaster">
      <pc:chgData name="Lars Nordlander" userId="530ebf9f-dcb4-4682-b970-5d709f6bb311" providerId="ADAL" clId="{70B2680D-F778-42FB-8595-3E2FDAB5A820}" dt="2024-10-16T12:53:36.449" v="194" actId="47"/>
      <pc:docMkLst>
        <pc:docMk/>
      </pc:docMkLst>
      <pc:sldChg chg="modSp mod">
        <pc:chgData name="Lars Nordlander" userId="530ebf9f-dcb4-4682-b970-5d709f6bb311" providerId="ADAL" clId="{70B2680D-F778-42FB-8595-3E2FDAB5A820}" dt="2024-10-09T10:45:17.558" v="130" actId="20577"/>
        <pc:sldMkLst>
          <pc:docMk/>
          <pc:sldMk cId="4047608754" sldId="256"/>
        </pc:sldMkLst>
        <pc:spChg chg="mod">
          <ac:chgData name="Lars Nordlander" userId="530ebf9f-dcb4-4682-b970-5d709f6bb311" providerId="ADAL" clId="{70B2680D-F778-42FB-8595-3E2FDAB5A820}" dt="2024-10-09T10:45:17.558" v="130" actId="20577"/>
          <ac:spMkLst>
            <pc:docMk/>
            <pc:sldMk cId="4047608754" sldId="256"/>
            <ac:spMk id="10" creationId="{00000000-0000-0000-0000-000000000000}"/>
          </ac:spMkLst>
        </pc:spChg>
      </pc:sldChg>
      <pc:sldChg chg="del">
        <pc:chgData name="Lars Nordlander" userId="530ebf9f-dcb4-4682-b970-5d709f6bb311" providerId="ADAL" clId="{70B2680D-F778-42FB-8595-3E2FDAB5A820}" dt="2024-10-16T12:53:33.417" v="192" actId="47"/>
        <pc:sldMkLst>
          <pc:docMk/>
          <pc:sldMk cId="375077614" sldId="257"/>
        </pc:sldMkLst>
      </pc:sldChg>
      <pc:sldChg chg="del">
        <pc:chgData name="Lars Nordlander" userId="530ebf9f-dcb4-4682-b970-5d709f6bb311" providerId="ADAL" clId="{70B2680D-F778-42FB-8595-3E2FDAB5A820}" dt="2024-10-16T12:53:25.106" v="182" actId="47"/>
        <pc:sldMkLst>
          <pc:docMk/>
          <pc:sldMk cId="174031532" sldId="258"/>
        </pc:sldMkLst>
      </pc:sldChg>
      <pc:sldChg chg="del">
        <pc:chgData name="Lars Nordlander" userId="530ebf9f-dcb4-4682-b970-5d709f6bb311" providerId="ADAL" clId="{70B2680D-F778-42FB-8595-3E2FDAB5A820}" dt="2024-10-16T12:53:25.996" v="183" actId="47"/>
        <pc:sldMkLst>
          <pc:docMk/>
          <pc:sldMk cId="694824742" sldId="259"/>
        </pc:sldMkLst>
      </pc:sldChg>
      <pc:sldChg chg="del">
        <pc:chgData name="Lars Nordlander" userId="530ebf9f-dcb4-4682-b970-5d709f6bb311" providerId="ADAL" clId="{70B2680D-F778-42FB-8595-3E2FDAB5A820}" dt="2024-10-16T12:53:29.804" v="189" actId="47"/>
        <pc:sldMkLst>
          <pc:docMk/>
          <pc:sldMk cId="3978618717" sldId="262"/>
        </pc:sldMkLst>
      </pc:sldChg>
      <pc:sldChg chg="del">
        <pc:chgData name="Lars Nordlander" userId="530ebf9f-dcb4-4682-b970-5d709f6bb311" providerId="ADAL" clId="{70B2680D-F778-42FB-8595-3E2FDAB5A820}" dt="2024-10-16T12:53:28.513" v="186" actId="47"/>
        <pc:sldMkLst>
          <pc:docMk/>
          <pc:sldMk cId="1815035687" sldId="263"/>
        </pc:sldMkLst>
      </pc:sldChg>
      <pc:sldChg chg="del">
        <pc:chgData name="Lars Nordlander" userId="530ebf9f-dcb4-4682-b970-5d709f6bb311" providerId="ADAL" clId="{70B2680D-F778-42FB-8595-3E2FDAB5A820}" dt="2024-10-16T12:53:23.890" v="180" actId="47"/>
        <pc:sldMkLst>
          <pc:docMk/>
          <pc:sldMk cId="3299141060" sldId="264"/>
        </pc:sldMkLst>
      </pc:sldChg>
      <pc:sldChg chg="del">
        <pc:chgData name="Lars Nordlander" userId="530ebf9f-dcb4-4682-b970-5d709f6bb311" providerId="ADAL" clId="{70B2680D-F778-42FB-8595-3E2FDAB5A820}" dt="2024-10-16T12:53:30.935" v="190" actId="47"/>
        <pc:sldMkLst>
          <pc:docMk/>
          <pc:sldMk cId="950194162" sldId="267"/>
        </pc:sldMkLst>
      </pc:sldChg>
      <pc:sldChg chg="modSp mod ord">
        <pc:chgData name="Lars Nordlander" userId="530ebf9f-dcb4-4682-b970-5d709f6bb311" providerId="ADAL" clId="{70B2680D-F778-42FB-8595-3E2FDAB5A820}" dt="2024-10-09T08:43:32.998" v="112"/>
        <pc:sldMkLst>
          <pc:docMk/>
          <pc:sldMk cId="1323555697" sldId="268"/>
        </pc:sldMkLst>
        <pc:spChg chg="mod">
          <ac:chgData name="Lars Nordlander" userId="530ebf9f-dcb4-4682-b970-5d709f6bb311" providerId="ADAL" clId="{70B2680D-F778-42FB-8595-3E2FDAB5A820}" dt="2024-10-09T06:30:25.052" v="3" actId="115"/>
          <ac:spMkLst>
            <pc:docMk/>
            <pc:sldMk cId="1323555697" sldId="268"/>
            <ac:spMk id="9" creationId="{00000000-0000-0000-0000-000000000000}"/>
          </ac:spMkLst>
        </pc:spChg>
      </pc:sldChg>
      <pc:sldChg chg="ord">
        <pc:chgData name="Lars Nordlander" userId="530ebf9f-dcb4-4682-b970-5d709f6bb311" providerId="ADAL" clId="{70B2680D-F778-42FB-8595-3E2FDAB5A820}" dt="2024-10-09T08:43:35.060" v="114"/>
        <pc:sldMkLst>
          <pc:docMk/>
          <pc:sldMk cId="1445301316" sldId="269"/>
        </pc:sldMkLst>
      </pc:sldChg>
      <pc:sldChg chg="del">
        <pc:chgData name="Lars Nordlander" userId="530ebf9f-dcb4-4682-b970-5d709f6bb311" providerId="ADAL" clId="{70B2680D-F778-42FB-8595-3E2FDAB5A820}" dt="2024-10-16T12:53:18.946" v="176" actId="47"/>
        <pc:sldMkLst>
          <pc:docMk/>
          <pc:sldMk cId="310083182" sldId="271"/>
        </pc:sldMkLst>
      </pc:sldChg>
      <pc:sldChg chg="del">
        <pc:chgData name="Lars Nordlander" userId="530ebf9f-dcb4-4682-b970-5d709f6bb311" providerId="ADAL" clId="{70B2680D-F778-42FB-8595-3E2FDAB5A820}" dt="2024-10-16T12:53:36.449" v="194" actId="47"/>
        <pc:sldMkLst>
          <pc:docMk/>
          <pc:sldMk cId="168298830" sldId="272"/>
        </pc:sldMkLst>
      </pc:sldChg>
      <pc:sldChg chg="modSp mod">
        <pc:chgData name="Lars Nordlander" userId="530ebf9f-dcb4-4682-b970-5d709f6bb311" providerId="ADAL" clId="{70B2680D-F778-42FB-8595-3E2FDAB5A820}" dt="2024-10-09T12:01:47.546" v="175" actId="20577"/>
        <pc:sldMkLst>
          <pc:docMk/>
          <pc:sldMk cId="1113160997" sldId="273"/>
        </pc:sldMkLst>
        <pc:spChg chg="mod">
          <ac:chgData name="Lars Nordlander" userId="530ebf9f-dcb4-4682-b970-5d709f6bb311" providerId="ADAL" clId="{70B2680D-F778-42FB-8595-3E2FDAB5A820}" dt="2024-10-09T12:01:32.318" v="149" actId="21"/>
          <ac:spMkLst>
            <pc:docMk/>
            <pc:sldMk cId="1113160997" sldId="273"/>
            <ac:spMk id="2" creationId="{BD3DD203-074E-D78F-2E33-B3C4597D69C7}"/>
          </ac:spMkLst>
        </pc:spChg>
        <pc:spChg chg="mod">
          <ac:chgData name="Lars Nordlander" userId="530ebf9f-dcb4-4682-b970-5d709f6bb311" providerId="ADAL" clId="{70B2680D-F778-42FB-8595-3E2FDAB5A820}" dt="2024-10-09T12:01:47.546" v="175" actId="20577"/>
          <ac:spMkLst>
            <pc:docMk/>
            <pc:sldMk cId="1113160997" sldId="273"/>
            <ac:spMk id="3" creationId="{B8A394FB-D885-A219-35A8-83EB616FEB4C}"/>
          </ac:spMkLst>
        </pc:spChg>
      </pc:sldChg>
      <pc:sldChg chg="del">
        <pc:chgData name="Lars Nordlander" userId="530ebf9f-dcb4-4682-b970-5d709f6bb311" providerId="ADAL" clId="{70B2680D-F778-42FB-8595-3E2FDAB5A820}" dt="2024-10-16T12:53:20.341" v="177" actId="47"/>
        <pc:sldMkLst>
          <pc:docMk/>
          <pc:sldMk cId="3309021237" sldId="291"/>
        </pc:sldMkLst>
      </pc:sldChg>
      <pc:sldChg chg="del">
        <pc:chgData name="Lars Nordlander" userId="530ebf9f-dcb4-4682-b970-5d709f6bb311" providerId="ADAL" clId="{70B2680D-F778-42FB-8595-3E2FDAB5A820}" dt="2024-10-16T12:53:23.102" v="179" actId="47"/>
        <pc:sldMkLst>
          <pc:docMk/>
          <pc:sldMk cId="3499228980" sldId="292"/>
        </pc:sldMkLst>
      </pc:sldChg>
      <pc:sldChg chg="del">
        <pc:chgData name="Lars Nordlander" userId="530ebf9f-dcb4-4682-b970-5d709f6bb311" providerId="ADAL" clId="{70B2680D-F778-42FB-8595-3E2FDAB5A820}" dt="2024-10-16T12:53:32.073" v="191" actId="47"/>
        <pc:sldMkLst>
          <pc:docMk/>
          <pc:sldMk cId="149711507" sldId="3817"/>
        </pc:sldMkLst>
      </pc:sldChg>
      <pc:sldChg chg="del">
        <pc:chgData name="Lars Nordlander" userId="530ebf9f-dcb4-4682-b970-5d709f6bb311" providerId="ADAL" clId="{70B2680D-F778-42FB-8595-3E2FDAB5A820}" dt="2024-10-16T12:53:34.537" v="193" actId="47"/>
        <pc:sldMkLst>
          <pc:docMk/>
          <pc:sldMk cId="3435442282" sldId="3818"/>
        </pc:sldMkLst>
      </pc:sldChg>
      <pc:sldChg chg="del">
        <pc:chgData name="Lars Nordlander" userId="530ebf9f-dcb4-4682-b970-5d709f6bb311" providerId="ADAL" clId="{70B2680D-F778-42FB-8595-3E2FDAB5A820}" dt="2024-10-16T12:53:22.329" v="178" actId="47"/>
        <pc:sldMkLst>
          <pc:docMk/>
          <pc:sldMk cId="1635172807" sldId="3819"/>
        </pc:sldMkLst>
      </pc:sldChg>
      <pc:sldChg chg="del">
        <pc:chgData name="Lars Nordlander" userId="530ebf9f-dcb4-4682-b970-5d709f6bb311" providerId="ADAL" clId="{70B2680D-F778-42FB-8595-3E2FDAB5A820}" dt="2024-10-16T12:53:24.645" v="181" actId="47"/>
        <pc:sldMkLst>
          <pc:docMk/>
          <pc:sldMk cId="3941558186" sldId="3820"/>
        </pc:sldMkLst>
      </pc:sldChg>
      <pc:sldChg chg="del">
        <pc:chgData name="Lars Nordlander" userId="530ebf9f-dcb4-4682-b970-5d709f6bb311" providerId="ADAL" clId="{70B2680D-F778-42FB-8595-3E2FDAB5A820}" dt="2024-10-16T12:53:27.014" v="184" actId="47"/>
        <pc:sldMkLst>
          <pc:docMk/>
          <pc:sldMk cId="3890066055" sldId="3821"/>
        </pc:sldMkLst>
      </pc:sldChg>
      <pc:sldChg chg="del">
        <pc:chgData name="Lars Nordlander" userId="530ebf9f-dcb4-4682-b970-5d709f6bb311" providerId="ADAL" clId="{70B2680D-F778-42FB-8595-3E2FDAB5A820}" dt="2024-10-16T12:53:27.652" v="185" actId="47"/>
        <pc:sldMkLst>
          <pc:docMk/>
          <pc:sldMk cId="3101731037" sldId="3822"/>
        </pc:sldMkLst>
      </pc:sldChg>
      <pc:sldChg chg="del">
        <pc:chgData name="Lars Nordlander" userId="530ebf9f-dcb4-4682-b970-5d709f6bb311" providerId="ADAL" clId="{70B2680D-F778-42FB-8595-3E2FDAB5A820}" dt="2024-10-16T12:53:29.019" v="187" actId="47"/>
        <pc:sldMkLst>
          <pc:docMk/>
          <pc:sldMk cId="3396264336" sldId="3823"/>
        </pc:sldMkLst>
      </pc:sldChg>
      <pc:sldChg chg="del">
        <pc:chgData name="Lars Nordlander" userId="530ebf9f-dcb4-4682-b970-5d709f6bb311" providerId="ADAL" clId="{70B2680D-F778-42FB-8595-3E2FDAB5A820}" dt="2024-10-16T12:53:29.348" v="188" actId="47"/>
        <pc:sldMkLst>
          <pc:docMk/>
          <pc:sldMk cId="615624216" sldId="3824"/>
        </pc:sldMkLst>
      </pc:sldChg>
      <pc:sldChg chg="modSp mod">
        <pc:chgData name="Lars Nordlander" userId="530ebf9f-dcb4-4682-b970-5d709f6bb311" providerId="ADAL" clId="{70B2680D-F778-42FB-8595-3E2FDAB5A820}" dt="2024-10-09T10:45:08.114" v="122" actId="20577"/>
        <pc:sldMkLst>
          <pc:docMk/>
          <pc:sldMk cId="2670521145" sldId="3825"/>
        </pc:sldMkLst>
        <pc:spChg chg="mod">
          <ac:chgData name="Lars Nordlander" userId="530ebf9f-dcb4-4682-b970-5d709f6bb311" providerId="ADAL" clId="{70B2680D-F778-42FB-8595-3E2FDAB5A820}" dt="2024-10-09T10:45:08.114" v="122" actId="20577"/>
          <ac:spMkLst>
            <pc:docMk/>
            <pc:sldMk cId="2670521145" sldId="3825"/>
            <ac:spMk id="10" creationId="{00000000-0000-0000-0000-000000000000}"/>
          </ac:spMkLst>
        </pc:spChg>
      </pc:sldChg>
      <pc:sldMasterChg chg="del delSldLayout">
        <pc:chgData name="Lars Nordlander" userId="530ebf9f-dcb4-4682-b970-5d709f6bb311" providerId="ADAL" clId="{70B2680D-F778-42FB-8595-3E2FDAB5A820}" dt="2024-10-16T12:53:34.537" v="193" actId="47"/>
        <pc:sldMasterMkLst>
          <pc:docMk/>
          <pc:sldMasterMk cId="977640982" sldId="2147483660"/>
        </pc:sldMasterMkLst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392574040" sldId="2147483661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134317638" sldId="2147483662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3734344947" sldId="2147483663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4197619605" sldId="2147483664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969141704" sldId="2147483665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076571069" sldId="2147483666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4207185311" sldId="2147483667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877498067" sldId="2147483668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973575745" sldId="2147483669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25212368" sldId="2147483670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002384316" sldId="2147483671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953970365" sldId="2147483672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3542282282" sldId="2147483673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225635102" sldId="2147483674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457983915" sldId="2147483675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3032754207" sldId="2147483676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1204003118" sldId="2147483677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497167370" sldId="2147483678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338925316" sldId="2147483679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3861192899" sldId="2147483680"/>
          </pc:sldLayoutMkLst>
        </pc:sldLayoutChg>
        <pc:sldLayoutChg chg="del">
          <pc:chgData name="Lars Nordlander" userId="530ebf9f-dcb4-4682-b970-5d709f6bb311" providerId="ADAL" clId="{70B2680D-F778-42FB-8595-3E2FDAB5A820}" dt="2024-10-16T12:53:34.537" v="193" actId="47"/>
          <pc:sldLayoutMkLst>
            <pc:docMk/>
            <pc:sldMasterMk cId="977640982" sldId="2147483660"/>
            <pc:sldLayoutMk cId="2261700676" sldId="2147483681"/>
          </pc:sldLayoutMkLst>
        </pc:sldLayoutChg>
      </pc:sldMasterChg>
      <pc:sldMasterChg chg="delSldLayout">
        <pc:chgData name="Lars Nordlander" userId="530ebf9f-dcb4-4682-b970-5d709f6bb311" providerId="ADAL" clId="{70B2680D-F778-42FB-8595-3E2FDAB5A820}" dt="2024-10-16T12:53:20.341" v="177" actId="47"/>
        <pc:sldMasterMkLst>
          <pc:docMk/>
          <pc:sldMasterMk cId="1658703739" sldId="2147483682"/>
        </pc:sldMasterMkLst>
        <pc:sldLayoutChg chg="del">
          <pc:chgData name="Lars Nordlander" userId="530ebf9f-dcb4-4682-b970-5d709f6bb311" providerId="ADAL" clId="{70B2680D-F778-42FB-8595-3E2FDAB5A820}" dt="2024-10-16T12:53:20.341" v="177" actId="47"/>
          <pc:sldLayoutMkLst>
            <pc:docMk/>
            <pc:sldMasterMk cId="1658703739" sldId="2147483682"/>
            <pc:sldLayoutMk cId="2550561074" sldId="214748370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4D3BC-1FCD-4F0B-9A32-8081ADEF8D8A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1F739-364C-481D-A682-F0F4529F4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62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 - Välkomna!</a:t>
            </a:r>
          </a:p>
          <a:p>
            <a:r>
              <a:rPr lang="sv-SE" dirty="0"/>
              <a:t> - Arrangeras av </a:t>
            </a:r>
            <a:r>
              <a:rPr lang="sv-SE" dirty="0" err="1"/>
              <a:t>SUHFs</a:t>
            </a:r>
            <a:r>
              <a:rPr lang="sv-SE" dirty="0"/>
              <a:t> expertgrupp för arbetsgivarfrågor</a:t>
            </a:r>
          </a:p>
          <a:p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 1 timme och 45 minuter inklusive paus</a:t>
            </a:r>
          </a:p>
          <a:p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ställ gärna frågor i chatten</a:t>
            </a:r>
          </a:p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485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947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sv-SE" dirty="0"/>
              <a:t> Länk till </a:t>
            </a:r>
            <a:r>
              <a:rPr lang="sv-SE" dirty="0" err="1"/>
              <a:t>padlet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391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3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320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SUHF har under flera år arbetat med frågan om hat och hot mot högskolans personal. I oktober 2023 genomförde SUHF ett symposium med titeln "Ett öppet samtal om hat och hot". 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fortsätta samtalet, hålla frågan vid liv och möjliggöra erfarenhetsutbyte har vi anordnat denna digital workshop, där syftet är erfarenhetsutbyte och lärande mellan olika nyckelfunktioner, inom och mellan lärosätena.</a:t>
            </a:r>
          </a:p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71F739-364C-481D-A682-F0F4529F4BF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2215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331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592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045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137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71F739-364C-481D-A682-F0F4529F4BF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0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02317A-7F96-40E7-8581-1AD7879683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5D529DC-644E-456C-8E3A-D00D4771F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2F239D-2A60-4484-A70F-4E69F70F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FE6146-5ECF-4448-9A73-21981F826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D22724-4A89-4371-9062-88BE40DB1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39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FF58A8-21E5-4E51-B873-39A37A28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13FA55-5A7B-47A3-A4F8-091102506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D0E4F4-50CA-44E1-AC4D-FD2F1B727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7CF14-5054-4B02-B958-C7FD54611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DE1100-00AF-48B8-A3B7-065E5EF7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1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0C6B4E7-AAE2-47F1-9CCE-6F7D943D11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F275B1-D44B-48BF-9ACC-DD860CBB1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1CD61B-CF39-4F1C-AD32-8A587B2D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A91AB2-59F4-4718-BAED-70B3787D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60290A-4988-4404-AADE-CAD5DA123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062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250806" y="182880"/>
            <a:ext cx="11697353" cy="64844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1" y="5322789"/>
            <a:ext cx="2856411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99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198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4145" y="3284538"/>
            <a:ext cx="3454400" cy="223202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326487" y="3284538"/>
            <a:ext cx="3454400" cy="223202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73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6000" y="1146578"/>
            <a:ext cx="6960000" cy="1308812"/>
          </a:xfrm>
        </p:spPr>
        <p:txBody>
          <a:bodyPr anchor="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736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569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6143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250806" y="150458"/>
            <a:ext cx="11697353" cy="65492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1" y="5322789"/>
            <a:ext cx="2856411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10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 och slut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50806" y="150458"/>
            <a:ext cx="11697353" cy="6549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2" y="5322789"/>
            <a:ext cx="2856409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520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BE9A03-F3C6-47F6-8BCB-30243A252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1AC5F-F46B-4B35-8EE4-D8D6F5560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32A36B-0FDF-4794-B7A3-D489D41D6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5FBF18-45A5-4037-9575-29898876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F920CC-AEB9-4E35-AFAB-9F34CA41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54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 och slut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50806" y="150458"/>
            <a:ext cx="11697353" cy="6549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2" y="5322789"/>
            <a:ext cx="2856409" cy="67469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114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 och slutsida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50806" y="150458"/>
            <a:ext cx="11697353" cy="654924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2" y="5322789"/>
            <a:ext cx="2856409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10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- och slutsida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50806" y="150458"/>
            <a:ext cx="11697353" cy="654924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2" y="5322789"/>
            <a:ext cx="2856409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94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50806" y="182881"/>
            <a:ext cx="11697353" cy="543037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562" y="5882422"/>
            <a:ext cx="2856409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underrubrik, tänk dock på att inte använda denna layout som slutsida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1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612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087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71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80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142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383118" y="668819"/>
            <a:ext cx="11425767" cy="56431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616000" y="1484314"/>
            <a:ext cx="6960000" cy="1561945"/>
          </a:xfrm>
        </p:spPr>
        <p:txBody>
          <a:bodyPr anchor="b">
            <a:no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616000" y="3284539"/>
            <a:ext cx="696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193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B05E69-EB28-4440-82FD-D5EC2D72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85A25F-3E2D-40C0-8B28-ECDB63D19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F04E4-F10C-4AC5-930B-94BF105C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36BA20B-9B7A-4E18-B65C-D2ACFB30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A65CC8-70CD-4F9C-BF3E-33DB1D02B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98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175381-3D5E-4DDE-9544-D320D2421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D293AC2-3E03-4760-8083-76F74C461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81628A-F9F9-4FA7-BA9B-49D370E503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D9D60E7-48BC-42CF-A7A6-2F33284A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994FBE-19C5-4A2A-9B37-13E45970D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09CF982-F63F-4489-A915-053241FC2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754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89EDE-EEAC-48A4-AEBE-1CC048D1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783AF73-B6A3-4FB0-BE49-3B8842EB7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9404303-F8E9-4DAE-AE68-00ED0EA59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2EE1B78-2BE2-4FA0-9979-EB3C30A2A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269060-8535-4691-BD19-D6FB05020C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8D81BB-3C65-46C4-8AD1-B92676D3F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21203A-210B-418D-A296-118D65CC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ADEF2AA-8951-4AB6-94B7-86542D54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887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D4B7F6-E43F-4585-99DC-97F9A801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5806F93-49AB-46BB-97B4-1BFA44F1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4F18A1-94E2-41C3-89BC-8DB5495F8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78CE65-76AC-4E7C-B4A6-730128BA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003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D2A66B2-0E78-49CC-821E-2232B226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6C062C-56EF-4771-A52B-4EDE9861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AD817A3-779A-4798-9614-910CCEA6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7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E303D6-0B18-4B92-BF6C-74901A2D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5249E-AA0E-4A00-8317-1DD55CA96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BAF6DA-8D92-40CA-8B1F-0F99B11FD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28F89C9-13B4-419E-8605-80161DC4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67525E-402D-469F-8C09-20431500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1C8135-507A-46B8-9532-1ADDA20A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343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9E32B5-D53B-4CFB-89DC-4716C8AC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C0F32F8-352F-4A98-97F4-04B9A36CE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BE834C-E109-4B51-BBA4-502A8A165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4228C0F-ABEE-44D4-911E-CC732098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41B0A6-4CA6-4A3B-B352-E685A447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C83980-4BB6-4C63-931A-3ED4F07C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7363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80B343C-9083-4091-B635-3A17A3E2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203D7C-CD54-4EDD-9DEC-0B2DA013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AE245-A876-4C95-877F-B3C8A7D45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50B2-5F67-495B-9503-67376B3C1396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8A58C76-F8C6-4773-AE72-457CADF73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4F2F2B-3F1C-440E-9272-82C0A848D1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C3317-BA6C-4E41-89E8-F11502C61BD4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E0208FA-F27E-4E03-9B02-D60B0F840BC3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363325" y="63500"/>
            <a:ext cx="78740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407916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6000" y="1484314"/>
            <a:ext cx="6960000" cy="133684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8000" y="3284538"/>
            <a:ext cx="6336000" cy="22320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324" y="6531430"/>
            <a:ext cx="144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2024-10-14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1767" y="6531430"/>
            <a:ext cx="5088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6176" y="6531430"/>
            <a:ext cx="144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299" y="178314"/>
            <a:ext cx="1336936" cy="315790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D4ED7F4D-B85A-5B64-103E-D8AC739193D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087100" y="63500"/>
            <a:ext cx="1049867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Begränsad delning</a:t>
            </a:r>
          </a:p>
        </p:txBody>
      </p:sp>
    </p:spTree>
    <p:extLst>
      <p:ext uri="{BB962C8B-B14F-4D97-AF65-F5344CB8AC3E}">
        <p14:creationId xmlns:p14="http://schemas.microsoft.com/office/powerpoint/2010/main" val="165870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  <p:sldLayoutId id="2147483700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234">
          <p15:clr>
            <a:srgbClr val="F26B43"/>
          </p15:clr>
        </p15:guide>
        <p15:guide id="3" pos="4526">
          <p15:clr>
            <a:srgbClr val="F26B43"/>
          </p15:clr>
        </p15:guide>
        <p15:guide id="4" orient="horz" pos="3475">
          <p15:clr>
            <a:srgbClr val="F26B43"/>
          </p15:clr>
        </p15:guide>
        <p15:guide id="5" pos="181">
          <p15:clr>
            <a:srgbClr val="F26B43"/>
          </p15:clr>
        </p15:guide>
        <p15:guide id="6" pos="4378">
          <p15:clr>
            <a:srgbClr val="F26B43"/>
          </p15:clr>
        </p15:guide>
        <p15:guide id="7" pos="1379">
          <p15:clr>
            <a:srgbClr val="F26B43"/>
          </p15:clr>
        </p15:guide>
        <p15:guide id="8" pos="5579">
          <p15:clr>
            <a:srgbClr val="F26B43"/>
          </p15:clr>
        </p15:guide>
        <p15:guide id="9" orient="horz" pos="935">
          <p15:clr>
            <a:srgbClr val="F26B43"/>
          </p15:clr>
        </p15:guide>
        <p15:guide id="10" orient="horz" pos="2069">
          <p15:clr>
            <a:srgbClr val="F26B43"/>
          </p15:clr>
        </p15:guide>
        <p15:guide id="11" orient="horz" pos="177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 descr="Ett blågrönt streck längs med nederkanten." title="Streck ">
            <a:extLst>
              <a:ext uri="{FF2B5EF4-FFF2-40B4-BE49-F238E27FC236}">
                <a16:creationId xmlns:a16="http://schemas.microsoft.com/office/drawing/2014/main" id="{EAF1E0DD-590F-4427-BB44-0DE511635224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367861" y="3027680"/>
            <a:ext cx="11067393" cy="2230120"/>
          </a:xfrm>
        </p:spPr>
        <p:txBody>
          <a:bodyPr>
            <a:noAutofit/>
          </a:bodyPr>
          <a:lstStyle/>
          <a:p>
            <a:r>
              <a:rPr lang="sv-SE" sz="3200" b="1" dirty="0"/>
              <a:t>Umeå universitet – ett exempel på hur arbetet med hot och våld kan göras till en del i det systematiska arbetsmiljöarbetet</a:t>
            </a:r>
          </a:p>
          <a:p>
            <a:endParaRPr lang="sv-SE" sz="3200" b="1" dirty="0"/>
          </a:p>
          <a:p>
            <a:r>
              <a:rPr lang="en-US" dirty="0"/>
              <a:t>2024-10-09</a:t>
            </a:r>
          </a:p>
          <a:p>
            <a:endParaRPr lang="en-US" sz="3200" dirty="0"/>
          </a:p>
        </p:txBody>
      </p:sp>
      <p:sp>
        <p:nvSpPr>
          <p:cNvPr id="9" name="Rubrik 8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SUHF:s logotype</a:t>
            </a:r>
            <a:endParaRPr lang="en-US" dirty="0"/>
          </a:p>
        </p:txBody>
      </p:sp>
      <p:pic>
        <p:nvPicPr>
          <p:cNvPr id="8" name="Bildobjekt 7" descr="Bilden består av bokstäverna &quot;SUHF&quot; med ett streck under SUHF." title="SUHF:s logoty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66" y="1309770"/>
            <a:ext cx="34808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60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2701158" y="234937"/>
            <a:ext cx="83031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4000" b="1" dirty="0"/>
              <a:t>Erfarenhetsutbyte i grupper utgående från olika frågeställningar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3DD203-074E-D78F-2E33-B3C4597D69C7}"/>
              </a:ext>
            </a:extLst>
          </p:cNvPr>
          <p:cNvSpPr txBox="1"/>
          <p:nvPr/>
        </p:nvSpPr>
        <p:spPr>
          <a:xfrm>
            <a:off x="483475" y="1648512"/>
            <a:ext cx="10228698" cy="3430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Arbetar ni systematiskt mot Hat och Hot vid lärosätet?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Hur ser ni på internrevisionens roll i arbetet med det systematiska arbetsmiljöarbetet?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Har ni erfarenhet av liknande systematiskt arbete vid ert lärosäte?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Kan ni se tillämpningar av det som presenterats vid ert lärosäte?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Har ni något ytterligare som kompletterar, eller andra insatser än, det som presenterats?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sv-SE" sz="20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Finns intresse från lärosätet att ta del av den förebyggande utbildning som </a:t>
            </a:r>
            <a:r>
              <a:rPr lang="sv-SE" sz="20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UmU</a:t>
            </a: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tagit fram för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Har önskemål om ytterligare seminarier.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A394FB-D885-A219-35A8-83EB616FEB4C}"/>
              </a:ext>
            </a:extLst>
          </p:cNvPr>
          <p:cNvSpPr txBox="1"/>
          <p:nvPr/>
        </p:nvSpPr>
        <p:spPr>
          <a:xfrm>
            <a:off x="483475" y="5602459"/>
            <a:ext cx="84283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000" dirty="0">
                <a:solidFill>
                  <a:schemeClr val="accent6">
                    <a:lumMod val="75000"/>
                  </a:schemeClr>
                </a:solidFill>
              </a:rPr>
              <a:t>Utse en person som ser till att alla får komma till tals och håller koll på tiden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000" dirty="0">
                <a:solidFill>
                  <a:schemeClr val="accent6">
                    <a:lumMod val="75000"/>
                  </a:schemeClr>
                </a:solidFill>
              </a:rPr>
              <a:t>Utse en person som sammanfattar punkter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v-SE" sz="2000">
                <a:solidFill>
                  <a:schemeClr val="accent6">
                    <a:lumMod val="75000"/>
                  </a:schemeClr>
                </a:solidFill>
              </a:rPr>
              <a:t>Återsamling 14.30</a:t>
            </a:r>
            <a:endParaRPr lang="sv-S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16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2937641" y="2782669"/>
            <a:ext cx="63167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4000" b="1" dirty="0"/>
              <a:t>Återkoppling från grupperna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67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3436883" y="269058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4000" b="1" dirty="0"/>
              <a:t>Summering och avslut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778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838200" y="1619573"/>
            <a:ext cx="10515600" cy="47502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200" b="1" dirty="0"/>
              <a:t>Utvärderingsfrågor</a:t>
            </a:r>
          </a:p>
          <a:p>
            <a:r>
              <a:rPr lang="sv-SE" sz="2200" dirty="0"/>
              <a:t>Hur upplevde du denna form av workshop för erfarenhetsutbyte mellan lärosäten?</a:t>
            </a:r>
          </a:p>
          <a:p>
            <a:r>
              <a:rPr lang="sv-SE" sz="2200" dirty="0"/>
              <a:t>Vad skulle du vilja se mer av i framtida workshops om hot, hat och trakasserier?</a:t>
            </a:r>
          </a:p>
          <a:p>
            <a:r>
              <a:rPr lang="sv-SE" sz="2200" dirty="0"/>
              <a:t>Ser du någon annan arbetsgivarfråga som kan belysas med en liknande workshop?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413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 descr="Ett blågrönt streck längs med nederkanten." title="Streck ">
            <a:extLst>
              <a:ext uri="{FF2B5EF4-FFF2-40B4-BE49-F238E27FC236}">
                <a16:creationId xmlns:a16="http://schemas.microsoft.com/office/drawing/2014/main" id="{EAF1E0DD-590F-4427-BB44-0DE511635224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Tack för idag!</a:t>
            </a:r>
          </a:p>
          <a:p>
            <a:endParaRPr lang="sv-SE" sz="4000" b="1" dirty="0"/>
          </a:p>
        </p:txBody>
      </p:sp>
      <p:sp>
        <p:nvSpPr>
          <p:cNvPr id="9" name="Rubrik 8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SUHF:s logotype</a:t>
            </a:r>
            <a:endParaRPr lang="en-US" dirty="0"/>
          </a:p>
        </p:txBody>
      </p:sp>
      <p:pic>
        <p:nvPicPr>
          <p:cNvPr id="8" name="Bildobjekt 7" descr="Bilden består av bokstäverna &quot;SUHF&quot; med ett streck under SUHF." title="SUHF:s logoty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66" y="1309770"/>
            <a:ext cx="34808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0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 descr="Ett blågrönt streck längs med nederkanten." title="Streck ">
            <a:extLst>
              <a:ext uri="{FF2B5EF4-FFF2-40B4-BE49-F238E27FC236}">
                <a16:creationId xmlns:a16="http://schemas.microsoft.com/office/drawing/2014/main" id="{EAF1E0DD-590F-4427-BB44-0DE511635224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Välkommen och inledning</a:t>
            </a:r>
          </a:p>
          <a:p>
            <a:endParaRPr lang="sv-SE" dirty="0"/>
          </a:p>
          <a:p>
            <a:r>
              <a:rPr lang="sv-SE" dirty="0"/>
              <a:t>Arrangeras av: </a:t>
            </a:r>
            <a:r>
              <a:rPr lang="sv-SE" dirty="0" err="1"/>
              <a:t>SUHFs</a:t>
            </a:r>
            <a:r>
              <a:rPr lang="sv-SE" dirty="0"/>
              <a:t> expertgrupp för arbetsgivarfrågor</a:t>
            </a:r>
            <a:endParaRPr lang="en-US" dirty="0"/>
          </a:p>
        </p:txBody>
      </p:sp>
      <p:sp>
        <p:nvSpPr>
          <p:cNvPr id="9" name="Rubrik 8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SUHF:s logotype</a:t>
            </a:r>
            <a:endParaRPr lang="en-US" dirty="0"/>
          </a:p>
        </p:txBody>
      </p:sp>
      <p:pic>
        <p:nvPicPr>
          <p:cNvPr id="8" name="Bildobjekt 7" descr="Bilden består av bokstäverna &quot;SUHF&quot; med ett streck under SUHF." title="SUHF:s logotyp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66" y="1309770"/>
            <a:ext cx="34808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85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>
            <a:off x="0" y="6675754"/>
            <a:ext cx="12192000" cy="182246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838200" y="1619573"/>
            <a:ext cx="10515600" cy="475023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sv-SE" sz="4000" b="1" i="0" dirty="0">
                <a:effectLst/>
              </a:rPr>
              <a:t>Medlemmar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Maria Knutson Wedel, rektor, SLU, ordförande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Anders Söderholm, rektor, KTH, vice ordförande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Ingrid Ganrot, HR-chef, Karlstads universitet, verkställande ledamot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Malin Broberg, rektor, Göteborgs universitet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Håkan Pihl, rektor, Högskolan Kristianstad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Karin Dahlman-Wright, specialist, Karolinska institutet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Lars Nordlander, personalchef, Umeå universitet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AnnaSara Svantesson, HR-strateg, Uppsala universitet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Susanne Kristensson, universitetsdirektör, Lunds universitet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200" b="0" i="0" dirty="0">
                <a:effectLst/>
              </a:rPr>
              <a:t> Marita Hilliges, generalsekreterare, SUHF</a:t>
            </a:r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355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>
            <a:off x="0" y="6675754"/>
            <a:ext cx="12192000" cy="182246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838200" y="1314773"/>
            <a:ext cx="10515600" cy="475023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en-US" sz="3900" b="1" dirty="0" err="1"/>
              <a:t>Uppdrag</a:t>
            </a:r>
            <a:r>
              <a:rPr lang="en-US" sz="3900" b="1" dirty="0"/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säkerställa informationsutbyte mellan ledamöterna i Arbetsgivarverkets olika organ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identifiera vilka frågor som är mest angelägna att diskutera inom lärosätena för eventuellt gemensamt agerande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föra dialog med externa aktörer inom ansvarsområdet och bevaka relevanta utredningar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initiera diskussioner och driva arbetsgivarfrågor som centrala för sektorn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överväga för sektorn gemensamma rekommendationer eller vägledningar när så är lämpligt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0" i="0" dirty="0">
                <a:effectLst/>
              </a:rPr>
              <a:t>förbereda svar på remisser eller andra underlag som styrelsen behöver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2400" b="1" i="0" dirty="0">
                <a:effectLst/>
              </a:rPr>
              <a:t>anordna tillfällen för informationsspridning, erfarenhetsutbyte och gemensamt arbete i de former som är lämpliga för respektive fråga</a:t>
            </a:r>
          </a:p>
          <a:p>
            <a:pPr marL="0" indent="0" fontAlgn="base">
              <a:buNone/>
            </a:pPr>
            <a:endParaRPr lang="en-US" dirty="0"/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530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 descr="Ett blågrönt streck längs med nederkanten." title="Streck ">
            <a:extLst>
              <a:ext uri="{FF2B5EF4-FFF2-40B4-BE49-F238E27FC236}">
                <a16:creationId xmlns:a16="http://schemas.microsoft.com/office/drawing/2014/main" id="{EAF1E0DD-590F-4427-BB44-0DE511635224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Underrubrik 9"/>
          <p:cNvSpPr>
            <a:spLocks noGrp="1"/>
          </p:cNvSpPr>
          <p:nvPr>
            <p:ph type="subTitle" idx="1"/>
          </p:nvPr>
        </p:nvSpPr>
        <p:spPr>
          <a:xfrm>
            <a:off x="367861" y="3027680"/>
            <a:ext cx="11067393" cy="2230120"/>
          </a:xfrm>
        </p:spPr>
        <p:txBody>
          <a:bodyPr>
            <a:noAutofit/>
          </a:bodyPr>
          <a:lstStyle/>
          <a:p>
            <a:r>
              <a:rPr lang="sv-SE" sz="3200" b="1" dirty="0" err="1"/>
              <a:t>SUHF:s</a:t>
            </a:r>
            <a:r>
              <a:rPr lang="sv-SE" sz="3200" b="1" dirty="0"/>
              <a:t> Workshopserie om Hot, Hat och Trakasserier, del II</a:t>
            </a:r>
          </a:p>
          <a:p>
            <a:r>
              <a:rPr lang="sv-SE" sz="3200" b="1" dirty="0"/>
              <a:t> Umeå universitet – ett exempel på hur arbetet med hot och våld kan göras till en del i det systematiska arbetsmiljöarbetet</a:t>
            </a:r>
          </a:p>
          <a:p>
            <a:endParaRPr lang="sv-SE" sz="3200" b="1" dirty="0"/>
          </a:p>
          <a:p>
            <a:r>
              <a:rPr lang="en-US" dirty="0"/>
              <a:t>2024-10-09</a:t>
            </a:r>
          </a:p>
          <a:p>
            <a:endParaRPr lang="en-US" sz="3200" dirty="0"/>
          </a:p>
        </p:txBody>
      </p:sp>
      <p:sp>
        <p:nvSpPr>
          <p:cNvPr id="9" name="Rubrik 8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SUHF:s logotype</a:t>
            </a:r>
            <a:endParaRPr lang="en-US" dirty="0"/>
          </a:p>
        </p:txBody>
      </p:sp>
      <p:pic>
        <p:nvPicPr>
          <p:cNvPr id="8" name="Bildobjekt 7" descr="Bilden består av bokstäverna &quot;SUHF&quot; med ett streck under SUHF." title="SUHF:s logoty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66" y="1309770"/>
            <a:ext cx="3480816" cy="128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52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5114267" y="47042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60018EE-8A60-8516-3CB6-0E58DC7FF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4650" y="1200623"/>
            <a:ext cx="8241593" cy="518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505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3048000" y="3047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Enkät till lärosäten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23B45-F988-D26B-1F6E-39A13032C796}"/>
              </a:ext>
            </a:extLst>
          </p:cNvPr>
          <p:cNvSpPr txBox="1"/>
          <p:nvPr/>
        </p:nvSpPr>
        <p:spPr>
          <a:xfrm>
            <a:off x="662151" y="1830666"/>
            <a:ext cx="10573407" cy="3711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Calibri" panose="020F0502020204030204" pitchFamily="34" charset="0"/>
              </a:rPr>
              <a:t>I uppföljningen av vårt gemensamma uttalande mot hat och hot vill SUHF följa upp med en exempelsamling kring vad som görs på våra lärosäten, så att den sista punkten i uttalandet kan fyllas med konkret innehåll: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Calibri" panose="020F0502020204030204" pitchFamily="34" charset="0"/>
              </a:rPr>
              <a:t>”Vi inför bredare stödåtgärder vad gäller förebyggande arbete och stöd efter att medarbetare utsatts för hot eller trakasserier”.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Arial" panose="020B0604020202020204" pitchFamily="34" charset="0"/>
                <a:cs typeface="Calibri" panose="020F0502020204030204" pitchFamily="34" charset="0"/>
              </a:rPr>
              <a:t>Expertgruppen för arbetsgivarfrågor vill därför gärna be er om en kortfattad redogörelse med exempel på åtgärder ni vidtagit eller avser att vidta.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043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29 svar</a:t>
            </a:r>
          </a:p>
        </p:txBody>
      </p:sp>
    </p:spTree>
    <p:extLst>
      <p:ext uri="{BB962C8B-B14F-4D97-AF65-F5344CB8AC3E}">
        <p14:creationId xmlns:p14="http://schemas.microsoft.com/office/powerpoint/2010/main" val="41286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3142593" y="32376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Lärosätena tar fram fakta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C04214-B086-FC23-8930-87C3C74FF681}"/>
              </a:ext>
            </a:extLst>
          </p:cNvPr>
          <p:cNvSpPr txBox="1"/>
          <p:nvPr/>
        </p:nvSpPr>
        <p:spPr>
          <a:xfrm>
            <a:off x="693682" y="1751498"/>
            <a:ext cx="10384221" cy="352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Medarbetarundersökningar</a:t>
            </a: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Studentundersökningar</a:t>
            </a: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Enkätundersökning</a:t>
            </a: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Workshops för att få en mer grundad uppfattning i vilka situationer medarbetare råkar illa ut</a:t>
            </a: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rial" panose="020B0604020202020204" pitchFamily="34" charset="0"/>
              <a:cs typeface="+mn-cs"/>
            </a:endParaRPr>
          </a:p>
          <a:p>
            <a:pPr marL="457189" marR="0" lvl="0" indent="-457189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+mn-cs"/>
              </a:rPr>
              <a:t>Internrevisionen</a:t>
            </a:r>
          </a:p>
        </p:txBody>
      </p:sp>
    </p:spTree>
    <p:extLst>
      <p:ext uri="{BB962C8B-B14F-4D97-AF65-F5344CB8AC3E}">
        <p14:creationId xmlns:p14="http://schemas.microsoft.com/office/powerpoint/2010/main" val="1668112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 descr="Ett blågrönt streck längs med nederkanten." title="Streck">
            <a:extLst>
              <a:ext uri="{FF2B5EF4-FFF2-40B4-BE49-F238E27FC236}">
                <a16:creationId xmlns:a16="http://schemas.microsoft.com/office/drawing/2014/main" id="{BC02F2B1-D3B5-404B-A4E7-703BED62035B}"/>
              </a:ext>
            </a:extLst>
          </p:cNvPr>
          <p:cNvSpPr/>
          <p:nvPr/>
        </p:nvSpPr>
        <p:spPr>
          <a:xfrm flipV="1">
            <a:off x="0" y="6721474"/>
            <a:ext cx="12192000" cy="182243"/>
          </a:xfrm>
          <a:prstGeom prst="rect">
            <a:avLst/>
          </a:prstGeom>
          <a:solidFill>
            <a:srgbClr val="356E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ubrik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SUHF:s logotype, i mindre format.</a:t>
            </a:r>
            <a:endParaRPr lang="en-US" dirty="0"/>
          </a:p>
        </p:txBody>
      </p:sp>
      <p:pic>
        <p:nvPicPr>
          <p:cNvPr id="4" name="Picture 2" descr="Bilden består av bokstäverna &quot;SUHF&quot; med ett streck under SUHF." title="SUHF:s logotype">
            <a:extLst>
              <a:ext uri="{FF2B5EF4-FFF2-40B4-BE49-F238E27FC236}">
                <a16:creationId xmlns:a16="http://schemas.microsoft.com/office/drawing/2014/main" id="{0ED88DDA-A559-441E-A915-8076DB3A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04734"/>
            <a:ext cx="1901079" cy="626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D14773-2FEC-1EFB-232A-836088474607}"/>
              </a:ext>
            </a:extLst>
          </p:cNvPr>
          <p:cNvSpPr txBox="1"/>
          <p:nvPr/>
        </p:nvSpPr>
        <p:spPr>
          <a:xfrm>
            <a:off x="793719" y="1534445"/>
            <a:ext cx="10137039" cy="1106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Förebygga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Det systematiska arbetsmiljöarbetet</a:t>
            </a:r>
            <a:endParaRPr kumimoji="0" lang="sv-SE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5F7C24-8BBB-F60D-EB6C-17FFEAE28809}"/>
              </a:ext>
            </a:extLst>
          </p:cNvPr>
          <p:cNvSpPr txBox="1"/>
          <p:nvPr/>
        </p:nvSpPr>
        <p:spPr>
          <a:xfrm>
            <a:off x="793718" y="3234461"/>
            <a:ext cx="10137039" cy="1106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4000" b="1" dirty="0"/>
              <a:t>Kunskapshöjande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Insatser måste anpassas efter målgrupp</a:t>
            </a:r>
            <a:endParaRPr kumimoji="0" lang="sv-SE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AD8120-5D84-6FEE-B202-FBF17AFC5C0F}"/>
              </a:ext>
            </a:extLst>
          </p:cNvPr>
          <p:cNvSpPr txBox="1"/>
          <p:nvPr/>
        </p:nvSpPr>
        <p:spPr>
          <a:xfrm>
            <a:off x="793718" y="5037289"/>
            <a:ext cx="10137039" cy="1106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Stöd när något händer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2400" dirty="0">
                <a:solidFill>
                  <a:prstClr val="black"/>
                </a:solidFill>
                <a:latin typeface="Calibri" panose="020F0502020204030204"/>
              </a:rPr>
              <a:t>Många funktioner involverade</a:t>
            </a:r>
            <a:endParaRPr kumimoji="0" lang="sv-SE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356E9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Umeå Universitet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U profil dec 2016.potm" id="{FAA9A1FE-E614-4D1D-B99C-DDAA478AB8CB}" vid="{27DDDF7C-2039-4242-A664-ABA40380DEF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13b610e-d3b5-490f-b165-988100e8232a}" enabled="1" method="Standard" siteId="{5a4ba6f9-f531-4f32-9467-398f19e69de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746</Words>
  <Application>Microsoft Office PowerPoint</Application>
  <PresentationFormat>Bredbild</PresentationFormat>
  <Paragraphs>101</Paragraphs>
  <Slides>14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14</vt:i4>
      </vt:variant>
    </vt:vector>
  </HeadingPairs>
  <TitlesOfParts>
    <vt:vector size="24" baseType="lpstr">
      <vt:lpstr>Aptos</vt:lpstr>
      <vt:lpstr>Arial</vt:lpstr>
      <vt:lpstr>Calibri</vt:lpstr>
      <vt:lpstr>Calibri Light</vt:lpstr>
      <vt:lpstr>Georgia</vt:lpstr>
      <vt:lpstr>Symbol</vt:lpstr>
      <vt:lpstr>Verdana</vt:lpstr>
      <vt:lpstr>Wingdings</vt:lpstr>
      <vt:lpstr>Office-tema</vt:lpstr>
      <vt:lpstr>1_Umeå Universitet</vt:lpstr>
      <vt:lpstr>SUHF:s logotype</vt:lpstr>
      <vt:lpstr>SUHF:s logotype</vt:lpstr>
      <vt:lpstr>SUHF:s logotype, i mindre format.</vt:lpstr>
      <vt:lpstr>SUHF:s logotype, i mindre format.</vt:lpstr>
      <vt:lpstr>SUHF:s logotype</vt:lpstr>
      <vt:lpstr>SUHF:s logotype, i mindre format.</vt:lpstr>
      <vt:lpstr>SUHF:s logotype, i mindre format.</vt:lpstr>
      <vt:lpstr>SUHF:s logotype, i mindre format.</vt:lpstr>
      <vt:lpstr>SUHF:s logotype, i mindre format.</vt:lpstr>
      <vt:lpstr>SUHF:s logotype, i mindre format.</vt:lpstr>
      <vt:lpstr>SUHF:s logotype, i mindre format.</vt:lpstr>
      <vt:lpstr>SUHF:s logotype, i mindre format.</vt:lpstr>
      <vt:lpstr>SUHF:s logotype, i mindre format.</vt:lpstr>
      <vt:lpstr>SUHF:s logotype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Alberius</dc:creator>
  <cp:lastModifiedBy>Lars Nordlander</cp:lastModifiedBy>
  <cp:revision>38</cp:revision>
  <dcterms:created xsi:type="dcterms:W3CDTF">2023-01-26T10:04:57Z</dcterms:created>
  <dcterms:modified xsi:type="dcterms:W3CDTF">2024-10-16T12:53:37Z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lassificationContentMarkingHeaderLocations">
    <vt:lpwstr>Office-tema:8</vt:lpwstr>
  </property>
  <property fmtid="{D5CDD505-2E9C-101B-9397-08002B2CF9AE}" pid="4" name="ClassificationContentMarkingHeaderText">
    <vt:lpwstr>Begränsad delning</vt:lpwstr>
  </property>
</Properties>
</file>