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10.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notesSlides/notesSlide8.xml" ContentType="application/vnd.openxmlformats-officedocument.presentationml.notesSlide+xml"/>
  <Override PartName="/ppt/charts/chart11.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ppt/charts/chart12.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0.xml" ContentType="application/vnd.openxmlformats-officedocument.presentationml.notesSlide+xml"/>
  <Override PartName="/ppt/charts/chart13.xml" ContentType="application/vnd.openxmlformats-officedocument.drawingml.chart+xml"/>
  <Override PartName="/ppt/notesSlides/notesSlide11.xml" ContentType="application/vnd.openxmlformats-officedocument.presentationml.notesSlide+xml"/>
  <Override PartName="/ppt/charts/chart14.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2.xml" ContentType="application/vnd.openxmlformats-officedocument.presentationml.notesSlide+xml"/>
  <Override PartName="/ppt/charts/chart15.xml" ContentType="application/vnd.openxmlformats-officedocument.drawingml.chart+xml"/>
  <Override PartName="/ppt/charts/style7.xml" ContentType="application/vnd.ms-office.chartstyle+xml"/>
  <Override PartName="/ppt/charts/colors7.xml" ContentType="application/vnd.ms-office.chartcolorstyle+xml"/>
  <Override PartName="/ppt/charts/chart16.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3.xml" ContentType="application/vnd.openxmlformats-officedocument.presentationml.notesSlide+xml"/>
  <Override PartName="/ppt/charts/chart17.xml" ContentType="application/vnd.openxmlformats-officedocument.drawingml.chart+xml"/>
  <Override PartName="/ppt/charts/style9.xml" ContentType="application/vnd.ms-office.chartstyle+xml"/>
  <Override PartName="/ppt/charts/colors9.xml" ContentType="application/vnd.ms-office.chartcolorstyle+xml"/>
  <Override PartName="/ppt/charts/chart18.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4.xml" ContentType="application/vnd.openxmlformats-officedocument.presentationml.notesSlide+xml"/>
  <Override PartName="/ppt/charts/chart19.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5.xml" ContentType="application/vnd.openxmlformats-officedocument.presentationml.notesSlide+xml"/>
  <Override PartName="/ppt/charts/chart2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6.xml" ContentType="application/vnd.openxmlformats-officedocument.presentationml.notesSlide+xml"/>
  <Override PartName="/ppt/charts/chart2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2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7.xml" ContentType="application/vnd.openxmlformats-officedocument.presentationml.notesSlide+xml"/>
  <Override PartName="/ppt/charts/chart2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2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8.xml" ContentType="application/vnd.openxmlformats-officedocument.presentationml.notesSlide+xml"/>
  <Override PartName="/ppt/charts/chart2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9.xml" ContentType="application/vnd.openxmlformats-officedocument.presentationml.notesSlide+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32.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20.xml" ContentType="application/vnd.openxmlformats-officedocument.presentationml.notesSlide+xml"/>
  <Override PartName="/ppt/charts/chart33.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21.xml" ContentType="application/vnd.openxmlformats-officedocument.presentationml.notesSlide+xml"/>
  <Override PartName="/ppt/charts/chart34.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22.xml" ContentType="application/vnd.openxmlformats-officedocument.presentationml.notesSlide+xml"/>
  <Override PartName="/ppt/charts/chart35.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23.xml" ContentType="application/vnd.openxmlformats-officedocument.presentationml.notesSlide+xml"/>
  <Override PartName="/ppt/charts/chart36.xml" ContentType="application/vnd.openxmlformats-officedocument.drawingml.chart+xml"/>
  <Override PartName="/ppt/charts/style24.xml" ContentType="application/vnd.ms-office.chartstyle+xml"/>
  <Override PartName="/ppt/charts/colors24.xml" ContentType="application/vnd.ms-office.chartcolorstyle+xml"/>
  <Override PartName="/ppt/notesSlides/notesSlide24.xml" ContentType="application/vnd.openxmlformats-officedocument.presentationml.notesSlide+xml"/>
  <Override PartName="/ppt/charts/chart37.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25.xml" ContentType="application/vnd.openxmlformats-officedocument.presentationml.notesSlide+xml"/>
  <Override PartName="/ppt/charts/chart38.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26.xml" ContentType="application/vnd.openxmlformats-officedocument.presentationml.notesSlide+xml"/>
  <Override PartName="/ppt/charts/chart39.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40.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41.xml" ContentType="application/vnd.openxmlformats-officedocument.drawingml.chart+xml"/>
  <Override PartName="/ppt/charts/style29.xml" ContentType="application/vnd.ms-office.chartstyle+xml"/>
  <Override PartName="/ppt/charts/colors29.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42"/>
  </p:notesMasterIdLst>
  <p:sldIdLst>
    <p:sldId id="256" r:id="rId4"/>
    <p:sldId id="257" r:id="rId5"/>
    <p:sldId id="298" r:id="rId6"/>
    <p:sldId id="311" r:id="rId7"/>
    <p:sldId id="305" r:id="rId8"/>
    <p:sldId id="315" r:id="rId9"/>
    <p:sldId id="317" r:id="rId10"/>
    <p:sldId id="287" r:id="rId11"/>
    <p:sldId id="297" r:id="rId12"/>
    <p:sldId id="300" r:id="rId13"/>
    <p:sldId id="289" r:id="rId14"/>
    <p:sldId id="290" r:id="rId15"/>
    <p:sldId id="288" r:id="rId16"/>
    <p:sldId id="286" r:id="rId17"/>
    <p:sldId id="295" r:id="rId18"/>
    <p:sldId id="264" r:id="rId19"/>
    <p:sldId id="265" r:id="rId20"/>
    <p:sldId id="266" r:id="rId21"/>
    <p:sldId id="267" r:id="rId22"/>
    <p:sldId id="291" r:id="rId23"/>
    <p:sldId id="313" r:id="rId24"/>
    <p:sldId id="292" r:id="rId25"/>
    <p:sldId id="270" r:id="rId26"/>
    <p:sldId id="271" r:id="rId27"/>
    <p:sldId id="272" r:id="rId28"/>
    <p:sldId id="273" r:id="rId29"/>
    <p:sldId id="274" r:id="rId30"/>
    <p:sldId id="293" r:id="rId31"/>
    <p:sldId id="294" r:id="rId32"/>
    <p:sldId id="277" r:id="rId33"/>
    <p:sldId id="278" r:id="rId34"/>
    <p:sldId id="279" r:id="rId35"/>
    <p:sldId id="280" r:id="rId36"/>
    <p:sldId id="282" r:id="rId37"/>
    <p:sldId id="284" r:id="rId38"/>
    <p:sldId id="314" r:id="rId39"/>
    <p:sldId id="285" r:id="rId40"/>
    <p:sldId id="301" r:id="rId41"/>
  </p:sldIdLst>
  <p:sldSz cx="9144000" cy="6858000" type="screen4x3"/>
  <p:notesSz cx="6794500" cy="9931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C429F671-B622-4AE1-A861-5FB7430F2D79}">
          <p14:sldIdLst>
            <p14:sldId id="256"/>
            <p14:sldId id="257"/>
            <p14:sldId id="298"/>
            <p14:sldId id="311"/>
            <p14:sldId id="305"/>
            <p14:sldId id="315"/>
            <p14:sldId id="317"/>
            <p14:sldId id="287"/>
            <p14:sldId id="297"/>
            <p14:sldId id="300"/>
            <p14:sldId id="289"/>
            <p14:sldId id="290"/>
            <p14:sldId id="288"/>
            <p14:sldId id="286"/>
            <p14:sldId id="295"/>
            <p14:sldId id="264"/>
            <p14:sldId id="265"/>
            <p14:sldId id="266"/>
            <p14:sldId id="267"/>
            <p14:sldId id="291"/>
            <p14:sldId id="313"/>
            <p14:sldId id="292"/>
            <p14:sldId id="270"/>
            <p14:sldId id="271"/>
            <p14:sldId id="272"/>
            <p14:sldId id="273"/>
            <p14:sldId id="274"/>
            <p14:sldId id="293"/>
            <p14:sldId id="294"/>
            <p14:sldId id="277"/>
            <p14:sldId id="278"/>
            <p14:sldId id="279"/>
            <p14:sldId id="280"/>
            <p14:sldId id="282"/>
            <p14:sldId id="284"/>
            <p14:sldId id="314"/>
            <p14:sldId id="285"/>
            <p14:sldId id="30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0" d="100"/>
          <a:sy n="80" d="100"/>
        </p:scale>
        <p:origin x="880" y="40"/>
      </p:cViewPr>
      <p:guideLst/>
    </p:cSldViewPr>
  </p:slideViewPr>
  <p:notesTextViewPr>
    <p:cViewPr>
      <p:scale>
        <a:sx n="1" d="1"/>
        <a:sy n="1" d="1"/>
      </p:scale>
      <p:origin x="0" y="0"/>
    </p:cViewPr>
  </p:notesTextViewPr>
  <p:sorterViewPr>
    <p:cViewPr>
      <p:scale>
        <a:sx n="125" d="100"/>
        <a:sy n="125" d="100"/>
      </p:scale>
      <p:origin x="0" y="-618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slide" Target="slides/slide38.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xlsx"/></Relationships>
</file>

<file path=ppt/charts/_rels/chart11.xml.rels><?xml version="1.0" encoding="UTF-8" standalone="yes"?>
<Relationships xmlns="http://schemas.openxmlformats.org/package/2006/relationships"><Relationship Id="rId3" Type="http://schemas.openxmlformats.org/officeDocument/2006/relationships/oleObject" Target="file:///C:\Users\hanmo703\Work%20Folders\Documents\SUHF-modellen\2023\Statistikfiler\Sammanst&#228;llning\SUHF_Sammanst&#228;llning_2023_231112.xlsm" TargetMode="External"/><Relationship Id="rId2" Type="http://schemas.microsoft.com/office/2011/relationships/chartColorStyle" Target="colors4.xml"/><Relationship Id="rId1" Type="http://schemas.microsoft.com/office/2011/relationships/chartStyle" Target="style4.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hanmo703\Work%20Folders\Documents\SUHF-modellen\2023\Statistikfiler\Sammanst&#228;llning\SUHF_Sammanst&#228;llning_2023_231116.xlsm" TargetMode="External"/><Relationship Id="rId2" Type="http://schemas.microsoft.com/office/2011/relationships/chartColorStyle" Target="colors5.xml"/><Relationship Id="rId1" Type="http://schemas.microsoft.com/office/2011/relationships/chartStyle" Target="style5.xml"/></Relationships>
</file>

<file path=ppt/charts/_rels/chart13.xml.rels><?xml version="1.0" encoding="UTF-8" standalone="yes"?>
<Relationships xmlns="http://schemas.openxmlformats.org/package/2006/relationships"><Relationship Id="rId1" Type="http://schemas.openxmlformats.org/officeDocument/2006/relationships/oleObject" Target="file:///C:\Users\hanmo703\Work%20Folders\Documents\SUHF-modellen\2023\Statistikfiler\Sammanst&#228;llning\SUHF_Sammanst&#228;llning_2023_231112.xlsm"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hanmo703\Work%20Folders\Documents\SUHF-modellen\2023\Statistikfiler\Sammanst&#228;llning\Jfr%20utfall-budget%20n&#228;mnare%202023.xlsx" TargetMode="External"/><Relationship Id="rId2" Type="http://schemas.microsoft.com/office/2011/relationships/chartColorStyle" Target="colors6.xml"/><Relationship Id="rId1" Type="http://schemas.microsoft.com/office/2011/relationships/chartStyle" Target="style6.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hanmo703\Work%20Folders\Documents\SUHF-modellen\2023\Statistikfiler\Sammanst&#228;llning\SUHF_Sammanst&#228;llning_2023_231112.xlsm" TargetMode="External"/><Relationship Id="rId2" Type="http://schemas.microsoft.com/office/2011/relationships/chartColorStyle" Target="colors7.xml"/><Relationship Id="rId1" Type="http://schemas.microsoft.com/office/2011/relationships/chartStyle" Target="style7.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hanmo703\Work%20Folders\Documents\SUHF-modellen\2023\Statistikfiler\Sammanst&#228;llning\SUHF_Sammanst&#228;llning_2023_231116.xlsm" TargetMode="External"/><Relationship Id="rId2" Type="http://schemas.microsoft.com/office/2011/relationships/chartColorStyle" Target="colors8.xml"/><Relationship Id="rId1" Type="http://schemas.microsoft.com/office/2011/relationships/chartStyle" Target="style8.xml"/></Relationships>
</file>

<file path=ppt/charts/_rels/chart17.xml.rels><?xml version="1.0" encoding="UTF-8" standalone="yes"?>
<Relationships xmlns="http://schemas.openxmlformats.org/package/2006/relationships"><Relationship Id="rId3" Type="http://schemas.openxmlformats.org/officeDocument/2006/relationships/oleObject" Target="file:///\\argos.storage.uu.se\MyFolder$\hanmo703\Import-from-WF\Documents\SUHF-modellen\2023\Statistikfiler\Sammanst&#228;llning\SUHF_Sammanst&#228;llning_2023_231117%20Anv&#228;nd%20240131.xlsm" TargetMode="External"/><Relationship Id="rId2" Type="http://schemas.microsoft.com/office/2011/relationships/chartColorStyle" Target="colors9.xml"/><Relationship Id="rId1" Type="http://schemas.microsoft.com/office/2011/relationships/chartStyle" Target="style9.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hanmo703\Work%20Folders\Documents\SUHF-modellen\2023\Statistikfiler\Sammanst&#228;llning\SUHF_Sammanst&#228;llning_2023_231112.xlsm" TargetMode="External"/><Relationship Id="rId2" Type="http://schemas.microsoft.com/office/2011/relationships/chartColorStyle" Target="colors10.xml"/><Relationship Id="rId1" Type="http://schemas.microsoft.com/office/2011/relationships/chartStyle" Target="style10.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hanmo703\Work%20Folders\Documents\SUHF-modellen\2023\Statistikfiler\Sammanst&#228;llning\SUHF_Sammanst&#228;llning_2023_231116.xlsm" TargetMode="External"/><Relationship Id="rId2" Type="http://schemas.microsoft.com/office/2011/relationships/chartColorStyle" Target="colors11.xml"/><Relationship Id="rId1" Type="http://schemas.microsoft.com/office/2011/relationships/chartStyle" Target="style11.xml"/></Relationships>
</file>

<file path=ppt/charts/_rels/chart22.xml.rels><?xml version="1.0" encoding="UTF-8" standalone="yes"?>
<Relationships xmlns="http://schemas.openxmlformats.org/package/2006/relationships"><Relationship Id="rId3" Type="http://schemas.openxmlformats.org/officeDocument/2006/relationships/oleObject" Target="file:///C:\Users\hanmo703\Work%20Folders\Documents\SUHF-modellen\2023\Statistikfiler\Sammanst&#228;llning\Jfr%20utfall-budget%20n&#228;mnare%202023.xlsx" TargetMode="External"/><Relationship Id="rId2" Type="http://schemas.microsoft.com/office/2011/relationships/chartColorStyle" Target="colors12.xml"/><Relationship Id="rId1" Type="http://schemas.microsoft.com/office/2011/relationships/chartStyle" Target="style12.xml"/></Relationships>
</file>

<file path=ppt/charts/_rels/chart23.xml.rels><?xml version="1.0" encoding="UTF-8" standalone="yes"?>
<Relationships xmlns="http://schemas.openxmlformats.org/package/2006/relationships"><Relationship Id="rId3" Type="http://schemas.openxmlformats.org/officeDocument/2006/relationships/oleObject" Target="file:///C:\Users\hanmo703\Work%20Folders\Documents\SUHF-modellen\2023\Statistikfiler\Sammanst&#228;llning\SUHF_Sammanst&#228;llning_2023_231116.xlsm" TargetMode="External"/><Relationship Id="rId2" Type="http://schemas.microsoft.com/office/2011/relationships/chartColorStyle" Target="colors13.xml"/><Relationship Id="rId1" Type="http://schemas.microsoft.com/office/2011/relationships/chartStyle" Target="style13.xml"/></Relationships>
</file>

<file path=ppt/charts/_rels/chart24.xml.rels><?xml version="1.0" encoding="UTF-8" standalone="yes"?>
<Relationships xmlns="http://schemas.openxmlformats.org/package/2006/relationships"><Relationship Id="rId3" Type="http://schemas.openxmlformats.org/officeDocument/2006/relationships/oleObject" Target="file:///C:\Users\hanmo703\Work%20Folders\Documents\SUHF-modellen\2023\Statistikfiler\Sammanst&#228;llning\SUHF_Sammanst&#228;llning_2023_231116.xlsm" TargetMode="External"/><Relationship Id="rId2" Type="http://schemas.microsoft.com/office/2011/relationships/chartColorStyle" Target="colors14.xml"/><Relationship Id="rId1" Type="http://schemas.microsoft.com/office/2011/relationships/chartStyle" Target="style14.xml"/></Relationships>
</file>

<file path=ppt/charts/_rels/chart25.xml.rels><?xml version="1.0" encoding="UTF-8" standalone="yes"?>
<Relationships xmlns="http://schemas.openxmlformats.org/package/2006/relationships"><Relationship Id="rId3" Type="http://schemas.openxmlformats.org/officeDocument/2006/relationships/oleObject" Target="file:///C:\Users\hanmo703\Work%20Folders\Documents\SUHF-modellen\2023\Statistikfiler\Sammanst&#228;llning\SUHF_Sammanst&#228;llning_2023_231116.xlsm" TargetMode="External"/><Relationship Id="rId2" Type="http://schemas.microsoft.com/office/2011/relationships/chartColorStyle" Target="colors15.xml"/><Relationship Id="rId1" Type="http://schemas.microsoft.com/office/2011/relationships/chartStyle" Target="style15.xml"/></Relationships>
</file>

<file path=ppt/charts/_rels/chart26.xml.rels><?xml version="1.0" encoding="UTF-8" standalone="yes"?>
<Relationships xmlns="http://schemas.openxmlformats.org/package/2006/relationships"><Relationship Id="rId3" Type="http://schemas.openxmlformats.org/officeDocument/2006/relationships/oleObject" Target="file:///C:\Users\hanmo703\Work%20Folders\Documents\SUHF-modellen\2023\Statistikfiler\Sammanst&#228;llning\SUHF_Sammanst&#228;llning_2023_231116.xlsm" TargetMode="External"/><Relationship Id="rId2" Type="http://schemas.microsoft.com/office/2011/relationships/chartColorStyle" Target="colors16.xml"/><Relationship Id="rId1" Type="http://schemas.microsoft.com/office/2011/relationships/chartStyle" Target="style16.xml"/></Relationships>
</file>

<file path=ppt/charts/_rels/chart27.xml.rels><?xml version="1.0" encoding="UTF-8" standalone="yes"?>
<Relationships xmlns="http://schemas.openxmlformats.org/package/2006/relationships"><Relationship Id="rId3" Type="http://schemas.openxmlformats.org/officeDocument/2006/relationships/oleObject" Target="file:///C:\Users\hanmo703\Work%20Folders\Documents\SUHF-modellen\2023\Statistikfiler\Sammanst&#228;llning\SUHF_Sammanst&#228;llning_2023_231116.xlsm" TargetMode="External"/><Relationship Id="rId2" Type="http://schemas.microsoft.com/office/2011/relationships/chartColorStyle" Target="colors17.xml"/><Relationship Id="rId1" Type="http://schemas.microsoft.com/office/2011/relationships/chartStyle" Target="style17.xml"/></Relationships>
</file>

<file path=ppt/charts/_rels/chart28.xml.rels><?xml version="1.0" encoding="UTF-8" standalone="yes"?>
<Relationships xmlns="http://schemas.openxmlformats.org/package/2006/relationships"><Relationship Id="rId3" Type="http://schemas.openxmlformats.org/officeDocument/2006/relationships/oleObject" Target="file:///C:\Users\hanmo703\Work%20Folders\Documents\SUHF-modellen\2023\Statistikfiler\Sammanst&#228;llning\SUHF_Sammanst&#228;llning_2023_231116.xlsm" TargetMode="External"/><Relationship Id="rId2" Type="http://schemas.microsoft.com/office/2011/relationships/chartColorStyle" Target="colors18.xml"/><Relationship Id="rId1" Type="http://schemas.microsoft.com/office/2011/relationships/chartStyle" Target="style18.xml"/></Relationships>
</file>

<file path=ppt/charts/_rels/chart31.xml.rels><?xml version="1.0" encoding="UTF-8" standalone="yes"?>
<Relationships xmlns="http://schemas.openxmlformats.org/package/2006/relationships"><Relationship Id="rId3" Type="http://schemas.openxmlformats.org/officeDocument/2006/relationships/oleObject" Target="file:///C:\Users\hanmo703\Work%20Folders\Documents\SUHF-modellen\2023\Statistikfiler\Sammanst&#228;llning\SUHF_Sammanst&#228;llning_2023_231116.xlsm" TargetMode="External"/><Relationship Id="rId2" Type="http://schemas.microsoft.com/office/2011/relationships/chartColorStyle" Target="colors19.xml"/><Relationship Id="rId1" Type="http://schemas.microsoft.com/office/2011/relationships/chartStyle" Target="style19.xml"/></Relationships>
</file>

<file path=ppt/charts/_rels/chart32.xml.rels><?xml version="1.0" encoding="UTF-8" standalone="yes"?>
<Relationships xmlns="http://schemas.openxmlformats.org/package/2006/relationships"><Relationship Id="rId3" Type="http://schemas.openxmlformats.org/officeDocument/2006/relationships/oleObject" Target="file:///\\argos.storage.uu.se\MyFolder$\hanmo703\Import-from-WF\Documents\SUHF-modellen\2023\Statistikfiler\Sammanst&#228;llning\SUHF_Sammanst&#228;llning_2023_231117%20Anv&#228;nd%20240131.xlsm" TargetMode="External"/><Relationship Id="rId2" Type="http://schemas.microsoft.com/office/2011/relationships/chartColorStyle" Target="colors20.xml"/><Relationship Id="rId1" Type="http://schemas.microsoft.com/office/2011/relationships/chartStyle" Target="style20.xml"/></Relationships>
</file>

<file path=ppt/charts/_rels/chart33.xml.rels><?xml version="1.0" encoding="UTF-8" standalone="yes"?>
<Relationships xmlns="http://schemas.openxmlformats.org/package/2006/relationships"><Relationship Id="rId3" Type="http://schemas.openxmlformats.org/officeDocument/2006/relationships/oleObject" Target="file:///C:\Users\hanmo703\Work%20Folders\Documents\SUHF-modellen\2023\Statistikfiler\Sammanst&#228;llning\SUHF_Sammanst&#228;llning_2023_231116.xlsm" TargetMode="External"/><Relationship Id="rId2" Type="http://schemas.microsoft.com/office/2011/relationships/chartColorStyle" Target="colors21.xml"/><Relationship Id="rId1" Type="http://schemas.microsoft.com/office/2011/relationships/chartStyle" Target="style21.xml"/></Relationships>
</file>

<file path=ppt/charts/_rels/chart34.xml.rels><?xml version="1.0" encoding="UTF-8" standalone="yes"?>
<Relationships xmlns="http://schemas.openxmlformats.org/package/2006/relationships"><Relationship Id="rId3" Type="http://schemas.openxmlformats.org/officeDocument/2006/relationships/oleObject" Target="file:///C:\Users\hanmo703\Work%20Folders\Documents\SUHF-modellen\2023\Statistikfiler\Sammanst&#228;llning\SUHF_Sammanst&#228;llning_2023_231116.xlsm" TargetMode="External"/><Relationship Id="rId2" Type="http://schemas.microsoft.com/office/2011/relationships/chartColorStyle" Target="colors22.xml"/><Relationship Id="rId1" Type="http://schemas.microsoft.com/office/2011/relationships/chartStyle" Target="style22.xml"/></Relationships>
</file>

<file path=ppt/charts/_rels/chart35.xml.rels><?xml version="1.0" encoding="UTF-8" standalone="yes"?>
<Relationships xmlns="http://schemas.openxmlformats.org/package/2006/relationships"><Relationship Id="rId3" Type="http://schemas.openxmlformats.org/officeDocument/2006/relationships/oleObject" Target="file:///C:\Users\hanmo703\Work%20Folders\Documents\SUHF-modellen\2023\Statistikfiler\Sammanst&#228;llning\SUHF_Sammanst&#228;llning_2023_231116.xlsm" TargetMode="External"/><Relationship Id="rId2" Type="http://schemas.microsoft.com/office/2011/relationships/chartColorStyle" Target="colors23.xml"/><Relationship Id="rId1" Type="http://schemas.microsoft.com/office/2011/relationships/chartStyle" Target="style23.xml"/></Relationships>
</file>

<file path=ppt/charts/_rels/chart36.xml.rels><?xml version="1.0" encoding="UTF-8" standalone="yes"?>
<Relationships xmlns="http://schemas.openxmlformats.org/package/2006/relationships"><Relationship Id="rId3" Type="http://schemas.openxmlformats.org/officeDocument/2006/relationships/oleObject" Target="file:///C:\Users\hanmo703\Work%20Folders\Documents\SUHF-modellen\2023\Statistikfiler\Sammanst&#228;llning\SUHF_Sammanst&#228;llning_2023_231116.xlsm" TargetMode="External"/><Relationship Id="rId2" Type="http://schemas.microsoft.com/office/2011/relationships/chartColorStyle" Target="colors24.xml"/><Relationship Id="rId1" Type="http://schemas.microsoft.com/office/2011/relationships/chartStyle" Target="style24.xml"/></Relationships>
</file>

<file path=ppt/charts/_rels/chart37.xml.rels><?xml version="1.0" encoding="UTF-8" standalone="yes"?>
<Relationships xmlns="http://schemas.openxmlformats.org/package/2006/relationships"><Relationship Id="rId3" Type="http://schemas.openxmlformats.org/officeDocument/2006/relationships/oleObject" Target="file:///C:\Users\hanmo703\Work%20Folders\Documents\SUHF-modellen\2023\Statistikfiler\Sammanst&#228;llning\SUHF_Sammanst&#228;llning_2023_231116.xlsm" TargetMode="External"/><Relationship Id="rId2" Type="http://schemas.microsoft.com/office/2011/relationships/chartColorStyle" Target="colors25.xml"/><Relationship Id="rId1" Type="http://schemas.microsoft.com/office/2011/relationships/chartStyle" Target="style25.xml"/></Relationships>
</file>

<file path=ppt/charts/_rels/chart38.xml.rels><?xml version="1.0" encoding="UTF-8" standalone="yes"?>
<Relationships xmlns="http://schemas.openxmlformats.org/package/2006/relationships"><Relationship Id="rId3" Type="http://schemas.openxmlformats.org/officeDocument/2006/relationships/oleObject" Target="file:///C:\Users\hanmo703\Work%20Folders\Documents\SUHF-modellen\2023\Statistikfiler\Sammanst&#228;llning\SUHF_Sammanst&#228;llning_2023_231116.xlsm" TargetMode="External"/><Relationship Id="rId2" Type="http://schemas.microsoft.com/office/2011/relationships/chartColorStyle" Target="colors26.xml"/><Relationship Id="rId1" Type="http://schemas.microsoft.com/office/2011/relationships/chartStyle" Target="style26.xml"/></Relationships>
</file>

<file path=ppt/charts/_rels/chart39.xml.rels><?xml version="1.0" encoding="UTF-8" standalone="yes"?>
<Relationships xmlns="http://schemas.openxmlformats.org/package/2006/relationships"><Relationship Id="rId3" Type="http://schemas.openxmlformats.org/officeDocument/2006/relationships/oleObject" Target="file:///C:\Users\hanmo703\Work%20Folders\Documents\SUHF-modellen\2023\Statistikfiler\Sammanst&#228;llning\SUHF_Sammanst&#228;llning_2023_231116.xlsm" TargetMode="External"/><Relationship Id="rId2" Type="http://schemas.microsoft.com/office/2011/relationships/chartColorStyle" Target="colors27.xml"/><Relationship Id="rId1" Type="http://schemas.microsoft.com/office/2011/relationships/chartStyle" Target="style27.xml"/></Relationships>
</file>

<file path=ppt/charts/_rels/chart40.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28.xml"/><Relationship Id="rId1" Type="http://schemas.microsoft.com/office/2011/relationships/chartStyle" Target="style28.xml"/></Relationships>
</file>

<file path=ppt/charts/_rels/chart41.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9.xml"/><Relationship Id="rId1" Type="http://schemas.microsoft.com/office/2011/relationships/chartStyle" Target="style29.xml"/></Relationships>
</file>

<file path=ppt/charts/_rels/chart6.xml.rels><?xml version="1.0" encoding="UTF-8" standalone="yes"?>
<Relationships xmlns="http://schemas.openxmlformats.org/package/2006/relationships"><Relationship Id="rId3" Type="http://schemas.openxmlformats.org/officeDocument/2006/relationships/oleObject" Target="file:///C:\Users\hanmo703\Work%20Folders\Documents\SUHF-modellen\2023\Statistikfiler\Sammanst&#228;llning\SUHF_Sammanst&#228;llning_2023_231112.xlsm" TargetMode="External"/><Relationship Id="rId2" Type="http://schemas.microsoft.com/office/2011/relationships/chartColorStyle" Target="colors1.xml"/><Relationship Id="rId1" Type="http://schemas.microsoft.com/office/2011/relationships/chartStyle" Target="style1.xml"/></Relationships>
</file>

<file path=ppt/charts/_rels/chart9.xml.rels><?xml version="1.0" encoding="UTF-8" standalone="yes"?>
<Relationships xmlns="http://schemas.openxmlformats.org/package/2006/relationships"><Relationship Id="rId3" Type="http://schemas.openxmlformats.org/officeDocument/2006/relationships/oleObject" Target="file:///C:\Users\hanmo703\Work%20Folders\Documents\SUHF-modellen\2022\Sammanst&#228;llningar\SUHF_Sammanst&#228;llning_2022_Hanna%20Daniel%20Per%20221115.xlsm"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0"/>
  <c:style val="2"/>
  <c:chart>
    <c:autoTitleDeleted val="1"/>
    <c:plotArea>
      <c:layout/>
      <c:barChart>
        <c:barDir val="col"/>
        <c:grouping val="clustered"/>
        <c:varyColors val="0"/>
        <c:dLbls>
          <c:showLegendKey val="0"/>
          <c:showVal val="0"/>
          <c:showCatName val="0"/>
          <c:showSerName val="0"/>
          <c:showPercent val="0"/>
          <c:showBubbleSize val="0"/>
        </c:dLbls>
        <c:gapWidth val="150"/>
        <c:axId val="82297972"/>
        <c:axId val="41889647"/>
      </c:barChart>
      <c:catAx>
        <c:axId val="82297972"/>
        <c:scaling>
          <c:orientation val="minMax"/>
        </c:scaling>
        <c:delete val="0"/>
        <c:axPos val="b"/>
        <c:numFmt formatCode="General" sourceLinked="1"/>
        <c:majorTickMark val="cross"/>
        <c:minorTickMark val="cross"/>
        <c:tickLblPos val="none"/>
        <c:spPr>
          <a:ln w="0">
            <a:noFill/>
          </a:ln>
        </c:spPr>
        <c:txPr>
          <a:bodyPr/>
          <a:lstStyle/>
          <a:p>
            <a:pPr>
              <a:defRPr sz="1800" b="0" spc="-1"/>
            </a:pPr>
            <a:endParaRPr lang="sv-SE"/>
          </a:p>
        </c:txPr>
        <c:crossAx val="41889647"/>
        <c:crosses val="autoZero"/>
        <c:auto val="1"/>
        <c:lblAlgn val="ctr"/>
        <c:lblOffset val="100"/>
        <c:noMultiLvlLbl val="0"/>
      </c:catAx>
      <c:valAx>
        <c:axId val="41889647"/>
        <c:scaling>
          <c:orientation val="minMax"/>
        </c:scaling>
        <c:delete val="0"/>
        <c:axPos val="l"/>
        <c:numFmt formatCode="General" sourceLinked="1"/>
        <c:majorTickMark val="cross"/>
        <c:minorTickMark val="cross"/>
        <c:tickLblPos val="none"/>
        <c:spPr>
          <a:ln w="0">
            <a:noFill/>
          </a:ln>
        </c:spPr>
        <c:txPr>
          <a:bodyPr/>
          <a:lstStyle/>
          <a:p>
            <a:pPr>
              <a:defRPr sz="1800" b="0" spc="-1"/>
            </a:pPr>
            <a:endParaRPr lang="sv-SE"/>
          </a:p>
        </c:txPr>
        <c:crossAx val="82297972"/>
        <c:crosses val="autoZero"/>
        <c:crossBetween val="midCat"/>
      </c:valAx>
      <c:spPr>
        <a:noFill/>
        <a:ln w="0">
          <a:noFill/>
        </a:ln>
      </c:spPr>
    </c:plotArea>
    <c:plotVisOnly val="1"/>
    <c:dispBlanksAs val="gap"/>
    <c:showDLblsOverMax val="1"/>
  </c:chart>
  <c:spPr>
    <a:noFill/>
    <a:ln w="9360">
      <a:noFill/>
    </a:ln>
  </c:spPr>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LKP</a:t>
            </a:r>
            <a:r>
              <a:rPr lang="en-US" baseline="0"/>
              <a:t> 2023</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7.0314512129893397E-2"/>
          <c:y val="0.15586711567558803"/>
          <c:w val="0.9067006561884049"/>
          <c:h val="0.73826199256505143"/>
        </c:manualLayout>
      </c:layout>
      <c:barChart>
        <c:barDir val="col"/>
        <c:grouping val="clustered"/>
        <c:varyColors val="0"/>
        <c:ser>
          <c:idx val="0"/>
          <c:order val="0"/>
          <c:tx>
            <c:strRef>
              <c:f>'2023'!$B$1</c:f>
              <c:strCache>
                <c:ptCount val="1"/>
                <c:pt idx="0">
                  <c:v>LKP-avstämn går i noll</c:v>
                </c:pt>
              </c:strCache>
            </c:strRef>
          </c:tx>
          <c:spPr>
            <a:solidFill>
              <a:schemeClr val="accent1"/>
            </a:solidFill>
            <a:ln>
              <a:noFill/>
            </a:ln>
            <a:effectLst/>
          </c:spPr>
          <c:invertIfNegative val="0"/>
          <c:cat>
            <c:strRef>
              <c:f>'2023'!$A$2:$A$33</c:f>
              <c:strCache>
                <c:ptCount val="32"/>
                <c:pt idx="0">
                  <c:v>CTH</c:v>
                </c:pt>
                <c:pt idx="1">
                  <c:v>JU</c:v>
                </c:pt>
                <c:pt idx="2">
                  <c:v>HS</c:v>
                </c:pt>
                <c:pt idx="3">
                  <c:v>HKR</c:v>
                </c:pt>
                <c:pt idx="4">
                  <c:v>LIU</c:v>
                </c:pt>
                <c:pt idx="5">
                  <c:v>KMH</c:v>
                </c:pt>
                <c:pt idx="6">
                  <c:v>BTH</c:v>
                </c:pt>
                <c:pt idx="7">
                  <c:v>FHS</c:v>
                </c:pt>
                <c:pt idx="8">
                  <c:v>GU</c:v>
                </c:pt>
                <c:pt idx="9">
                  <c:v>MIU</c:v>
                </c:pt>
                <c:pt idx="10">
                  <c:v>HIG</c:v>
                </c:pt>
                <c:pt idx="11">
                  <c:v>KKH</c:v>
                </c:pt>
                <c:pt idx="12">
                  <c:v>SH</c:v>
                </c:pt>
                <c:pt idx="13">
                  <c:v>KTH</c:v>
                </c:pt>
                <c:pt idx="14">
                  <c:v>LTU</c:v>
                </c:pt>
                <c:pt idx="15">
                  <c:v>HV</c:v>
                </c:pt>
                <c:pt idx="16">
                  <c:v>UMU</c:v>
                </c:pt>
                <c:pt idx="17">
                  <c:v>HH</c:v>
                </c:pt>
                <c:pt idx="18">
                  <c:v>KAU</c:v>
                </c:pt>
                <c:pt idx="19">
                  <c:v>KI</c:v>
                </c:pt>
                <c:pt idx="20">
                  <c:v>HDA</c:v>
                </c:pt>
                <c:pt idx="21">
                  <c:v>LNU</c:v>
                </c:pt>
                <c:pt idx="22">
                  <c:v>LU</c:v>
                </c:pt>
                <c:pt idx="23">
                  <c:v>ORU</c:v>
                </c:pt>
                <c:pt idx="24">
                  <c:v>SU</c:v>
                </c:pt>
                <c:pt idx="25">
                  <c:v>MDU</c:v>
                </c:pt>
                <c:pt idx="26">
                  <c:v>UU</c:v>
                </c:pt>
                <c:pt idx="27">
                  <c:v>KF</c:v>
                </c:pt>
                <c:pt idx="28">
                  <c:v>MAU</c:v>
                </c:pt>
                <c:pt idx="29">
                  <c:v>SKH</c:v>
                </c:pt>
                <c:pt idx="30">
                  <c:v>HB</c:v>
                </c:pt>
                <c:pt idx="31">
                  <c:v>SLU</c:v>
                </c:pt>
              </c:strCache>
            </c:strRef>
          </c:cat>
          <c:val>
            <c:numRef>
              <c:f>'2023'!$B$2:$B$33</c:f>
              <c:numCache>
                <c:formatCode>0.00%</c:formatCode>
                <c:ptCount val="32"/>
                <c:pt idx="0">
                  <c:v>0.6</c:v>
                </c:pt>
                <c:pt idx="1">
                  <c:v>0.59897</c:v>
                </c:pt>
                <c:pt idx="2">
                  <c:v>0.59</c:v>
                </c:pt>
                <c:pt idx="3">
                  <c:v>0.57999999999999996</c:v>
                </c:pt>
                <c:pt idx="4">
                  <c:v>0.57199999999999995</c:v>
                </c:pt>
                <c:pt idx="5">
                  <c:v>0.56596999999999997</c:v>
                </c:pt>
                <c:pt idx="6">
                  <c:v>0.56159999999999999</c:v>
                </c:pt>
                <c:pt idx="7">
                  <c:v>0.56000000000000005</c:v>
                </c:pt>
                <c:pt idx="8">
                  <c:v>0.56000000000000005</c:v>
                </c:pt>
                <c:pt idx="9">
                  <c:v>0.55913000000000002</c:v>
                </c:pt>
                <c:pt idx="10">
                  <c:v>0.55894999999999995</c:v>
                </c:pt>
                <c:pt idx="11">
                  <c:v>0.55425000000000002</c:v>
                </c:pt>
                <c:pt idx="12">
                  <c:v>0.55296999999999996</c:v>
                </c:pt>
                <c:pt idx="13">
                  <c:v>0.55000000000000004</c:v>
                </c:pt>
                <c:pt idx="14">
                  <c:v>0.55000000000000004</c:v>
                </c:pt>
                <c:pt idx="15">
                  <c:v>0.54995000000000005</c:v>
                </c:pt>
                <c:pt idx="16">
                  <c:v>0.54720000000000002</c:v>
                </c:pt>
                <c:pt idx="17">
                  <c:v>0.54701</c:v>
                </c:pt>
                <c:pt idx="18">
                  <c:v>0.54198000000000002</c:v>
                </c:pt>
                <c:pt idx="19">
                  <c:v>0.54105000000000003</c:v>
                </c:pt>
                <c:pt idx="20">
                  <c:v>0.54</c:v>
                </c:pt>
                <c:pt idx="21">
                  <c:v>0.54</c:v>
                </c:pt>
                <c:pt idx="22">
                  <c:v>0.54</c:v>
                </c:pt>
                <c:pt idx="23">
                  <c:v>0.54</c:v>
                </c:pt>
                <c:pt idx="24">
                  <c:v>0.53700000000000003</c:v>
                </c:pt>
                <c:pt idx="25">
                  <c:v>0.53500000000000003</c:v>
                </c:pt>
                <c:pt idx="26">
                  <c:v>0.53</c:v>
                </c:pt>
                <c:pt idx="27">
                  <c:v>0.52795000000000003</c:v>
                </c:pt>
                <c:pt idx="28">
                  <c:v>0.52</c:v>
                </c:pt>
                <c:pt idx="29">
                  <c:v>0.5181</c:v>
                </c:pt>
                <c:pt idx="30">
                  <c:v>0.51700000000000002</c:v>
                </c:pt>
                <c:pt idx="31">
                  <c:v>0.51</c:v>
                </c:pt>
              </c:numCache>
            </c:numRef>
          </c:val>
          <c:extLst>
            <c:ext xmlns:c16="http://schemas.microsoft.com/office/drawing/2014/chart" uri="{C3380CC4-5D6E-409C-BE32-E72D297353CC}">
              <c16:uniqueId val="{00000000-B0EB-4708-8209-AB3EB72F5333}"/>
            </c:ext>
          </c:extLst>
        </c:ser>
        <c:dLbls>
          <c:showLegendKey val="0"/>
          <c:showVal val="0"/>
          <c:showCatName val="0"/>
          <c:showSerName val="0"/>
          <c:showPercent val="0"/>
          <c:showBubbleSize val="0"/>
        </c:dLbls>
        <c:gapWidth val="219"/>
        <c:overlap val="-27"/>
        <c:axId val="863816288"/>
        <c:axId val="863819568"/>
      </c:barChart>
      <c:catAx>
        <c:axId val="863816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863819568"/>
        <c:crosses val="autoZero"/>
        <c:auto val="1"/>
        <c:lblAlgn val="ctr"/>
        <c:lblOffset val="100"/>
        <c:noMultiLvlLbl val="0"/>
      </c:catAx>
      <c:valAx>
        <c:axId val="86381956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8638162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[SUHF_Sammanställning_2023_231112.xlsm]Indirekta 2023 tot!Pivottabell6</c:name>
    <c:fmtId val="23"/>
  </c:pivotSource>
  <c:chart>
    <c:autoTitleDeleted val="1"/>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s>
    <c:plotArea>
      <c:layout/>
      <c:barChart>
        <c:barDir val="col"/>
        <c:grouping val="clustered"/>
        <c:varyColors val="0"/>
        <c:ser>
          <c:idx val="0"/>
          <c:order val="0"/>
          <c:tx>
            <c:strRef>
              <c:f>'Indirekta 2023 tot'!$B$3:$B$4</c:f>
              <c:strCache>
                <c:ptCount val="1"/>
                <c:pt idx="0">
                  <c:v>2023</c:v>
                </c:pt>
              </c:strCache>
            </c:strRef>
          </c:tx>
          <c:spPr>
            <a:solidFill>
              <a:schemeClr val="accent1"/>
            </a:solidFill>
            <a:ln>
              <a:noFill/>
            </a:ln>
            <a:effectLst/>
          </c:spPr>
          <c:invertIfNegative val="0"/>
          <c:cat>
            <c:strRef>
              <c:f>'Indirekta 2023 tot'!$A$5:$A$38</c:f>
              <c:strCache>
                <c:ptCount val="33"/>
                <c:pt idx="0">
                  <c:v>KI</c:v>
                </c:pt>
                <c:pt idx="1">
                  <c:v>SLU</c:v>
                </c:pt>
                <c:pt idx="2">
                  <c:v>LU</c:v>
                </c:pt>
                <c:pt idx="3">
                  <c:v>CTH</c:v>
                </c:pt>
                <c:pt idx="4">
                  <c:v>UMU</c:v>
                </c:pt>
                <c:pt idx="5">
                  <c:v>UU</c:v>
                </c:pt>
                <c:pt idx="6">
                  <c:v>KTH</c:v>
                </c:pt>
                <c:pt idx="7">
                  <c:v>SU</c:v>
                </c:pt>
                <c:pt idx="8">
                  <c:v>LIU</c:v>
                </c:pt>
                <c:pt idx="9">
                  <c:v>GU</c:v>
                </c:pt>
                <c:pt idx="10">
                  <c:v>LTU</c:v>
                </c:pt>
                <c:pt idx="11">
                  <c:v>SKH</c:v>
                </c:pt>
                <c:pt idx="12">
                  <c:v>ORU</c:v>
                </c:pt>
                <c:pt idx="13">
                  <c:v>FHS</c:v>
                </c:pt>
                <c:pt idx="14">
                  <c:v>HB</c:v>
                </c:pt>
                <c:pt idx="15">
                  <c:v>KAU</c:v>
                </c:pt>
                <c:pt idx="16">
                  <c:v>LNU</c:v>
                </c:pt>
                <c:pt idx="17">
                  <c:v>HH</c:v>
                </c:pt>
                <c:pt idx="18">
                  <c:v>SH</c:v>
                </c:pt>
                <c:pt idx="19">
                  <c:v>MAU</c:v>
                </c:pt>
                <c:pt idx="20">
                  <c:v>HDA</c:v>
                </c:pt>
                <c:pt idx="21">
                  <c:v>BTH</c:v>
                </c:pt>
                <c:pt idx="22">
                  <c:v>MDU</c:v>
                </c:pt>
                <c:pt idx="23">
                  <c:v>HS</c:v>
                </c:pt>
                <c:pt idx="24">
                  <c:v>HKR</c:v>
                </c:pt>
                <c:pt idx="25">
                  <c:v>HJ</c:v>
                </c:pt>
                <c:pt idx="26">
                  <c:v>MIU</c:v>
                </c:pt>
                <c:pt idx="27">
                  <c:v>HV</c:v>
                </c:pt>
                <c:pt idx="28">
                  <c:v>HIG</c:v>
                </c:pt>
                <c:pt idx="29">
                  <c:v>KMH</c:v>
                </c:pt>
                <c:pt idx="30">
                  <c:v>KF</c:v>
                </c:pt>
                <c:pt idx="31">
                  <c:v>GIH</c:v>
                </c:pt>
                <c:pt idx="32">
                  <c:v>KKH</c:v>
                </c:pt>
              </c:strCache>
            </c:strRef>
          </c:cat>
          <c:val>
            <c:numRef>
              <c:f>'Indirekta 2023 tot'!$B$5:$B$38</c:f>
              <c:numCache>
                <c:formatCode>0.0%</c:formatCode>
                <c:ptCount val="33"/>
                <c:pt idx="0">
                  <c:v>0.16213009659428246</c:v>
                </c:pt>
                <c:pt idx="1">
                  <c:v>0.20248464613057368</c:v>
                </c:pt>
                <c:pt idx="2">
                  <c:v>0.22212344677373888</c:v>
                </c:pt>
                <c:pt idx="3">
                  <c:v>0.228730906713173</c:v>
                </c:pt>
                <c:pt idx="4">
                  <c:v>0.23187382290134362</c:v>
                </c:pt>
                <c:pt idx="5">
                  <c:v>0.23376651484275779</c:v>
                </c:pt>
                <c:pt idx="6">
                  <c:v>0.24685724559970801</c:v>
                </c:pt>
                <c:pt idx="7">
                  <c:v>0.24772532441061132</c:v>
                </c:pt>
                <c:pt idx="8">
                  <c:v>0.25362272220351439</c:v>
                </c:pt>
                <c:pt idx="9">
                  <c:v>0.26751463904468675</c:v>
                </c:pt>
                <c:pt idx="10">
                  <c:v>0.27019281627410074</c:v>
                </c:pt>
                <c:pt idx="11">
                  <c:v>0.27328750211559699</c:v>
                </c:pt>
                <c:pt idx="12">
                  <c:v>0.27590229367276442</c:v>
                </c:pt>
                <c:pt idx="13">
                  <c:v>0.28986598890264192</c:v>
                </c:pt>
                <c:pt idx="14">
                  <c:v>0.29853005353968642</c:v>
                </c:pt>
                <c:pt idx="15">
                  <c:v>0.30117557659680921</c:v>
                </c:pt>
                <c:pt idx="16">
                  <c:v>0.30757081937909231</c:v>
                </c:pt>
                <c:pt idx="17">
                  <c:v>0.30998520895484971</c:v>
                </c:pt>
                <c:pt idx="18">
                  <c:v>0.31428340519378517</c:v>
                </c:pt>
                <c:pt idx="19">
                  <c:v>0.31794659977491807</c:v>
                </c:pt>
                <c:pt idx="20">
                  <c:v>0.31832478196977715</c:v>
                </c:pt>
                <c:pt idx="21">
                  <c:v>0.32542568815863293</c:v>
                </c:pt>
                <c:pt idx="22">
                  <c:v>0.32734998301875612</c:v>
                </c:pt>
                <c:pt idx="23">
                  <c:v>0.32871585355971894</c:v>
                </c:pt>
                <c:pt idx="24">
                  <c:v>0.33773142425350394</c:v>
                </c:pt>
                <c:pt idx="25">
                  <c:v>0.33785829275068952</c:v>
                </c:pt>
                <c:pt idx="26">
                  <c:v>0.33806522715399873</c:v>
                </c:pt>
                <c:pt idx="27">
                  <c:v>0.3483944667254828</c:v>
                </c:pt>
                <c:pt idx="28">
                  <c:v>0.3574188121148551</c:v>
                </c:pt>
                <c:pt idx="29">
                  <c:v>0.37483991141456491</c:v>
                </c:pt>
                <c:pt idx="30">
                  <c:v>0.37916817225820199</c:v>
                </c:pt>
                <c:pt idx="31">
                  <c:v>0.45397091668048334</c:v>
                </c:pt>
                <c:pt idx="32">
                  <c:v>0.58932324605933806</c:v>
                </c:pt>
              </c:numCache>
            </c:numRef>
          </c:val>
          <c:extLst>
            <c:ext xmlns:c16="http://schemas.microsoft.com/office/drawing/2014/chart" uri="{C3380CC4-5D6E-409C-BE32-E72D297353CC}">
              <c16:uniqueId val="{00000000-9886-40DA-825E-BCF0C1A2E4C9}"/>
            </c:ext>
          </c:extLst>
        </c:ser>
        <c:dLbls>
          <c:showLegendKey val="0"/>
          <c:showVal val="0"/>
          <c:showCatName val="0"/>
          <c:showSerName val="0"/>
          <c:showPercent val="0"/>
          <c:showBubbleSize val="0"/>
        </c:dLbls>
        <c:gapWidth val="219"/>
        <c:overlap val="-27"/>
        <c:axId val="728032040"/>
        <c:axId val="472170872"/>
      </c:barChart>
      <c:catAx>
        <c:axId val="728032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72170872"/>
        <c:crosses val="autoZero"/>
        <c:auto val="1"/>
        <c:lblAlgn val="ctr"/>
        <c:lblOffset val="100"/>
        <c:noMultiLvlLbl val="0"/>
      </c:catAx>
      <c:valAx>
        <c:axId val="472170872"/>
        <c:scaling>
          <c:orientation val="minMax"/>
          <c:max val="0.60000000000000009"/>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80320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'Indirekta punkter2022'!$C$42:$C$43</c:f>
              <c:strCache>
                <c:ptCount val="2"/>
                <c:pt idx="0">
                  <c:v>2022</c:v>
                </c:pt>
                <c:pt idx="1">
                  <c:v>Summa av Andel indirekta kostnader</c:v>
                </c:pt>
              </c:strCache>
            </c:strRef>
          </c:tx>
          <c:spPr>
            <a:ln w="28575" cap="rnd">
              <a:noFill/>
              <a:round/>
            </a:ln>
            <a:effectLst/>
          </c:spPr>
          <c:marker>
            <c:symbol val="circle"/>
            <c:size val="5"/>
            <c:spPr>
              <a:solidFill>
                <a:schemeClr val="accent1"/>
              </a:solidFill>
              <a:ln w="9525">
                <a:solidFill>
                  <a:schemeClr val="accent1"/>
                </a:solidFill>
              </a:ln>
              <a:effectLst/>
            </c:spPr>
          </c:marker>
          <c:xVal>
            <c:numRef>
              <c:f>'Indirekta punkter2022'!$B$44:$B$76</c:f>
              <c:numCache>
                <c:formatCode>#,##0</c:formatCode>
                <c:ptCount val="33"/>
                <c:pt idx="0">
                  <c:v>7697350</c:v>
                </c:pt>
                <c:pt idx="1">
                  <c:v>4107857</c:v>
                </c:pt>
                <c:pt idx="2">
                  <c:v>9812318</c:v>
                </c:pt>
                <c:pt idx="3">
                  <c:v>3944700</c:v>
                </c:pt>
                <c:pt idx="4">
                  <c:v>5000535</c:v>
                </c:pt>
                <c:pt idx="5">
                  <c:v>8181869</c:v>
                </c:pt>
                <c:pt idx="6">
                  <c:v>5425973</c:v>
                </c:pt>
                <c:pt idx="7">
                  <c:v>5984660.4340000004</c:v>
                </c:pt>
                <c:pt idx="8">
                  <c:v>4567322</c:v>
                </c:pt>
                <c:pt idx="9">
                  <c:v>7409172</c:v>
                </c:pt>
                <c:pt idx="10">
                  <c:v>1905752</c:v>
                </c:pt>
                <c:pt idx="11">
                  <c:v>272972.59999999998</c:v>
                </c:pt>
                <c:pt idx="12">
                  <c:v>1679359</c:v>
                </c:pt>
                <c:pt idx="13">
                  <c:v>681063</c:v>
                </c:pt>
                <c:pt idx="14">
                  <c:v>939490</c:v>
                </c:pt>
                <c:pt idx="15">
                  <c:v>1329135</c:v>
                </c:pt>
                <c:pt idx="16">
                  <c:v>2413209</c:v>
                </c:pt>
                <c:pt idx="17">
                  <c:v>718002</c:v>
                </c:pt>
                <c:pt idx="18">
                  <c:v>1008436</c:v>
                </c:pt>
                <c:pt idx="19">
                  <c:v>1959402</c:v>
                </c:pt>
                <c:pt idx="20">
                  <c:v>761477</c:v>
                </c:pt>
                <c:pt idx="21">
                  <c:v>559682</c:v>
                </c:pt>
                <c:pt idx="22">
                  <c:v>1198381</c:v>
                </c:pt>
                <c:pt idx="23">
                  <c:v>560283</c:v>
                </c:pt>
                <c:pt idx="24">
                  <c:v>615375</c:v>
                </c:pt>
                <c:pt idx="25">
                  <c:v>1164393.5</c:v>
                </c:pt>
                <c:pt idx="26">
                  <c:v>1113873</c:v>
                </c:pt>
                <c:pt idx="27">
                  <c:v>703887</c:v>
                </c:pt>
                <c:pt idx="28">
                  <c:v>762700</c:v>
                </c:pt>
                <c:pt idx="29">
                  <c:v>221977.8</c:v>
                </c:pt>
                <c:pt idx="30">
                  <c:v>215862</c:v>
                </c:pt>
              </c:numCache>
            </c:numRef>
          </c:xVal>
          <c:yVal>
            <c:numRef>
              <c:f>'Indirekta punkter2022'!$C$44:$C$76</c:f>
              <c:numCache>
                <c:formatCode>0%</c:formatCode>
                <c:ptCount val="33"/>
                <c:pt idx="0">
                  <c:v>0.16213009659428246</c:v>
                </c:pt>
                <c:pt idx="1">
                  <c:v>0.20248464613057368</c:v>
                </c:pt>
                <c:pt idx="2">
                  <c:v>0.22212344677373888</c:v>
                </c:pt>
                <c:pt idx="3">
                  <c:v>0.228730906713173</c:v>
                </c:pt>
                <c:pt idx="4">
                  <c:v>0.23187382290134362</c:v>
                </c:pt>
                <c:pt idx="5">
                  <c:v>0.23376651484275779</c:v>
                </c:pt>
                <c:pt idx="6">
                  <c:v>0.24685724559970801</c:v>
                </c:pt>
                <c:pt idx="7">
                  <c:v>0.24772532441061132</c:v>
                </c:pt>
                <c:pt idx="8">
                  <c:v>0.25362272220351439</c:v>
                </c:pt>
                <c:pt idx="9">
                  <c:v>0.26751463904468675</c:v>
                </c:pt>
                <c:pt idx="10">
                  <c:v>0.27019281627410074</c:v>
                </c:pt>
                <c:pt idx="11">
                  <c:v>0.27328750211559699</c:v>
                </c:pt>
                <c:pt idx="12">
                  <c:v>0.27590229367276442</c:v>
                </c:pt>
                <c:pt idx="13">
                  <c:v>0.28986598890264192</c:v>
                </c:pt>
                <c:pt idx="14">
                  <c:v>0.29853005353968642</c:v>
                </c:pt>
                <c:pt idx="15">
                  <c:v>0.30117557659680921</c:v>
                </c:pt>
                <c:pt idx="16">
                  <c:v>0.30757081937909231</c:v>
                </c:pt>
                <c:pt idx="17">
                  <c:v>0.30998520895484971</c:v>
                </c:pt>
                <c:pt idx="18">
                  <c:v>0.31428340519378517</c:v>
                </c:pt>
                <c:pt idx="19">
                  <c:v>0.31794659977491807</c:v>
                </c:pt>
                <c:pt idx="20">
                  <c:v>0.31832478196977715</c:v>
                </c:pt>
                <c:pt idx="21">
                  <c:v>0.32542568815863293</c:v>
                </c:pt>
                <c:pt idx="22">
                  <c:v>0.32734998301875612</c:v>
                </c:pt>
                <c:pt idx="23">
                  <c:v>0.32871585355971894</c:v>
                </c:pt>
                <c:pt idx="24">
                  <c:v>0.33773142425350394</c:v>
                </c:pt>
                <c:pt idx="25">
                  <c:v>0.33785829275068952</c:v>
                </c:pt>
                <c:pt idx="26">
                  <c:v>0.33806522715399873</c:v>
                </c:pt>
                <c:pt idx="27">
                  <c:v>0.3483944667254828</c:v>
                </c:pt>
                <c:pt idx="28">
                  <c:v>0.3574188121148551</c:v>
                </c:pt>
                <c:pt idx="29">
                  <c:v>0.37483991141456491</c:v>
                </c:pt>
                <c:pt idx="30">
                  <c:v>0.37916817225820199</c:v>
                </c:pt>
              </c:numCache>
            </c:numRef>
          </c:yVal>
          <c:smooth val="0"/>
          <c:extLst>
            <c:ext xmlns:c16="http://schemas.microsoft.com/office/drawing/2014/chart" uri="{C3380CC4-5D6E-409C-BE32-E72D297353CC}">
              <c16:uniqueId val="{00000000-305F-44A7-96EE-22C1DF269568}"/>
            </c:ext>
          </c:extLst>
        </c:ser>
        <c:dLbls>
          <c:showLegendKey val="0"/>
          <c:showVal val="0"/>
          <c:showCatName val="0"/>
          <c:showSerName val="0"/>
          <c:showPercent val="0"/>
          <c:showBubbleSize val="0"/>
        </c:dLbls>
        <c:axId val="679734904"/>
        <c:axId val="679738512"/>
      </c:scatterChart>
      <c:valAx>
        <c:axId val="679734904"/>
        <c:scaling>
          <c:orientation val="minMax"/>
          <c:max val="1000000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679738512"/>
        <c:crosses val="autoZero"/>
        <c:crossBetween val="midCat"/>
        <c:majorUnit val="1000000"/>
        <c:dispUnits>
          <c:builtInUnit val="millions"/>
        </c:dispUnits>
      </c:valAx>
      <c:valAx>
        <c:axId val="6797385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67973490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[SUHF_Sammanställning_2023_231112.xlsm]Andel indirekta kostnader Tot!Pivottabell1</c:name>
    <c:fmtId val="16"/>
  </c:pivotSource>
  <c:chart>
    <c:autoTitleDeleted val="0"/>
    <c:pivotFmts>
      <c:pivotFmt>
        <c:idx val="0"/>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3"/>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4"/>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5"/>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6"/>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7"/>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8"/>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9"/>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0"/>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1"/>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2"/>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3"/>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4"/>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5"/>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6"/>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7"/>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8"/>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9"/>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0"/>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1"/>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2"/>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3"/>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4"/>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5"/>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6"/>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7"/>
        <c:spPr>
          <a:solidFill>
            <a:schemeClr val="accent1"/>
          </a:solidFill>
          <a:ln>
            <a:noFill/>
          </a:ln>
          <a:effectLst/>
        </c:spPr>
        <c:marker>
          <c:symbol val="none"/>
        </c:marker>
      </c:pivotFmt>
      <c:pivotFmt>
        <c:idx val="48"/>
        <c:spPr>
          <a:solidFill>
            <a:schemeClr val="accent1"/>
          </a:solidFill>
          <a:ln>
            <a:noFill/>
          </a:ln>
          <a:effectLst/>
        </c:spPr>
        <c:marker>
          <c:symbol val="none"/>
        </c:marker>
      </c:pivotFmt>
      <c:pivotFmt>
        <c:idx val="49"/>
        <c:spPr>
          <a:solidFill>
            <a:schemeClr val="accent1"/>
          </a:solidFill>
          <a:ln>
            <a:noFill/>
          </a:ln>
          <a:effectLst/>
        </c:spPr>
        <c:marker>
          <c:symbol val="none"/>
        </c:marker>
      </c:pivotFmt>
      <c:pivotFmt>
        <c:idx val="50"/>
        <c:spPr>
          <a:solidFill>
            <a:schemeClr val="accent1"/>
          </a:solidFill>
          <a:ln>
            <a:noFill/>
          </a:ln>
          <a:effectLst/>
        </c:spPr>
        <c:marker>
          <c:symbol val="none"/>
        </c:marker>
      </c:pivotFmt>
      <c:pivotFmt>
        <c:idx val="51"/>
        <c:spPr>
          <a:solidFill>
            <a:schemeClr val="accent1"/>
          </a:solidFill>
          <a:ln>
            <a:noFill/>
          </a:ln>
          <a:effectLst/>
        </c:spPr>
        <c:marker>
          <c:symbol val="none"/>
        </c:marker>
      </c:pivotFmt>
      <c:pivotFmt>
        <c:idx val="52"/>
        <c:spPr>
          <a:solidFill>
            <a:schemeClr val="accent1"/>
          </a:solidFill>
          <a:ln>
            <a:noFill/>
          </a:ln>
          <a:effectLst/>
        </c:spPr>
        <c:marker>
          <c:symbol val="none"/>
        </c:marker>
      </c:pivotFmt>
      <c:pivotFmt>
        <c:idx val="53"/>
        <c:spPr>
          <a:solidFill>
            <a:schemeClr val="accent1"/>
          </a:solidFill>
          <a:ln>
            <a:noFill/>
          </a:ln>
          <a:effectLst/>
        </c:spPr>
        <c:marker>
          <c:symbol val="none"/>
        </c:marker>
      </c:pivotFmt>
      <c:pivotFmt>
        <c:idx val="54"/>
        <c:spPr>
          <a:solidFill>
            <a:schemeClr val="accent1"/>
          </a:solidFill>
          <a:ln>
            <a:noFill/>
          </a:ln>
          <a:effectLst/>
        </c:spPr>
        <c:marker>
          <c:symbol val="none"/>
        </c:marker>
      </c:pivotFmt>
      <c:pivotFmt>
        <c:idx val="55"/>
        <c:spPr>
          <a:solidFill>
            <a:schemeClr val="accent1"/>
          </a:solidFill>
          <a:ln>
            <a:noFill/>
          </a:ln>
          <a:effectLst/>
        </c:spPr>
        <c:marker>
          <c:symbol val="none"/>
        </c:marker>
      </c:pivotFmt>
      <c:pivotFmt>
        <c:idx val="56"/>
        <c:spPr>
          <a:solidFill>
            <a:schemeClr val="accent1"/>
          </a:solidFill>
          <a:ln>
            <a:noFill/>
          </a:ln>
          <a:effectLst/>
        </c:spPr>
        <c:marker>
          <c:symbol val="none"/>
        </c:marker>
      </c:pivotFmt>
      <c:pivotFmt>
        <c:idx val="57"/>
        <c:spPr>
          <a:solidFill>
            <a:schemeClr val="accent1"/>
          </a:solidFill>
          <a:ln>
            <a:noFill/>
          </a:ln>
          <a:effectLst/>
        </c:spPr>
        <c:marker>
          <c:symbol val="none"/>
        </c:marker>
      </c:pivotFmt>
      <c:pivotFmt>
        <c:idx val="58"/>
        <c:spPr>
          <a:solidFill>
            <a:schemeClr val="accent1"/>
          </a:solidFill>
          <a:ln>
            <a:noFill/>
          </a:ln>
          <a:effectLst/>
        </c:spPr>
        <c:marker>
          <c:symbol val="none"/>
        </c:marker>
      </c:pivotFmt>
      <c:pivotFmt>
        <c:idx val="59"/>
        <c:spPr>
          <a:solidFill>
            <a:schemeClr val="accent1"/>
          </a:solidFill>
          <a:ln>
            <a:noFill/>
          </a:ln>
          <a:effectLst/>
        </c:spPr>
        <c:marker>
          <c:symbol val="none"/>
        </c:marker>
      </c:pivotFmt>
      <c:pivotFmt>
        <c:idx val="60"/>
        <c:spPr>
          <a:solidFill>
            <a:schemeClr val="accent1"/>
          </a:solidFill>
          <a:ln>
            <a:noFill/>
          </a:ln>
          <a:effectLst/>
        </c:spPr>
        <c:marker>
          <c:symbol val="none"/>
        </c:marker>
      </c:pivotFmt>
      <c:pivotFmt>
        <c:idx val="61"/>
        <c:spPr>
          <a:solidFill>
            <a:schemeClr val="accent1"/>
          </a:solidFill>
          <a:ln>
            <a:noFill/>
          </a:ln>
          <a:effectLst/>
        </c:spPr>
        <c:marker>
          <c:symbol val="none"/>
        </c:marker>
      </c:pivotFmt>
      <c:pivotFmt>
        <c:idx val="62"/>
        <c:spPr>
          <a:solidFill>
            <a:schemeClr val="accent1"/>
          </a:solidFill>
          <a:ln>
            <a:noFill/>
          </a:ln>
          <a:effectLst/>
        </c:spPr>
        <c:marker>
          <c:symbol val="none"/>
        </c:marker>
      </c:pivotFmt>
      <c:pivotFmt>
        <c:idx val="63"/>
        <c:spPr>
          <a:solidFill>
            <a:schemeClr val="accent1"/>
          </a:solidFill>
          <a:ln>
            <a:noFill/>
          </a:ln>
          <a:effectLst/>
        </c:spPr>
        <c:marker>
          <c:symbol val="none"/>
        </c:marker>
      </c:pivotFmt>
      <c:pivotFmt>
        <c:idx val="64"/>
        <c:spPr>
          <a:solidFill>
            <a:schemeClr val="accent1"/>
          </a:solidFill>
          <a:ln>
            <a:noFill/>
          </a:ln>
          <a:effectLst/>
        </c:spPr>
        <c:marker>
          <c:symbol val="none"/>
        </c:marker>
      </c:pivotFmt>
      <c:pivotFmt>
        <c:idx val="65"/>
        <c:spPr>
          <a:solidFill>
            <a:schemeClr val="accent1"/>
          </a:solidFill>
          <a:ln>
            <a:noFill/>
          </a:ln>
          <a:effectLst/>
        </c:spPr>
        <c:marker>
          <c:symbol val="none"/>
        </c:marker>
      </c:pivotFmt>
      <c:pivotFmt>
        <c:idx val="66"/>
        <c:spPr>
          <a:solidFill>
            <a:schemeClr val="accent1"/>
          </a:solidFill>
          <a:ln>
            <a:noFill/>
          </a:ln>
          <a:effectLst/>
        </c:spPr>
        <c:marker>
          <c:symbol val="none"/>
        </c:marker>
      </c:pivotFmt>
      <c:pivotFmt>
        <c:idx val="67"/>
        <c:spPr>
          <a:solidFill>
            <a:schemeClr val="accent1"/>
          </a:solidFill>
          <a:ln>
            <a:noFill/>
          </a:ln>
          <a:effectLst/>
        </c:spPr>
        <c:marker>
          <c:symbol val="none"/>
        </c:marker>
      </c:pivotFmt>
      <c:pivotFmt>
        <c:idx val="68"/>
        <c:spPr>
          <a:solidFill>
            <a:schemeClr val="accent1"/>
          </a:solidFill>
          <a:ln>
            <a:noFill/>
          </a:ln>
          <a:effectLst/>
        </c:spPr>
        <c:marker>
          <c:symbol val="none"/>
        </c:marker>
      </c:pivotFmt>
      <c:pivotFmt>
        <c:idx val="69"/>
        <c:spPr>
          <a:solidFill>
            <a:schemeClr val="accent1"/>
          </a:solidFill>
          <a:ln>
            <a:noFill/>
          </a:ln>
          <a:effectLst/>
        </c:spPr>
        <c:marker>
          <c:symbol val="none"/>
        </c:marker>
      </c:pivotFmt>
      <c:pivotFmt>
        <c:idx val="70"/>
        <c:spPr>
          <a:solidFill>
            <a:schemeClr val="accent1"/>
          </a:solidFill>
          <a:ln>
            <a:noFill/>
          </a:ln>
          <a:effectLst/>
        </c:spPr>
        <c:marker>
          <c:symbol val="none"/>
        </c:marker>
      </c:pivotFmt>
      <c:pivotFmt>
        <c:idx val="71"/>
        <c:spPr>
          <a:solidFill>
            <a:schemeClr val="accent2"/>
          </a:solidFill>
          <a:ln>
            <a:noFill/>
          </a:ln>
          <a:effectLst/>
        </c:spPr>
        <c:marker>
          <c:symbol val="none"/>
        </c:marker>
      </c:pivotFmt>
      <c:pivotFmt>
        <c:idx val="72"/>
        <c:spPr>
          <a:solidFill>
            <a:schemeClr val="accent3"/>
          </a:solidFill>
          <a:ln>
            <a:noFill/>
          </a:ln>
          <a:effectLst/>
        </c:spPr>
        <c:marker>
          <c:symbol val="none"/>
        </c:marker>
      </c:pivotFmt>
      <c:pivotFmt>
        <c:idx val="73"/>
        <c:spPr>
          <a:solidFill>
            <a:schemeClr val="accent4"/>
          </a:solidFill>
          <a:ln>
            <a:noFill/>
          </a:ln>
          <a:effectLst/>
        </c:spPr>
        <c:marker>
          <c:symbol val="none"/>
        </c:marker>
      </c:pivotFmt>
      <c:pivotFmt>
        <c:idx val="74"/>
        <c:spPr>
          <a:solidFill>
            <a:schemeClr val="accent5"/>
          </a:solidFill>
          <a:ln>
            <a:noFill/>
          </a:ln>
          <a:effectLst/>
        </c:spPr>
        <c:marker>
          <c:symbol val="none"/>
        </c:marker>
      </c:pivotFmt>
      <c:pivotFmt>
        <c:idx val="75"/>
        <c:spPr>
          <a:solidFill>
            <a:schemeClr val="accent1"/>
          </a:solidFill>
          <a:ln>
            <a:noFill/>
          </a:ln>
          <a:effectLst/>
        </c:spPr>
        <c:marker>
          <c:symbol val="none"/>
        </c:marker>
      </c:pivotFmt>
      <c:pivotFmt>
        <c:idx val="76"/>
        <c:spPr>
          <a:solidFill>
            <a:schemeClr val="accent2"/>
          </a:solidFill>
          <a:ln>
            <a:noFill/>
          </a:ln>
          <a:effectLst/>
        </c:spPr>
        <c:marker>
          <c:symbol val="none"/>
        </c:marker>
      </c:pivotFmt>
      <c:pivotFmt>
        <c:idx val="77"/>
        <c:spPr>
          <a:solidFill>
            <a:schemeClr val="accent3"/>
          </a:solidFill>
          <a:ln>
            <a:noFill/>
          </a:ln>
          <a:effectLst/>
        </c:spPr>
        <c:marker>
          <c:symbol val="none"/>
        </c:marker>
      </c:pivotFmt>
      <c:pivotFmt>
        <c:idx val="78"/>
        <c:spPr>
          <a:solidFill>
            <a:schemeClr val="accent4"/>
          </a:solidFill>
          <a:ln>
            <a:noFill/>
          </a:ln>
          <a:effectLst/>
        </c:spPr>
        <c:marker>
          <c:symbol val="none"/>
        </c:marker>
      </c:pivotFmt>
      <c:pivotFmt>
        <c:idx val="79"/>
        <c:spPr>
          <a:solidFill>
            <a:schemeClr val="accent5"/>
          </a:solidFill>
          <a:ln>
            <a:noFill/>
          </a:ln>
          <a:effectLst/>
        </c:spPr>
        <c:marker>
          <c:symbol val="none"/>
        </c:marker>
      </c:pivotFmt>
      <c:pivotFmt>
        <c:idx val="80"/>
        <c:spPr>
          <a:solidFill>
            <a:schemeClr val="accent1"/>
          </a:solidFill>
          <a:ln>
            <a:noFill/>
          </a:ln>
          <a:effectLst/>
        </c:spPr>
        <c:marker>
          <c:symbol val="none"/>
        </c:marker>
      </c:pivotFmt>
      <c:pivotFmt>
        <c:idx val="81"/>
        <c:spPr>
          <a:solidFill>
            <a:schemeClr val="accent2"/>
          </a:solidFill>
          <a:ln>
            <a:noFill/>
          </a:ln>
          <a:effectLst/>
        </c:spPr>
        <c:marker>
          <c:symbol val="none"/>
        </c:marker>
      </c:pivotFmt>
      <c:pivotFmt>
        <c:idx val="82"/>
        <c:spPr>
          <a:solidFill>
            <a:schemeClr val="accent3"/>
          </a:solidFill>
          <a:ln>
            <a:noFill/>
          </a:ln>
          <a:effectLst/>
        </c:spPr>
        <c:marker>
          <c:symbol val="none"/>
        </c:marker>
      </c:pivotFmt>
      <c:pivotFmt>
        <c:idx val="83"/>
        <c:spPr>
          <a:solidFill>
            <a:schemeClr val="accent4"/>
          </a:solidFill>
          <a:ln>
            <a:noFill/>
          </a:ln>
          <a:effectLst/>
        </c:spPr>
        <c:marker>
          <c:symbol val="none"/>
        </c:marker>
      </c:pivotFmt>
      <c:pivotFmt>
        <c:idx val="84"/>
        <c:spPr>
          <a:solidFill>
            <a:schemeClr val="accent5"/>
          </a:solidFill>
          <a:ln>
            <a:noFill/>
          </a:ln>
          <a:effectLst/>
        </c:spPr>
        <c:marker>
          <c:symbol val="none"/>
        </c:marker>
      </c:pivotFmt>
    </c:pivotFmts>
    <c:plotArea>
      <c:layout/>
      <c:barChart>
        <c:barDir val="col"/>
        <c:grouping val="clustered"/>
        <c:varyColors val="0"/>
        <c:ser>
          <c:idx val="0"/>
          <c:order val="0"/>
          <c:tx>
            <c:strRef>
              <c:f>'Andel indirekta kostnader Tot'!$B$3:$B$4</c:f>
              <c:strCache>
                <c:ptCount val="1"/>
                <c:pt idx="0">
                  <c:v>2019</c:v>
                </c:pt>
              </c:strCache>
            </c:strRef>
          </c:tx>
          <c:spPr>
            <a:solidFill>
              <a:schemeClr val="accent1"/>
            </a:solidFill>
            <a:ln>
              <a:noFill/>
            </a:ln>
            <a:effectLst/>
          </c:spPr>
          <c:invertIfNegative val="0"/>
          <c:cat>
            <c:strRef>
              <c:f>'Andel indirekta kostnader Tot'!$A$5:$A$8</c:f>
              <c:strCache>
                <c:ptCount val="3"/>
                <c:pt idx="0">
                  <c:v>1 utbildning</c:v>
                </c:pt>
                <c:pt idx="1">
                  <c:v>2 forskning</c:v>
                </c:pt>
                <c:pt idx="2">
                  <c:v>3 uppdragsutbildning</c:v>
                </c:pt>
              </c:strCache>
            </c:strRef>
          </c:cat>
          <c:val>
            <c:numRef>
              <c:f>'Andel indirekta kostnader Tot'!$B$5:$B$8</c:f>
              <c:numCache>
                <c:formatCode>0.0%</c:formatCode>
                <c:ptCount val="3"/>
                <c:pt idx="0">
                  <c:v>0.33886886300211388</c:v>
                </c:pt>
                <c:pt idx="1">
                  <c:v>0.19398019996357782</c:v>
                </c:pt>
                <c:pt idx="2">
                  <c:v>0.10014329291003282</c:v>
                </c:pt>
              </c:numCache>
            </c:numRef>
          </c:val>
          <c:extLst>
            <c:ext xmlns:c16="http://schemas.microsoft.com/office/drawing/2014/chart" uri="{C3380CC4-5D6E-409C-BE32-E72D297353CC}">
              <c16:uniqueId val="{00000000-2677-42D3-98A1-482613847397}"/>
            </c:ext>
          </c:extLst>
        </c:ser>
        <c:ser>
          <c:idx val="1"/>
          <c:order val="1"/>
          <c:tx>
            <c:strRef>
              <c:f>'Andel indirekta kostnader Tot'!$C$3:$C$4</c:f>
              <c:strCache>
                <c:ptCount val="1"/>
                <c:pt idx="0">
                  <c:v>2020</c:v>
                </c:pt>
              </c:strCache>
            </c:strRef>
          </c:tx>
          <c:spPr>
            <a:solidFill>
              <a:schemeClr val="accent2"/>
            </a:solidFill>
            <a:ln>
              <a:noFill/>
            </a:ln>
            <a:effectLst/>
          </c:spPr>
          <c:invertIfNegative val="0"/>
          <c:cat>
            <c:strRef>
              <c:f>'Andel indirekta kostnader Tot'!$A$5:$A$8</c:f>
              <c:strCache>
                <c:ptCount val="3"/>
                <c:pt idx="0">
                  <c:v>1 utbildning</c:v>
                </c:pt>
                <c:pt idx="1">
                  <c:v>2 forskning</c:v>
                </c:pt>
                <c:pt idx="2">
                  <c:v>3 uppdragsutbildning</c:v>
                </c:pt>
              </c:strCache>
            </c:strRef>
          </c:cat>
          <c:val>
            <c:numRef>
              <c:f>'Andel indirekta kostnader Tot'!$C$5:$C$8</c:f>
              <c:numCache>
                <c:formatCode>0.0%</c:formatCode>
                <c:ptCount val="3"/>
                <c:pt idx="0">
                  <c:v>0.33573066800862933</c:v>
                </c:pt>
                <c:pt idx="1">
                  <c:v>0.193465956868214</c:v>
                </c:pt>
                <c:pt idx="2">
                  <c:v>0.12549832955276943</c:v>
                </c:pt>
              </c:numCache>
            </c:numRef>
          </c:val>
          <c:extLst>
            <c:ext xmlns:c16="http://schemas.microsoft.com/office/drawing/2014/chart" uri="{C3380CC4-5D6E-409C-BE32-E72D297353CC}">
              <c16:uniqueId val="{00000001-2677-42D3-98A1-482613847397}"/>
            </c:ext>
          </c:extLst>
        </c:ser>
        <c:ser>
          <c:idx val="2"/>
          <c:order val="2"/>
          <c:tx>
            <c:strRef>
              <c:f>'Andel indirekta kostnader Tot'!$D$3:$D$4</c:f>
              <c:strCache>
                <c:ptCount val="1"/>
                <c:pt idx="0">
                  <c:v>2021</c:v>
                </c:pt>
              </c:strCache>
            </c:strRef>
          </c:tx>
          <c:spPr>
            <a:solidFill>
              <a:schemeClr val="accent3"/>
            </a:solidFill>
            <a:ln>
              <a:noFill/>
            </a:ln>
            <a:effectLst/>
          </c:spPr>
          <c:invertIfNegative val="0"/>
          <c:cat>
            <c:strRef>
              <c:f>'Andel indirekta kostnader Tot'!$A$5:$A$8</c:f>
              <c:strCache>
                <c:ptCount val="3"/>
                <c:pt idx="0">
                  <c:v>1 utbildning</c:v>
                </c:pt>
                <c:pt idx="1">
                  <c:v>2 forskning</c:v>
                </c:pt>
                <c:pt idx="2">
                  <c:v>3 uppdragsutbildning</c:v>
                </c:pt>
              </c:strCache>
            </c:strRef>
          </c:cat>
          <c:val>
            <c:numRef>
              <c:f>'Andel indirekta kostnader Tot'!$D$5:$D$8</c:f>
              <c:numCache>
                <c:formatCode>0.0%</c:formatCode>
                <c:ptCount val="3"/>
                <c:pt idx="0">
                  <c:v>0.33737761108041669</c:v>
                </c:pt>
                <c:pt idx="1">
                  <c:v>0.1999680164811517</c:v>
                </c:pt>
                <c:pt idx="2">
                  <c:v>0.15064519880111124</c:v>
                </c:pt>
              </c:numCache>
            </c:numRef>
          </c:val>
          <c:extLst>
            <c:ext xmlns:c16="http://schemas.microsoft.com/office/drawing/2014/chart" uri="{C3380CC4-5D6E-409C-BE32-E72D297353CC}">
              <c16:uniqueId val="{00000002-2677-42D3-98A1-482613847397}"/>
            </c:ext>
          </c:extLst>
        </c:ser>
        <c:ser>
          <c:idx val="3"/>
          <c:order val="3"/>
          <c:tx>
            <c:strRef>
              <c:f>'Andel indirekta kostnader Tot'!$E$3:$E$4</c:f>
              <c:strCache>
                <c:ptCount val="1"/>
                <c:pt idx="0">
                  <c:v>2022</c:v>
                </c:pt>
              </c:strCache>
            </c:strRef>
          </c:tx>
          <c:spPr>
            <a:solidFill>
              <a:schemeClr val="accent4"/>
            </a:solidFill>
            <a:ln>
              <a:noFill/>
            </a:ln>
            <a:effectLst/>
          </c:spPr>
          <c:invertIfNegative val="0"/>
          <c:cat>
            <c:strRef>
              <c:f>'Andel indirekta kostnader Tot'!$A$5:$A$8</c:f>
              <c:strCache>
                <c:ptCount val="3"/>
                <c:pt idx="0">
                  <c:v>1 utbildning</c:v>
                </c:pt>
                <c:pt idx="1">
                  <c:v>2 forskning</c:v>
                </c:pt>
                <c:pt idx="2">
                  <c:v>3 uppdragsutbildning</c:v>
                </c:pt>
              </c:strCache>
            </c:strRef>
          </c:cat>
          <c:val>
            <c:numRef>
              <c:f>'Andel indirekta kostnader Tot'!$E$5:$E$8</c:f>
              <c:numCache>
                <c:formatCode>0.0%</c:formatCode>
                <c:ptCount val="3"/>
                <c:pt idx="0">
                  <c:v>0.33609199934167383</c:v>
                </c:pt>
                <c:pt idx="1">
                  <c:v>0.19594588641445135</c:v>
                </c:pt>
                <c:pt idx="2">
                  <c:v>0.1593440272963387</c:v>
                </c:pt>
              </c:numCache>
            </c:numRef>
          </c:val>
          <c:extLst>
            <c:ext xmlns:c16="http://schemas.microsoft.com/office/drawing/2014/chart" uri="{C3380CC4-5D6E-409C-BE32-E72D297353CC}">
              <c16:uniqueId val="{00000003-2677-42D3-98A1-482613847397}"/>
            </c:ext>
          </c:extLst>
        </c:ser>
        <c:ser>
          <c:idx val="4"/>
          <c:order val="4"/>
          <c:tx>
            <c:strRef>
              <c:f>'Andel indirekta kostnader Tot'!$F$3:$F$4</c:f>
              <c:strCache>
                <c:ptCount val="1"/>
                <c:pt idx="0">
                  <c:v>2023</c:v>
                </c:pt>
              </c:strCache>
            </c:strRef>
          </c:tx>
          <c:spPr>
            <a:solidFill>
              <a:schemeClr val="accent5"/>
            </a:solidFill>
            <a:ln>
              <a:noFill/>
            </a:ln>
            <a:effectLst/>
          </c:spPr>
          <c:invertIfNegative val="0"/>
          <c:cat>
            <c:strRef>
              <c:f>'Andel indirekta kostnader Tot'!$A$5:$A$8</c:f>
              <c:strCache>
                <c:ptCount val="3"/>
                <c:pt idx="0">
                  <c:v>1 utbildning</c:v>
                </c:pt>
                <c:pt idx="1">
                  <c:v>2 forskning</c:v>
                </c:pt>
                <c:pt idx="2">
                  <c:v>3 uppdragsutbildning</c:v>
                </c:pt>
              </c:strCache>
            </c:strRef>
          </c:cat>
          <c:val>
            <c:numRef>
              <c:f>'Andel indirekta kostnader Tot'!$F$5:$F$8</c:f>
              <c:numCache>
                <c:formatCode>0.0%</c:formatCode>
                <c:ptCount val="3"/>
                <c:pt idx="0">
                  <c:v>0.34142054316200465</c:v>
                </c:pt>
                <c:pt idx="1">
                  <c:v>0.19257136608265221</c:v>
                </c:pt>
                <c:pt idx="2">
                  <c:v>0.13248856635989809</c:v>
                </c:pt>
              </c:numCache>
            </c:numRef>
          </c:val>
          <c:extLst>
            <c:ext xmlns:c16="http://schemas.microsoft.com/office/drawing/2014/chart" uri="{C3380CC4-5D6E-409C-BE32-E72D297353CC}">
              <c16:uniqueId val="{00000004-2677-42D3-98A1-482613847397}"/>
            </c:ext>
          </c:extLst>
        </c:ser>
        <c:dLbls>
          <c:showLegendKey val="0"/>
          <c:showVal val="0"/>
          <c:showCatName val="0"/>
          <c:showSerName val="0"/>
          <c:showPercent val="0"/>
          <c:showBubbleSize val="0"/>
        </c:dLbls>
        <c:gapWidth val="219"/>
        <c:overlap val="-27"/>
        <c:axId val="715623208"/>
        <c:axId val="715618944"/>
      </c:barChart>
      <c:catAx>
        <c:axId val="715623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15618944"/>
        <c:crosses val="autoZero"/>
        <c:auto val="1"/>
        <c:lblAlgn val="ctr"/>
        <c:lblOffset val="100"/>
        <c:noMultiLvlLbl val="0"/>
      </c:catAx>
      <c:valAx>
        <c:axId val="715618944"/>
        <c:scaling>
          <c:orientation val="minMax"/>
          <c:max val="0.4"/>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15623208"/>
        <c:crosses val="autoZero"/>
        <c:crossBetween val="between"/>
      </c:valAx>
    </c:plotArea>
    <c:legend>
      <c:legendPos val="t"/>
      <c:layout>
        <c:manualLayout>
          <c:xMode val="edge"/>
          <c:yMode val="edge"/>
          <c:x val="0.14958928315778711"/>
          <c:y val="4.5909197981147599E-2"/>
          <c:w val="0.35103320353286571"/>
          <c:h val="0.1479268919018068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txPr>
    <a:bodyPr/>
    <a:lstStyle/>
    <a:p>
      <a:pPr>
        <a:defRPr/>
      </a:pPr>
      <a:endParaRPr lang="sv-SE"/>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aseline="0"/>
              <a:t>Indirekta kostnader i förhållande till utfall 2022 och budget 2023</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'indir 2023'!$V$4</c:f>
              <c:strCache>
                <c:ptCount val="1"/>
                <c:pt idx="0">
                  <c:v>Utfall 2022</c:v>
                </c:pt>
              </c:strCache>
            </c:strRef>
          </c:tx>
          <c:spPr>
            <a:solidFill>
              <a:schemeClr val="accent1"/>
            </a:solidFill>
            <a:ln>
              <a:noFill/>
            </a:ln>
            <a:effectLst/>
          </c:spPr>
          <c:invertIfNegative val="0"/>
          <c:cat>
            <c:strRef>
              <c:f>'indir 2023'!$U$5:$U$36</c:f>
              <c:strCache>
                <c:ptCount val="32"/>
                <c:pt idx="0">
                  <c:v>KI</c:v>
                </c:pt>
                <c:pt idx="1">
                  <c:v>SLU</c:v>
                </c:pt>
                <c:pt idx="2">
                  <c:v>LU</c:v>
                </c:pt>
                <c:pt idx="3">
                  <c:v>CTH</c:v>
                </c:pt>
                <c:pt idx="4">
                  <c:v>UMU</c:v>
                </c:pt>
                <c:pt idx="5">
                  <c:v>UU</c:v>
                </c:pt>
                <c:pt idx="6">
                  <c:v>KTH</c:v>
                </c:pt>
                <c:pt idx="7">
                  <c:v>SU</c:v>
                </c:pt>
                <c:pt idx="8">
                  <c:v>LiU</c:v>
                </c:pt>
                <c:pt idx="9">
                  <c:v>GU</c:v>
                </c:pt>
                <c:pt idx="10">
                  <c:v>LTU</c:v>
                </c:pt>
                <c:pt idx="11">
                  <c:v>SKH</c:v>
                </c:pt>
                <c:pt idx="12">
                  <c:v>OrU</c:v>
                </c:pt>
                <c:pt idx="13">
                  <c:v>FHS</c:v>
                </c:pt>
                <c:pt idx="14">
                  <c:v>KAU</c:v>
                </c:pt>
                <c:pt idx="15">
                  <c:v>LNU</c:v>
                </c:pt>
                <c:pt idx="16">
                  <c:v>HH</c:v>
                </c:pt>
                <c:pt idx="17">
                  <c:v>SH</c:v>
                </c:pt>
                <c:pt idx="18">
                  <c:v>MAU</c:v>
                </c:pt>
                <c:pt idx="19">
                  <c:v>HDA</c:v>
                </c:pt>
                <c:pt idx="20">
                  <c:v>BTH</c:v>
                </c:pt>
                <c:pt idx="21">
                  <c:v>MDU</c:v>
                </c:pt>
                <c:pt idx="22">
                  <c:v>HS</c:v>
                </c:pt>
                <c:pt idx="23">
                  <c:v>HKR</c:v>
                </c:pt>
                <c:pt idx="24">
                  <c:v>HJ</c:v>
                </c:pt>
                <c:pt idx="25">
                  <c:v>MiU</c:v>
                </c:pt>
                <c:pt idx="26">
                  <c:v>HV</c:v>
                </c:pt>
                <c:pt idx="27">
                  <c:v>HIG</c:v>
                </c:pt>
                <c:pt idx="28">
                  <c:v>KMH</c:v>
                </c:pt>
                <c:pt idx="29">
                  <c:v>KF</c:v>
                </c:pt>
                <c:pt idx="30">
                  <c:v>GIH</c:v>
                </c:pt>
                <c:pt idx="31">
                  <c:v>KKH</c:v>
                </c:pt>
              </c:strCache>
            </c:strRef>
          </c:cat>
          <c:val>
            <c:numRef>
              <c:f>'indir 2023'!$V$5:$V$36</c:f>
              <c:numCache>
                <c:formatCode>0%</c:formatCode>
                <c:ptCount val="32"/>
                <c:pt idx="0">
                  <c:v>0.16213009659428246</c:v>
                </c:pt>
                <c:pt idx="1">
                  <c:v>0.20248464613057368</c:v>
                </c:pt>
                <c:pt idx="2">
                  <c:v>0.22212344677373888</c:v>
                </c:pt>
                <c:pt idx="3">
                  <c:v>0.22873090671317303</c:v>
                </c:pt>
                <c:pt idx="4">
                  <c:v>0.23187382290134362</c:v>
                </c:pt>
                <c:pt idx="5">
                  <c:v>0.23376651484275779</c:v>
                </c:pt>
                <c:pt idx="6">
                  <c:v>0.24685724559970801</c:v>
                </c:pt>
                <c:pt idx="7">
                  <c:v>0.24772532441061132</c:v>
                </c:pt>
                <c:pt idx="8">
                  <c:v>0.25362272220351439</c:v>
                </c:pt>
                <c:pt idx="9">
                  <c:v>0.26751463904468681</c:v>
                </c:pt>
                <c:pt idx="10">
                  <c:v>0.27019281627410074</c:v>
                </c:pt>
                <c:pt idx="11">
                  <c:v>0.27328750211559699</c:v>
                </c:pt>
                <c:pt idx="12">
                  <c:v>0.27590229367276442</c:v>
                </c:pt>
                <c:pt idx="13">
                  <c:v>0.28986598890264192</c:v>
                </c:pt>
                <c:pt idx="14">
                  <c:v>0.30117557659680921</c:v>
                </c:pt>
                <c:pt idx="15">
                  <c:v>0.30757081937909231</c:v>
                </c:pt>
                <c:pt idx="16">
                  <c:v>0.30998520895484971</c:v>
                </c:pt>
                <c:pt idx="17">
                  <c:v>0.31428340519378517</c:v>
                </c:pt>
                <c:pt idx="18">
                  <c:v>0.31794659977491807</c:v>
                </c:pt>
                <c:pt idx="19">
                  <c:v>0.31832478196977715</c:v>
                </c:pt>
                <c:pt idx="20">
                  <c:v>0.32542568815863299</c:v>
                </c:pt>
                <c:pt idx="21">
                  <c:v>0.32734998301875612</c:v>
                </c:pt>
                <c:pt idx="22">
                  <c:v>0.32871585355971894</c:v>
                </c:pt>
                <c:pt idx="23">
                  <c:v>0.337731424253504</c:v>
                </c:pt>
                <c:pt idx="24">
                  <c:v>0.33785829275068952</c:v>
                </c:pt>
                <c:pt idx="25">
                  <c:v>0.33806522715399873</c:v>
                </c:pt>
                <c:pt idx="26">
                  <c:v>0.34839446672548285</c:v>
                </c:pt>
                <c:pt idx="27">
                  <c:v>0.3574188121148551</c:v>
                </c:pt>
                <c:pt idx="28">
                  <c:v>0.37483991141456491</c:v>
                </c:pt>
                <c:pt idx="29">
                  <c:v>0.37916817225820199</c:v>
                </c:pt>
                <c:pt idx="30">
                  <c:v>0.45397091668048334</c:v>
                </c:pt>
                <c:pt idx="31">
                  <c:v>0.58932324605933806</c:v>
                </c:pt>
              </c:numCache>
            </c:numRef>
          </c:val>
          <c:extLst>
            <c:ext xmlns:c16="http://schemas.microsoft.com/office/drawing/2014/chart" uri="{C3380CC4-5D6E-409C-BE32-E72D297353CC}">
              <c16:uniqueId val="{00000000-259D-44EB-97E2-0913DC07785A}"/>
            </c:ext>
          </c:extLst>
        </c:ser>
        <c:ser>
          <c:idx val="1"/>
          <c:order val="1"/>
          <c:tx>
            <c:strRef>
              <c:f>'indir 2023'!$W$4</c:f>
              <c:strCache>
                <c:ptCount val="1"/>
                <c:pt idx="0">
                  <c:v>Budget 2023</c:v>
                </c:pt>
              </c:strCache>
            </c:strRef>
          </c:tx>
          <c:spPr>
            <a:solidFill>
              <a:schemeClr val="accent2"/>
            </a:solidFill>
            <a:ln>
              <a:noFill/>
            </a:ln>
            <a:effectLst/>
          </c:spPr>
          <c:invertIfNegative val="0"/>
          <c:cat>
            <c:strRef>
              <c:f>'indir 2023'!$U$5:$U$36</c:f>
              <c:strCache>
                <c:ptCount val="32"/>
                <c:pt idx="0">
                  <c:v>KI</c:v>
                </c:pt>
                <c:pt idx="1">
                  <c:v>SLU</c:v>
                </c:pt>
                <c:pt idx="2">
                  <c:v>LU</c:v>
                </c:pt>
                <c:pt idx="3">
                  <c:v>CTH</c:v>
                </c:pt>
                <c:pt idx="4">
                  <c:v>UMU</c:v>
                </c:pt>
                <c:pt idx="5">
                  <c:v>UU</c:v>
                </c:pt>
                <c:pt idx="6">
                  <c:v>KTH</c:v>
                </c:pt>
                <c:pt idx="7">
                  <c:v>SU</c:v>
                </c:pt>
                <c:pt idx="8">
                  <c:v>LiU</c:v>
                </c:pt>
                <c:pt idx="9">
                  <c:v>GU</c:v>
                </c:pt>
                <c:pt idx="10">
                  <c:v>LTU</c:v>
                </c:pt>
                <c:pt idx="11">
                  <c:v>SKH</c:v>
                </c:pt>
                <c:pt idx="12">
                  <c:v>OrU</c:v>
                </c:pt>
                <c:pt idx="13">
                  <c:v>FHS</c:v>
                </c:pt>
                <c:pt idx="14">
                  <c:v>KAU</c:v>
                </c:pt>
                <c:pt idx="15">
                  <c:v>LNU</c:v>
                </c:pt>
                <c:pt idx="16">
                  <c:v>HH</c:v>
                </c:pt>
                <c:pt idx="17">
                  <c:v>SH</c:v>
                </c:pt>
                <c:pt idx="18">
                  <c:v>MAU</c:v>
                </c:pt>
                <c:pt idx="19">
                  <c:v>HDA</c:v>
                </c:pt>
                <c:pt idx="20">
                  <c:v>BTH</c:v>
                </c:pt>
                <c:pt idx="21">
                  <c:v>MDU</c:v>
                </c:pt>
                <c:pt idx="22">
                  <c:v>HS</c:v>
                </c:pt>
                <c:pt idx="23">
                  <c:v>HKR</c:v>
                </c:pt>
                <c:pt idx="24">
                  <c:v>HJ</c:v>
                </c:pt>
                <c:pt idx="25">
                  <c:v>MiU</c:v>
                </c:pt>
                <c:pt idx="26">
                  <c:v>HV</c:v>
                </c:pt>
                <c:pt idx="27">
                  <c:v>HIG</c:v>
                </c:pt>
                <c:pt idx="28">
                  <c:v>KMH</c:v>
                </c:pt>
                <c:pt idx="29">
                  <c:v>KF</c:v>
                </c:pt>
                <c:pt idx="30">
                  <c:v>GIH</c:v>
                </c:pt>
                <c:pt idx="31">
                  <c:v>KKH</c:v>
                </c:pt>
              </c:strCache>
            </c:strRef>
          </c:cat>
          <c:val>
            <c:numRef>
              <c:f>'indir 2023'!$W$5:$W$36</c:f>
              <c:numCache>
                <c:formatCode>0%</c:formatCode>
                <c:ptCount val="32"/>
                <c:pt idx="0">
                  <c:v>0.15518140266234073</c:v>
                </c:pt>
                <c:pt idx="1">
                  <c:v>0.19335539327757231</c:v>
                </c:pt>
                <c:pt idx="2">
                  <c:v>0.21329273549732908</c:v>
                </c:pt>
                <c:pt idx="3">
                  <c:v>0.20665288508158439</c:v>
                </c:pt>
                <c:pt idx="4">
                  <c:v>0.22503327329214273</c:v>
                </c:pt>
                <c:pt idx="5">
                  <c:v>0.22892718197875311</c:v>
                </c:pt>
                <c:pt idx="6">
                  <c:v>0.23474250779502004</c:v>
                </c:pt>
                <c:pt idx="7">
                  <c:v>0.23664792930340953</c:v>
                </c:pt>
                <c:pt idx="8">
                  <c:v>0.23727501819336333</c:v>
                </c:pt>
                <c:pt idx="9">
                  <c:v>0.25608035829457365</c:v>
                </c:pt>
                <c:pt idx="10">
                  <c:v>0.25375542085550956</c:v>
                </c:pt>
                <c:pt idx="11">
                  <c:v>0.26332602656557208</c:v>
                </c:pt>
                <c:pt idx="12">
                  <c:v>0.26630897402369735</c:v>
                </c:pt>
                <c:pt idx="13">
                  <c:v>0.28227470370142654</c:v>
                </c:pt>
                <c:pt idx="14">
                  <c:v>0.2887237036561538</c:v>
                </c:pt>
                <c:pt idx="15">
                  <c:v>0.36023489924738389</c:v>
                </c:pt>
                <c:pt idx="16">
                  <c:v>0.28852211652886778</c:v>
                </c:pt>
                <c:pt idx="17">
                  <c:v>0.29251766543113245</c:v>
                </c:pt>
                <c:pt idx="18">
                  <c:v>0.29861526630939389</c:v>
                </c:pt>
                <c:pt idx="19">
                  <c:v>0.28776588103867673</c:v>
                </c:pt>
                <c:pt idx="20">
                  <c:v>0.31198915355969487</c:v>
                </c:pt>
                <c:pt idx="21">
                  <c:v>0.2998384209584985</c:v>
                </c:pt>
                <c:pt idx="22">
                  <c:v>0.32582849400617075</c:v>
                </c:pt>
                <c:pt idx="23">
                  <c:v>0.30663107334130041</c:v>
                </c:pt>
                <c:pt idx="24">
                  <c:v>0.33483387252311025</c:v>
                </c:pt>
                <c:pt idx="25">
                  <c:v>0.31271527624526313</c:v>
                </c:pt>
                <c:pt idx="26">
                  <c:v>0.32655100663008285</c:v>
                </c:pt>
                <c:pt idx="27">
                  <c:v>0.35115357306636025</c:v>
                </c:pt>
                <c:pt idx="28">
                  <c:v>0.36783835266552611</c:v>
                </c:pt>
                <c:pt idx="29">
                  <c:v>0.39062850488476536</c:v>
                </c:pt>
                <c:pt idx="30">
                  <c:v>0.50505083384872451</c:v>
                </c:pt>
                <c:pt idx="31">
                  <c:v>0.61573752651994085</c:v>
                </c:pt>
              </c:numCache>
            </c:numRef>
          </c:val>
          <c:extLst>
            <c:ext xmlns:c16="http://schemas.microsoft.com/office/drawing/2014/chart" uri="{C3380CC4-5D6E-409C-BE32-E72D297353CC}">
              <c16:uniqueId val="{00000001-259D-44EB-97E2-0913DC07785A}"/>
            </c:ext>
          </c:extLst>
        </c:ser>
        <c:dLbls>
          <c:showLegendKey val="0"/>
          <c:showVal val="0"/>
          <c:showCatName val="0"/>
          <c:showSerName val="0"/>
          <c:showPercent val="0"/>
          <c:showBubbleSize val="0"/>
        </c:dLbls>
        <c:gapWidth val="219"/>
        <c:overlap val="-27"/>
        <c:axId val="622268984"/>
        <c:axId val="506188552"/>
      </c:barChart>
      <c:catAx>
        <c:axId val="622268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06188552"/>
        <c:crosses val="autoZero"/>
        <c:auto val="1"/>
        <c:lblAlgn val="ctr"/>
        <c:lblOffset val="100"/>
        <c:noMultiLvlLbl val="0"/>
      </c:catAx>
      <c:valAx>
        <c:axId val="5061885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6222689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[SUHF_Sammanställning_2023_231112.xlsm]Andel indirekta kostnader Tot!Pivottabell2</c:name>
    <c:fmtId val="17"/>
  </c:pivotSource>
  <c:chart>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pivotFmt>
      <c:pivotFmt>
        <c:idx val="22"/>
        <c:spPr>
          <a:solidFill>
            <a:schemeClr val="accent1"/>
          </a:solidFill>
          <a:ln>
            <a:noFill/>
          </a:ln>
          <a:effectLst/>
        </c:spPr>
        <c:marker>
          <c:symbol val="none"/>
        </c:marker>
      </c:pivotFmt>
    </c:pivotFmts>
    <c:plotArea>
      <c:layout/>
      <c:barChart>
        <c:barDir val="col"/>
        <c:grouping val="clustered"/>
        <c:varyColors val="0"/>
        <c:ser>
          <c:idx val="0"/>
          <c:order val="0"/>
          <c:tx>
            <c:strRef>
              <c:f>'Andel indirekta kostnader Tot'!$B$21:$B$22</c:f>
              <c:strCache>
                <c:ptCount val="1"/>
                <c:pt idx="0">
                  <c:v>2019</c:v>
                </c:pt>
              </c:strCache>
            </c:strRef>
          </c:tx>
          <c:spPr>
            <a:solidFill>
              <a:schemeClr val="accent1"/>
            </a:solidFill>
            <a:ln>
              <a:noFill/>
            </a:ln>
            <a:effectLst/>
          </c:spPr>
          <c:invertIfNegative val="0"/>
          <c:cat>
            <c:strRef>
              <c:f>'Andel indirekta kostnader Tot'!$A$23:$A$33</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Tot'!$B$23:$B$33</c:f>
              <c:numCache>
                <c:formatCode>0.0%</c:formatCode>
                <c:ptCount val="10"/>
                <c:pt idx="0">
                  <c:v>0.22734076188944705</c:v>
                </c:pt>
                <c:pt idx="1">
                  <c:v>0.25449743507869249</c:v>
                </c:pt>
                <c:pt idx="2">
                  <c:v>0.16649820930718448</c:v>
                </c:pt>
                <c:pt idx="3">
                  <c:v>0.25165667929846891</c:v>
                </c:pt>
                <c:pt idx="4">
                  <c:v>0.28471115107960016</c:v>
                </c:pt>
                <c:pt idx="5">
                  <c:v>0.21290408039717967</c:v>
                </c:pt>
                <c:pt idx="6">
                  <c:v>0.20706747159269337</c:v>
                </c:pt>
                <c:pt idx="7">
                  <c:v>0.2745165822558901</c:v>
                </c:pt>
                <c:pt idx="8">
                  <c:v>0.22552530064385803</c:v>
                </c:pt>
                <c:pt idx="9">
                  <c:v>0.2328874333160863</c:v>
                </c:pt>
              </c:numCache>
            </c:numRef>
          </c:val>
          <c:extLst>
            <c:ext xmlns:c16="http://schemas.microsoft.com/office/drawing/2014/chart" uri="{C3380CC4-5D6E-409C-BE32-E72D297353CC}">
              <c16:uniqueId val="{00000000-5705-4511-AC5B-167C60ACAE74}"/>
            </c:ext>
          </c:extLst>
        </c:ser>
        <c:ser>
          <c:idx val="1"/>
          <c:order val="1"/>
          <c:tx>
            <c:strRef>
              <c:f>'Andel indirekta kostnader Tot'!$C$21:$C$22</c:f>
              <c:strCache>
                <c:ptCount val="1"/>
                <c:pt idx="0">
                  <c:v>2020</c:v>
                </c:pt>
              </c:strCache>
            </c:strRef>
          </c:tx>
          <c:spPr>
            <a:solidFill>
              <a:schemeClr val="accent2"/>
            </a:solidFill>
            <a:ln>
              <a:noFill/>
            </a:ln>
            <a:effectLst/>
          </c:spPr>
          <c:invertIfNegative val="0"/>
          <c:cat>
            <c:strRef>
              <c:f>'Andel indirekta kostnader Tot'!$A$23:$A$33</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Tot'!$C$23:$C$33</c:f>
              <c:numCache>
                <c:formatCode>0.0%</c:formatCode>
                <c:ptCount val="10"/>
                <c:pt idx="0">
                  <c:v>0.22987600492724586</c:v>
                </c:pt>
                <c:pt idx="1">
                  <c:v>0.25090597818039773</c:v>
                </c:pt>
                <c:pt idx="2">
                  <c:v>0.16956067957983262</c:v>
                </c:pt>
                <c:pt idx="3">
                  <c:v>0.24770047359613143</c:v>
                </c:pt>
                <c:pt idx="4">
                  <c:v>0.27781052041863458</c:v>
                </c:pt>
                <c:pt idx="5">
                  <c:v>0.21232791294116371</c:v>
                </c:pt>
                <c:pt idx="6">
                  <c:v>0.20873598226033757</c:v>
                </c:pt>
                <c:pt idx="7">
                  <c:v>0.27889553314121035</c:v>
                </c:pt>
                <c:pt idx="8">
                  <c:v>0.22659480408384508</c:v>
                </c:pt>
                <c:pt idx="9">
                  <c:v>0.2335142013439363</c:v>
                </c:pt>
              </c:numCache>
            </c:numRef>
          </c:val>
          <c:extLst>
            <c:ext xmlns:c16="http://schemas.microsoft.com/office/drawing/2014/chart" uri="{C3380CC4-5D6E-409C-BE32-E72D297353CC}">
              <c16:uniqueId val="{00000001-5705-4511-AC5B-167C60ACAE74}"/>
            </c:ext>
          </c:extLst>
        </c:ser>
        <c:ser>
          <c:idx val="2"/>
          <c:order val="2"/>
          <c:tx>
            <c:strRef>
              <c:f>'Andel indirekta kostnader Tot'!$D$21:$D$22</c:f>
              <c:strCache>
                <c:ptCount val="1"/>
                <c:pt idx="0">
                  <c:v>2021</c:v>
                </c:pt>
              </c:strCache>
            </c:strRef>
          </c:tx>
          <c:spPr>
            <a:solidFill>
              <a:schemeClr val="accent3"/>
            </a:solidFill>
            <a:ln>
              <a:noFill/>
            </a:ln>
            <a:effectLst/>
          </c:spPr>
          <c:invertIfNegative val="0"/>
          <c:cat>
            <c:strRef>
              <c:f>'Andel indirekta kostnader Tot'!$A$23:$A$33</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Tot'!$D$23:$D$33</c:f>
              <c:numCache>
                <c:formatCode>0.0%</c:formatCode>
                <c:ptCount val="10"/>
                <c:pt idx="0">
                  <c:v>0.22217019916117434</c:v>
                </c:pt>
                <c:pt idx="1">
                  <c:v>0.2596348495480067</c:v>
                </c:pt>
                <c:pt idx="2">
                  <c:v>0.16730006037697404</c:v>
                </c:pt>
                <c:pt idx="3">
                  <c:v>0.25764853570699209</c:v>
                </c:pt>
                <c:pt idx="4">
                  <c:v>0.28707005275571562</c:v>
                </c:pt>
                <c:pt idx="5">
                  <c:v>0.21307534889367824</c:v>
                </c:pt>
                <c:pt idx="6">
                  <c:v>0.21450708904674753</c:v>
                </c:pt>
                <c:pt idx="7">
                  <c:v>0.2900265569806712</c:v>
                </c:pt>
                <c:pt idx="8">
                  <c:v>0.23307589886343733</c:v>
                </c:pt>
                <c:pt idx="9">
                  <c:v>0.23779851440519831</c:v>
                </c:pt>
              </c:numCache>
            </c:numRef>
          </c:val>
          <c:extLst>
            <c:ext xmlns:c16="http://schemas.microsoft.com/office/drawing/2014/chart" uri="{C3380CC4-5D6E-409C-BE32-E72D297353CC}">
              <c16:uniqueId val="{00000002-5705-4511-AC5B-167C60ACAE74}"/>
            </c:ext>
          </c:extLst>
        </c:ser>
        <c:ser>
          <c:idx val="3"/>
          <c:order val="3"/>
          <c:tx>
            <c:strRef>
              <c:f>'Andel indirekta kostnader Tot'!$E$21:$E$22</c:f>
              <c:strCache>
                <c:ptCount val="1"/>
                <c:pt idx="0">
                  <c:v>2022</c:v>
                </c:pt>
              </c:strCache>
            </c:strRef>
          </c:tx>
          <c:spPr>
            <a:solidFill>
              <a:schemeClr val="accent4"/>
            </a:solidFill>
            <a:ln>
              <a:noFill/>
            </a:ln>
            <a:effectLst/>
          </c:spPr>
          <c:invertIfNegative val="0"/>
          <c:cat>
            <c:strRef>
              <c:f>'Andel indirekta kostnader Tot'!$A$23:$A$33</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Tot'!$E$23:$E$33</c:f>
              <c:numCache>
                <c:formatCode>0.0%</c:formatCode>
                <c:ptCount val="10"/>
                <c:pt idx="0">
                  <c:v>0.23337578572694756</c:v>
                </c:pt>
                <c:pt idx="1">
                  <c:v>0.26531567653702814</c:v>
                </c:pt>
                <c:pt idx="2">
                  <c:v>0.16379795111129952</c:v>
                </c:pt>
                <c:pt idx="3">
                  <c:v>0.25119619258517201</c:v>
                </c:pt>
                <c:pt idx="4">
                  <c:v>0.26067145273482772</c:v>
                </c:pt>
                <c:pt idx="5">
                  <c:v>0.21497027386773299</c:v>
                </c:pt>
                <c:pt idx="6">
                  <c:v>0.2109151377547038</c:v>
                </c:pt>
                <c:pt idx="7">
                  <c:v>0.24949816389552432</c:v>
                </c:pt>
                <c:pt idx="8">
                  <c:v>0.23702295861912276</c:v>
                </c:pt>
                <c:pt idx="9">
                  <c:v>0.24015235987022487</c:v>
                </c:pt>
              </c:numCache>
            </c:numRef>
          </c:val>
          <c:extLst>
            <c:ext xmlns:c16="http://schemas.microsoft.com/office/drawing/2014/chart" uri="{C3380CC4-5D6E-409C-BE32-E72D297353CC}">
              <c16:uniqueId val="{00000003-5705-4511-AC5B-167C60ACAE74}"/>
            </c:ext>
          </c:extLst>
        </c:ser>
        <c:ser>
          <c:idx val="4"/>
          <c:order val="4"/>
          <c:tx>
            <c:strRef>
              <c:f>'Andel indirekta kostnader Tot'!$F$21:$F$22</c:f>
              <c:strCache>
                <c:ptCount val="1"/>
                <c:pt idx="0">
                  <c:v>2023</c:v>
                </c:pt>
              </c:strCache>
            </c:strRef>
          </c:tx>
          <c:spPr>
            <a:solidFill>
              <a:schemeClr val="accent5"/>
            </a:solidFill>
            <a:ln>
              <a:noFill/>
            </a:ln>
            <a:effectLst/>
          </c:spPr>
          <c:invertIfNegative val="0"/>
          <c:cat>
            <c:strRef>
              <c:f>'Andel indirekta kostnader Tot'!$A$23:$A$33</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Tot'!$F$23:$F$33</c:f>
              <c:numCache>
                <c:formatCode>0.0%</c:formatCode>
                <c:ptCount val="10"/>
                <c:pt idx="0">
                  <c:v>0.228730906713173</c:v>
                </c:pt>
                <c:pt idx="1">
                  <c:v>0.26751463904468675</c:v>
                </c:pt>
                <c:pt idx="2">
                  <c:v>0.16213009659428246</c:v>
                </c:pt>
                <c:pt idx="3">
                  <c:v>0.24685724559970801</c:v>
                </c:pt>
                <c:pt idx="4">
                  <c:v>0.25362272220351439</c:v>
                </c:pt>
                <c:pt idx="5">
                  <c:v>0.22212344677373888</c:v>
                </c:pt>
                <c:pt idx="6">
                  <c:v>0.20248464613057368</c:v>
                </c:pt>
                <c:pt idx="7">
                  <c:v>0.24772532441061132</c:v>
                </c:pt>
                <c:pt idx="8">
                  <c:v>0.23187382290134362</c:v>
                </c:pt>
                <c:pt idx="9">
                  <c:v>0.23376651484275779</c:v>
                </c:pt>
              </c:numCache>
            </c:numRef>
          </c:val>
          <c:extLst>
            <c:ext xmlns:c16="http://schemas.microsoft.com/office/drawing/2014/chart" uri="{C3380CC4-5D6E-409C-BE32-E72D297353CC}">
              <c16:uniqueId val="{00000004-5705-4511-AC5B-167C60ACAE74}"/>
            </c:ext>
          </c:extLst>
        </c:ser>
        <c:dLbls>
          <c:showLegendKey val="0"/>
          <c:showVal val="0"/>
          <c:showCatName val="0"/>
          <c:showSerName val="0"/>
          <c:showPercent val="0"/>
          <c:showBubbleSize val="0"/>
        </c:dLbls>
        <c:gapWidth val="219"/>
        <c:overlap val="-27"/>
        <c:axId val="715636000"/>
        <c:axId val="715636656"/>
      </c:barChart>
      <c:catAx>
        <c:axId val="715636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15636656"/>
        <c:crosses val="autoZero"/>
        <c:auto val="1"/>
        <c:lblAlgn val="ctr"/>
        <c:lblOffset val="100"/>
        <c:noMultiLvlLbl val="0"/>
      </c:catAx>
      <c:valAx>
        <c:axId val="715636656"/>
        <c:scaling>
          <c:orientation val="minMax"/>
          <c:max val="0.4"/>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15636000"/>
        <c:crosses val="autoZero"/>
        <c:crossBetween val="between"/>
        <c:majorUnit val="5.000000000000001E-2"/>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[SUHF_Sammanställning_2023_231116.xlsm]Andel indirekta kostnader UTB!Pivottabell3</c:name>
    <c:fmtId val="20"/>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pivotFmt>
      <c:pivotFmt>
        <c:idx val="22"/>
        <c:spPr>
          <a:solidFill>
            <a:schemeClr val="accent1"/>
          </a:solidFill>
          <a:ln>
            <a:noFill/>
          </a:ln>
          <a:effectLst/>
        </c:spPr>
        <c:marker>
          <c:symbol val="none"/>
        </c:marker>
      </c:pivotFmt>
      <c:pivotFmt>
        <c:idx val="23"/>
        <c:spPr>
          <a:solidFill>
            <a:schemeClr val="accent1"/>
          </a:solidFill>
          <a:ln>
            <a:noFill/>
          </a:ln>
          <a:effectLst/>
        </c:spPr>
        <c:marker>
          <c:symbol val="none"/>
        </c:marker>
      </c:pivotFmt>
      <c:pivotFmt>
        <c:idx val="24"/>
        <c:spPr>
          <a:solidFill>
            <a:schemeClr val="accent1"/>
          </a:solidFill>
          <a:ln>
            <a:noFill/>
          </a:ln>
          <a:effectLst/>
        </c:spPr>
        <c:marker>
          <c:symbol val="none"/>
        </c:marker>
      </c:pivotFmt>
      <c:pivotFmt>
        <c:idx val="25"/>
        <c:spPr>
          <a:solidFill>
            <a:schemeClr val="accent1"/>
          </a:solidFill>
          <a:ln>
            <a:noFill/>
          </a:ln>
          <a:effectLst/>
        </c:spPr>
        <c:marker>
          <c:symbol val="none"/>
        </c:marker>
      </c:pivotFmt>
      <c:pivotFmt>
        <c:idx val="26"/>
        <c:spPr>
          <a:solidFill>
            <a:schemeClr val="accent1"/>
          </a:solidFill>
          <a:ln>
            <a:noFill/>
          </a:ln>
          <a:effectLst/>
        </c:spPr>
        <c:marker>
          <c:symbol val="none"/>
        </c:marker>
      </c:pivotFmt>
      <c:pivotFmt>
        <c:idx val="27"/>
        <c:spPr>
          <a:solidFill>
            <a:schemeClr val="accent1"/>
          </a:solidFill>
          <a:ln>
            <a:noFill/>
          </a:ln>
          <a:effectLst/>
        </c:spPr>
        <c:marker>
          <c:symbol val="none"/>
        </c:marker>
      </c:pivotFmt>
      <c:pivotFmt>
        <c:idx val="28"/>
        <c:spPr>
          <a:solidFill>
            <a:schemeClr val="accent1"/>
          </a:solidFill>
          <a:ln>
            <a:noFill/>
          </a:ln>
          <a:effectLst/>
        </c:spPr>
        <c:marker>
          <c:symbol val="none"/>
        </c:marker>
      </c:pivotFmt>
      <c:pivotFmt>
        <c:idx val="29"/>
        <c:spPr>
          <a:solidFill>
            <a:schemeClr val="accent1"/>
          </a:solidFill>
          <a:ln>
            <a:noFill/>
          </a:ln>
          <a:effectLst/>
        </c:spPr>
        <c:marker>
          <c:symbol val="none"/>
        </c:marker>
      </c:pivotFmt>
      <c:pivotFmt>
        <c:idx val="30"/>
        <c:spPr>
          <a:solidFill>
            <a:schemeClr val="accent1"/>
          </a:solidFill>
          <a:ln>
            <a:noFill/>
          </a:ln>
          <a:effectLst/>
        </c:spPr>
        <c:marker>
          <c:symbol val="none"/>
        </c:marker>
      </c:pivotFmt>
      <c:pivotFmt>
        <c:idx val="31"/>
        <c:spPr>
          <a:solidFill>
            <a:schemeClr val="accent1"/>
          </a:solidFill>
          <a:ln>
            <a:noFill/>
          </a:ln>
          <a:effectLst/>
        </c:spPr>
        <c:marker>
          <c:symbol val="none"/>
        </c:marker>
      </c:pivotFmt>
    </c:pivotFmts>
    <c:plotArea>
      <c:layout/>
      <c:barChart>
        <c:barDir val="col"/>
        <c:grouping val="clustered"/>
        <c:varyColors val="0"/>
        <c:ser>
          <c:idx val="0"/>
          <c:order val="0"/>
          <c:tx>
            <c:strRef>
              <c:f>'Andel indirekta kostnader UTB'!$B$36:$B$37</c:f>
              <c:strCache>
                <c:ptCount val="1"/>
                <c:pt idx="0">
                  <c:v>2019</c:v>
                </c:pt>
              </c:strCache>
            </c:strRef>
          </c:tx>
          <c:spPr>
            <a:solidFill>
              <a:schemeClr val="accent1"/>
            </a:solidFill>
            <a:ln>
              <a:noFill/>
            </a:ln>
            <a:effectLst/>
          </c:spPr>
          <c:invertIfNegative val="0"/>
          <c:cat>
            <c:strRef>
              <c:f>'Andel indirekta kostnader UTB'!$A$38:$A$47</c:f>
              <c:strCache>
                <c:ptCount val="9"/>
                <c:pt idx="0">
                  <c:v>HJ</c:v>
                </c:pt>
                <c:pt idx="1">
                  <c:v>KAU</c:v>
                </c:pt>
                <c:pt idx="2">
                  <c:v>LNU</c:v>
                </c:pt>
                <c:pt idx="3">
                  <c:v>LTU</c:v>
                </c:pt>
                <c:pt idx="4">
                  <c:v>MAU</c:v>
                </c:pt>
                <c:pt idx="5">
                  <c:v>MDU</c:v>
                </c:pt>
                <c:pt idx="6">
                  <c:v>MIU</c:v>
                </c:pt>
                <c:pt idx="7">
                  <c:v>ORU</c:v>
                </c:pt>
                <c:pt idx="8">
                  <c:v>SH</c:v>
                </c:pt>
              </c:strCache>
            </c:strRef>
          </c:cat>
          <c:val>
            <c:numRef>
              <c:f>'Andel indirekta kostnader UTB'!$B$38:$B$47</c:f>
              <c:numCache>
                <c:formatCode>0.0%</c:formatCode>
                <c:ptCount val="9"/>
                <c:pt idx="0">
                  <c:v>0.36117099597166274</c:v>
                </c:pt>
                <c:pt idx="1">
                  <c:v>0.32150198583082867</c:v>
                </c:pt>
                <c:pt idx="2">
                  <c:v>0.35108892020472215</c:v>
                </c:pt>
                <c:pt idx="3">
                  <c:v>0.29153152204836413</c:v>
                </c:pt>
                <c:pt idx="4">
                  <c:v>0.34577689690923397</c:v>
                </c:pt>
                <c:pt idx="5">
                  <c:v>0.3254574654467588</c:v>
                </c:pt>
                <c:pt idx="6">
                  <c:v>0.35933816471321378</c:v>
                </c:pt>
                <c:pt idx="7">
                  <c:v>0.32297762275552067</c:v>
                </c:pt>
                <c:pt idx="8">
                  <c:v>0.31250824726190907</c:v>
                </c:pt>
              </c:numCache>
            </c:numRef>
          </c:val>
          <c:extLst>
            <c:ext xmlns:c16="http://schemas.microsoft.com/office/drawing/2014/chart" uri="{C3380CC4-5D6E-409C-BE32-E72D297353CC}">
              <c16:uniqueId val="{00000000-932F-4713-A0F6-95E33AD107E2}"/>
            </c:ext>
          </c:extLst>
        </c:ser>
        <c:ser>
          <c:idx val="1"/>
          <c:order val="1"/>
          <c:tx>
            <c:strRef>
              <c:f>'Andel indirekta kostnader UTB'!$C$36:$C$37</c:f>
              <c:strCache>
                <c:ptCount val="1"/>
                <c:pt idx="0">
                  <c:v>2020</c:v>
                </c:pt>
              </c:strCache>
            </c:strRef>
          </c:tx>
          <c:spPr>
            <a:solidFill>
              <a:schemeClr val="accent2"/>
            </a:solidFill>
            <a:ln>
              <a:noFill/>
            </a:ln>
            <a:effectLst/>
          </c:spPr>
          <c:invertIfNegative val="0"/>
          <c:cat>
            <c:strRef>
              <c:f>'Andel indirekta kostnader UTB'!$A$38:$A$47</c:f>
              <c:strCache>
                <c:ptCount val="9"/>
                <c:pt idx="0">
                  <c:v>HJ</c:v>
                </c:pt>
                <c:pt idx="1">
                  <c:v>KAU</c:v>
                </c:pt>
                <c:pt idx="2">
                  <c:v>LNU</c:v>
                </c:pt>
                <c:pt idx="3">
                  <c:v>LTU</c:v>
                </c:pt>
                <c:pt idx="4">
                  <c:v>MAU</c:v>
                </c:pt>
                <c:pt idx="5">
                  <c:v>MDU</c:v>
                </c:pt>
                <c:pt idx="6">
                  <c:v>MIU</c:v>
                </c:pt>
                <c:pt idx="7">
                  <c:v>ORU</c:v>
                </c:pt>
                <c:pt idx="8">
                  <c:v>SH</c:v>
                </c:pt>
              </c:strCache>
            </c:strRef>
          </c:cat>
          <c:val>
            <c:numRef>
              <c:f>'Andel indirekta kostnader UTB'!$C$38:$C$47</c:f>
              <c:numCache>
                <c:formatCode>0.0%</c:formatCode>
                <c:ptCount val="9"/>
                <c:pt idx="0">
                  <c:v>0.39738167303295047</c:v>
                </c:pt>
                <c:pt idx="1">
                  <c:v>0.31537905184314952</c:v>
                </c:pt>
                <c:pt idx="2">
                  <c:v>0.33658211714294212</c:v>
                </c:pt>
                <c:pt idx="3">
                  <c:v>0.28313704206241519</c:v>
                </c:pt>
                <c:pt idx="4">
                  <c:v>0.34040894664186294</c:v>
                </c:pt>
                <c:pt idx="5">
                  <c:v>0.33183990958731918</c:v>
                </c:pt>
                <c:pt idx="6">
                  <c:v>0.34796491968041465</c:v>
                </c:pt>
                <c:pt idx="7">
                  <c:v>0.29343974771452314</c:v>
                </c:pt>
                <c:pt idx="8">
                  <c:v>0.32626026698015437</c:v>
                </c:pt>
              </c:numCache>
            </c:numRef>
          </c:val>
          <c:extLst>
            <c:ext xmlns:c16="http://schemas.microsoft.com/office/drawing/2014/chart" uri="{C3380CC4-5D6E-409C-BE32-E72D297353CC}">
              <c16:uniqueId val="{00000001-932F-4713-A0F6-95E33AD107E2}"/>
            </c:ext>
          </c:extLst>
        </c:ser>
        <c:ser>
          <c:idx val="2"/>
          <c:order val="2"/>
          <c:tx>
            <c:strRef>
              <c:f>'Andel indirekta kostnader UTB'!$D$36:$D$37</c:f>
              <c:strCache>
                <c:ptCount val="1"/>
                <c:pt idx="0">
                  <c:v>2021</c:v>
                </c:pt>
              </c:strCache>
            </c:strRef>
          </c:tx>
          <c:spPr>
            <a:solidFill>
              <a:schemeClr val="accent3"/>
            </a:solidFill>
            <a:ln>
              <a:noFill/>
            </a:ln>
            <a:effectLst/>
          </c:spPr>
          <c:invertIfNegative val="0"/>
          <c:cat>
            <c:strRef>
              <c:f>'Andel indirekta kostnader UTB'!$A$38:$A$47</c:f>
              <c:strCache>
                <c:ptCount val="9"/>
                <c:pt idx="0">
                  <c:v>HJ</c:v>
                </c:pt>
                <c:pt idx="1">
                  <c:v>KAU</c:v>
                </c:pt>
                <c:pt idx="2">
                  <c:v>LNU</c:v>
                </c:pt>
                <c:pt idx="3">
                  <c:v>LTU</c:v>
                </c:pt>
                <c:pt idx="4">
                  <c:v>MAU</c:v>
                </c:pt>
                <c:pt idx="5">
                  <c:v>MDU</c:v>
                </c:pt>
                <c:pt idx="6">
                  <c:v>MIU</c:v>
                </c:pt>
                <c:pt idx="7">
                  <c:v>ORU</c:v>
                </c:pt>
                <c:pt idx="8">
                  <c:v>SH</c:v>
                </c:pt>
              </c:strCache>
            </c:strRef>
          </c:cat>
          <c:val>
            <c:numRef>
              <c:f>'Andel indirekta kostnader UTB'!$D$38:$D$47</c:f>
              <c:numCache>
                <c:formatCode>0.0%</c:formatCode>
                <c:ptCount val="9"/>
                <c:pt idx="0">
                  <c:v>0.3812991805081522</c:v>
                </c:pt>
                <c:pt idx="1">
                  <c:v>0.32803264352955031</c:v>
                </c:pt>
                <c:pt idx="2">
                  <c:v>0.35441618568686667</c:v>
                </c:pt>
                <c:pt idx="3">
                  <c:v>0.31936158940397352</c:v>
                </c:pt>
                <c:pt idx="4">
                  <c:v>0.34907182826549282</c:v>
                </c:pt>
                <c:pt idx="5">
                  <c:v>0.31841963592489092</c:v>
                </c:pt>
                <c:pt idx="6">
                  <c:v>0.35457885810678552</c:v>
                </c:pt>
                <c:pt idx="7">
                  <c:v>0.29369293747092778</c:v>
                </c:pt>
                <c:pt idx="8">
                  <c:v>0.30763339715308413</c:v>
                </c:pt>
              </c:numCache>
            </c:numRef>
          </c:val>
          <c:extLst>
            <c:ext xmlns:c16="http://schemas.microsoft.com/office/drawing/2014/chart" uri="{C3380CC4-5D6E-409C-BE32-E72D297353CC}">
              <c16:uniqueId val="{00000002-932F-4713-A0F6-95E33AD107E2}"/>
            </c:ext>
          </c:extLst>
        </c:ser>
        <c:ser>
          <c:idx val="3"/>
          <c:order val="3"/>
          <c:tx>
            <c:strRef>
              <c:f>'Andel indirekta kostnader UTB'!$E$36:$E$37</c:f>
              <c:strCache>
                <c:ptCount val="1"/>
                <c:pt idx="0">
                  <c:v>2022</c:v>
                </c:pt>
              </c:strCache>
            </c:strRef>
          </c:tx>
          <c:spPr>
            <a:solidFill>
              <a:schemeClr val="accent4"/>
            </a:solidFill>
            <a:ln>
              <a:noFill/>
            </a:ln>
            <a:effectLst/>
          </c:spPr>
          <c:invertIfNegative val="0"/>
          <c:cat>
            <c:strRef>
              <c:f>'Andel indirekta kostnader UTB'!$A$38:$A$47</c:f>
              <c:strCache>
                <c:ptCount val="9"/>
                <c:pt idx="0">
                  <c:v>HJ</c:v>
                </c:pt>
                <c:pt idx="1">
                  <c:v>KAU</c:v>
                </c:pt>
                <c:pt idx="2">
                  <c:v>LNU</c:v>
                </c:pt>
                <c:pt idx="3">
                  <c:v>LTU</c:v>
                </c:pt>
                <c:pt idx="4">
                  <c:v>MAU</c:v>
                </c:pt>
                <c:pt idx="5">
                  <c:v>MDU</c:v>
                </c:pt>
                <c:pt idx="6">
                  <c:v>MIU</c:v>
                </c:pt>
                <c:pt idx="7">
                  <c:v>ORU</c:v>
                </c:pt>
                <c:pt idx="8">
                  <c:v>SH</c:v>
                </c:pt>
              </c:strCache>
            </c:strRef>
          </c:cat>
          <c:val>
            <c:numRef>
              <c:f>'Andel indirekta kostnader UTB'!$E$38:$E$47</c:f>
              <c:numCache>
                <c:formatCode>0.0%</c:formatCode>
                <c:ptCount val="9"/>
                <c:pt idx="0">
                  <c:v>0.35875031384756395</c:v>
                </c:pt>
                <c:pt idx="1">
                  <c:v>0.32513738469391912</c:v>
                </c:pt>
                <c:pt idx="2">
                  <c:v>0.3535059972170686</c:v>
                </c:pt>
                <c:pt idx="3">
                  <c:v>0.32667578802111391</c:v>
                </c:pt>
                <c:pt idx="4">
                  <c:v>0.34112033642309075</c:v>
                </c:pt>
                <c:pt idx="5">
                  <c:v>0.30397513139341109</c:v>
                </c:pt>
                <c:pt idx="6">
                  <c:v>0.36609589550399496</c:v>
                </c:pt>
                <c:pt idx="7">
                  <c:v>0.29410148580487239</c:v>
                </c:pt>
                <c:pt idx="8">
                  <c:v>0.32660733788600715</c:v>
                </c:pt>
              </c:numCache>
            </c:numRef>
          </c:val>
          <c:extLst>
            <c:ext xmlns:c16="http://schemas.microsoft.com/office/drawing/2014/chart" uri="{C3380CC4-5D6E-409C-BE32-E72D297353CC}">
              <c16:uniqueId val="{00000003-932F-4713-A0F6-95E33AD107E2}"/>
            </c:ext>
          </c:extLst>
        </c:ser>
        <c:ser>
          <c:idx val="4"/>
          <c:order val="4"/>
          <c:tx>
            <c:strRef>
              <c:f>'Andel indirekta kostnader UTB'!$F$36:$F$37</c:f>
              <c:strCache>
                <c:ptCount val="1"/>
                <c:pt idx="0">
                  <c:v>2023</c:v>
                </c:pt>
              </c:strCache>
            </c:strRef>
          </c:tx>
          <c:spPr>
            <a:solidFill>
              <a:schemeClr val="accent5"/>
            </a:solidFill>
            <a:ln>
              <a:noFill/>
            </a:ln>
            <a:effectLst/>
          </c:spPr>
          <c:invertIfNegative val="0"/>
          <c:cat>
            <c:strRef>
              <c:f>'Andel indirekta kostnader UTB'!$A$38:$A$47</c:f>
              <c:strCache>
                <c:ptCount val="9"/>
                <c:pt idx="0">
                  <c:v>HJ</c:v>
                </c:pt>
                <c:pt idx="1">
                  <c:v>KAU</c:v>
                </c:pt>
                <c:pt idx="2">
                  <c:v>LNU</c:v>
                </c:pt>
                <c:pt idx="3">
                  <c:v>LTU</c:v>
                </c:pt>
                <c:pt idx="4">
                  <c:v>MAU</c:v>
                </c:pt>
                <c:pt idx="5">
                  <c:v>MDU</c:v>
                </c:pt>
                <c:pt idx="6">
                  <c:v>MIU</c:v>
                </c:pt>
                <c:pt idx="7">
                  <c:v>ORU</c:v>
                </c:pt>
                <c:pt idx="8">
                  <c:v>SH</c:v>
                </c:pt>
              </c:strCache>
            </c:strRef>
          </c:cat>
          <c:val>
            <c:numRef>
              <c:f>'Andel indirekta kostnader UTB'!$F$38:$F$47</c:f>
              <c:numCache>
                <c:formatCode>0.0%</c:formatCode>
                <c:ptCount val="9"/>
                <c:pt idx="0">
                  <c:v>0.36298423584663353</c:v>
                </c:pt>
                <c:pt idx="1">
                  <c:v>0.31546989991210095</c:v>
                </c:pt>
                <c:pt idx="2">
                  <c:v>0.32943190188996208</c:v>
                </c:pt>
                <c:pt idx="3">
                  <c:v>0.32746411795488972</c:v>
                </c:pt>
                <c:pt idx="4">
                  <c:v>0.34272913151161155</c:v>
                </c:pt>
                <c:pt idx="5">
                  <c:v>0.33617547934540543</c:v>
                </c:pt>
                <c:pt idx="6">
                  <c:v>0.37304940562751654</c:v>
                </c:pt>
                <c:pt idx="7">
                  <c:v>0.2986096385098857</c:v>
                </c:pt>
                <c:pt idx="8">
                  <c:v>0.32218843410170361</c:v>
                </c:pt>
              </c:numCache>
            </c:numRef>
          </c:val>
          <c:extLst>
            <c:ext xmlns:c16="http://schemas.microsoft.com/office/drawing/2014/chart" uri="{C3380CC4-5D6E-409C-BE32-E72D297353CC}">
              <c16:uniqueId val="{00000004-932F-4713-A0F6-95E33AD107E2}"/>
            </c:ext>
          </c:extLst>
        </c:ser>
        <c:dLbls>
          <c:showLegendKey val="0"/>
          <c:showVal val="0"/>
          <c:showCatName val="0"/>
          <c:showSerName val="0"/>
          <c:showPercent val="0"/>
          <c:showBubbleSize val="0"/>
        </c:dLbls>
        <c:gapWidth val="219"/>
        <c:overlap val="-27"/>
        <c:axId val="728058480"/>
        <c:axId val="728059136"/>
      </c:barChart>
      <c:catAx>
        <c:axId val="728058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8059136"/>
        <c:crosses val="autoZero"/>
        <c:auto val="1"/>
        <c:lblAlgn val="ctr"/>
        <c:lblOffset val="100"/>
        <c:noMultiLvlLbl val="0"/>
      </c:catAx>
      <c:valAx>
        <c:axId val="728059136"/>
        <c:scaling>
          <c:orientation val="minMax"/>
          <c:max val="0.5"/>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805848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[SUHF_Sammanställning_2023_231117 Använd 240131.xlsm]Andel indirekta kostnader Tot!Pivottabell4</c:name>
    <c:fmtId val="19"/>
  </c:pivotSource>
  <c:chart>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'Andel indirekta kostnader Tot'!$B$56:$B$57</c:f>
              <c:strCache>
                <c:ptCount val="1"/>
                <c:pt idx="0">
                  <c:v>2019</c:v>
                </c:pt>
              </c:strCache>
            </c:strRef>
          </c:tx>
          <c:spPr>
            <a:solidFill>
              <a:schemeClr val="accent1"/>
            </a:solidFill>
            <a:ln>
              <a:noFill/>
            </a:ln>
            <a:effectLst/>
          </c:spPr>
          <c:invertIfNegative val="0"/>
          <c:cat>
            <c:strRef>
              <c:f>'Andel indirekta kostnader Tot'!$A$58:$A$68</c:f>
              <c:strCache>
                <c:ptCount val="10"/>
                <c:pt idx="0">
                  <c:v>BTH</c:v>
                </c:pt>
                <c:pt idx="1">
                  <c:v>FHS</c:v>
                </c:pt>
                <c:pt idx="2">
                  <c:v>HB</c:v>
                </c:pt>
                <c:pt idx="3">
                  <c:v>HDA</c:v>
                </c:pt>
                <c:pt idx="4">
                  <c:v>HH</c:v>
                </c:pt>
                <c:pt idx="5">
                  <c:v>HIG</c:v>
                </c:pt>
                <c:pt idx="6">
                  <c:v>HKR</c:v>
                </c:pt>
                <c:pt idx="7">
                  <c:v>HS</c:v>
                </c:pt>
                <c:pt idx="8">
                  <c:v>HV</c:v>
                </c:pt>
                <c:pt idx="9">
                  <c:v>SH</c:v>
                </c:pt>
              </c:strCache>
            </c:strRef>
          </c:cat>
          <c:val>
            <c:numRef>
              <c:f>'Andel indirekta kostnader Tot'!$B$58:$B$68</c:f>
              <c:numCache>
                <c:formatCode>0.0%</c:formatCode>
                <c:ptCount val="10"/>
                <c:pt idx="0">
                  <c:v>0.32250578949855851</c:v>
                </c:pt>
                <c:pt idx="1">
                  <c:v>0.238908979263914</c:v>
                </c:pt>
                <c:pt idx="2">
                  <c:v>0.34313081227472769</c:v>
                </c:pt>
                <c:pt idx="3">
                  <c:v>0.29305261218096379</c:v>
                </c:pt>
                <c:pt idx="4">
                  <c:v>0.31074235402228689</c:v>
                </c:pt>
                <c:pt idx="5">
                  <c:v>0.31687080205452389</c:v>
                </c:pt>
                <c:pt idx="6">
                  <c:v>0.35563716250767063</c:v>
                </c:pt>
                <c:pt idx="7">
                  <c:v>0.36436247385657589</c:v>
                </c:pt>
                <c:pt idx="8">
                  <c:v>0.35706687395787678</c:v>
                </c:pt>
                <c:pt idx="9">
                  <c:v>0.29280559732883737</c:v>
                </c:pt>
              </c:numCache>
            </c:numRef>
          </c:val>
          <c:extLst>
            <c:ext xmlns:c16="http://schemas.microsoft.com/office/drawing/2014/chart" uri="{C3380CC4-5D6E-409C-BE32-E72D297353CC}">
              <c16:uniqueId val="{00000000-86BB-44DA-BE05-559696E11EC9}"/>
            </c:ext>
          </c:extLst>
        </c:ser>
        <c:ser>
          <c:idx val="1"/>
          <c:order val="1"/>
          <c:tx>
            <c:strRef>
              <c:f>'Andel indirekta kostnader Tot'!$C$56:$C$57</c:f>
              <c:strCache>
                <c:ptCount val="1"/>
                <c:pt idx="0">
                  <c:v>2020</c:v>
                </c:pt>
              </c:strCache>
            </c:strRef>
          </c:tx>
          <c:spPr>
            <a:solidFill>
              <a:schemeClr val="accent2"/>
            </a:solidFill>
            <a:ln>
              <a:noFill/>
            </a:ln>
            <a:effectLst/>
          </c:spPr>
          <c:invertIfNegative val="0"/>
          <c:cat>
            <c:strRef>
              <c:f>'Andel indirekta kostnader Tot'!$A$58:$A$68</c:f>
              <c:strCache>
                <c:ptCount val="10"/>
                <c:pt idx="0">
                  <c:v>BTH</c:v>
                </c:pt>
                <c:pt idx="1">
                  <c:v>FHS</c:v>
                </c:pt>
                <c:pt idx="2">
                  <c:v>HB</c:v>
                </c:pt>
                <c:pt idx="3">
                  <c:v>HDA</c:v>
                </c:pt>
                <c:pt idx="4">
                  <c:v>HH</c:v>
                </c:pt>
                <c:pt idx="5">
                  <c:v>HIG</c:v>
                </c:pt>
                <c:pt idx="6">
                  <c:v>HKR</c:v>
                </c:pt>
                <c:pt idx="7">
                  <c:v>HS</c:v>
                </c:pt>
                <c:pt idx="8">
                  <c:v>HV</c:v>
                </c:pt>
                <c:pt idx="9">
                  <c:v>SH</c:v>
                </c:pt>
              </c:strCache>
            </c:strRef>
          </c:cat>
          <c:val>
            <c:numRef>
              <c:f>'Andel indirekta kostnader Tot'!$C$58:$C$68</c:f>
              <c:numCache>
                <c:formatCode>0.0%</c:formatCode>
                <c:ptCount val="10"/>
                <c:pt idx="0">
                  <c:v>0.31713200804109898</c:v>
                </c:pt>
                <c:pt idx="1">
                  <c:v>0.26225095262135117</c:v>
                </c:pt>
                <c:pt idx="2">
                  <c:v>0.32379450322752379</c:v>
                </c:pt>
                <c:pt idx="3">
                  <c:v>0.293170086600401</c:v>
                </c:pt>
                <c:pt idx="4">
                  <c:v>0.31017623775164166</c:v>
                </c:pt>
                <c:pt idx="5">
                  <c:v>0.33292762758445493</c:v>
                </c:pt>
                <c:pt idx="6">
                  <c:v>0.32357914480485112</c:v>
                </c:pt>
                <c:pt idx="7">
                  <c:v>0.35269648354887151</c:v>
                </c:pt>
                <c:pt idx="8">
                  <c:v>0.33356526063677117</c:v>
                </c:pt>
                <c:pt idx="9">
                  <c:v>0.30743283029660662</c:v>
                </c:pt>
              </c:numCache>
            </c:numRef>
          </c:val>
          <c:extLst>
            <c:ext xmlns:c16="http://schemas.microsoft.com/office/drawing/2014/chart" uri="{C3380CC4-5D6E-409C-BE32-E72D297353CC}">
              <c16:uniqueId val="{00000001-86BB-44DA-BE05-559696E11EC9}"/>
            </c:ext>
          </c:extLst>
        </c:ser>
        <c:ser>
          <c:idx val="2"/>
          <c:order val="2"/>
          <c:tx>
            <c:strRef>
              <c:f>'Andel indirekta kostnader Tot'!$D$56:$D$57</c:f>
              <c:strCache>
                <c:ptCount val="1"/>
                <c:pt idx="0">
                  <c:v>2021</c:v>
                </c:pt>
              </c:strCache>
            </c:strRef>
          </c:tx>
          <c:spPr>
            <a:solidFill>
              <a:schemeClr val="accent3"/>
            </a:solidFill>
            <a:ln>
              <a:noFill/>
            </a:ln>
            <a:effectLst/>
          </c:spPr>
          <c:invertIfNegative val="0"/>
          <c:cat>
            <c:strRef>
              <c:f>'Andel indirekta kostnader Tot'!$A$58:$A$68</c:f>
              <c:strCache>
                <c:ptCount val="10"/>
                <c:pt idx="0">
                  <c:v>BTH</c:v>
                </c:pt>
                <c:pt idx="1">
                  <c:v>FHS</c:v>
                </c:pt>
                <c:pt idx="2">
                  <c:v>HB</c:v>
                </c:pt>
                <c:pt idx="3">
                  <c:v>HDA</c:v>
                </c:pt>
                <c:pt idx="4">
                  <c:v>HH</c:v>
                </c:pt>
                <c:pt idx="5">
                  <c:v>HIG</c:v>
                </c:pt>
                <c:pt idx="6">
                  <c:v>HKR</c:v>
                </c:pt>
                <c:pt idx="7">
                  <c:v>HS</c:v>
                </c:pt>
                <c:pt idx="8">
                  <c:v>HV</c:v>
                </c:pt>
                <c:pt idx="9">
                  <c:v>SH</c:v>
                </c:pt>
              </c:strCache>
            </c:strRef>
          </c:cat>
          <c:val>
            <c:numRef>
              <c:f>'Andel indirekta kostnader Tot'!$D$58:$D$68</c:f>
              <c:numCache>
                <c:formatCode>0.0%</c:formatCode>
                <c:ptCount val="10"/>
                <c:pt idx="0">
                  <c:v>0.33123064727885265</c:v>
                </c:pt>
                <c:pt idx="1">
                  <c:v>0.27628714372603735</c:v>
                </c:pt>
                <c:pt idx="2">
                  <c:v>0.32047758385802588</c:v>
                </c:pt>
                <c:pt idx="3">
                  <c:v>0.30203210886088727</c:v>
                </c:pt>
                <c:pt idx="4">
                  <c:v>0.32439157603893914</c:v>
                </c:pt>
                <c:pt idx="5">
                  <c:v>0.32854457238433571</c:v>
                </c:pt>
                <c:pt idx="6">
                  <c:v>0.3327355412335754</c:v>
                </c:pt>
                <c:pt idx="7">
                  <c:v>0.34750728210292925</c:v>
                </c:pt>
                <c:pt idx="8">
                  <c:v>0.34371920612408219</c:v>
                </c:pt>
                <c:pt idx="9">
                  <c:v>0.29469851112618284</c:v>
                </c:pt>
              </c:numCache>
            </c:numRef>
          </c:val>
          <c:extLst>
            <c:ext xmlns:c16="http://schemas.microsoft.com/office/drawing/2014/chart" uri="{C3380CC4-5D6E-409C-BE32-E72D297353CC}">
              <c16:uniqueId val="{00000002-86BB-44DA-BE05-559696E11EC9}"/>
            </c:ext>
          </c:extLst>
        </c:ser>
        <c:ser>
          <c:idx val="3"/>
          <c:order val="3"/>
          <c:tx>
            <c:strRef>
              <c:f>'Andel indirekta kostnader Tot'!$E$56:$E$57</c:f>
              <c:strCache>
                <c:ptCount val="1"/>
                <c:pt idx="0">
                  <c:v>2022</c:v>
                </c:pt>
              </c:strCache>
            </c:strRef>
          </c:tx>
          <c:spPr>
            <a:solidFill>
              <a:schemeClr val="accent4"/>
            </a:solidFill>
            <a:ln>
              <a:noFill/>
            </a:ln>
            <a:effectLst/>
          </c:spPr>
          <c:invertIfNegative val="0"/>
          <c:cat>
            <c:strRef>
              <c:f>'Andel indirekta kostnader Tot'!$A$58:$A$68</c:f>
              <c:strCache>
                <c:ptCount val="10"/>
                <c:pt idx="0">
                  <c:v>BTH</c:v>
                </c:pt>
                <c:pt idx="1">
                  <c:v>FHS</c:v>
                </c:pt>
                <c:pt idx="2">
                  <c:v>HB</c:v>
                </c:pt>
                <c:pt idx="3">
                  <c:v>HDA</c:v>
                </c:pt>
                <c:pt idx="4">
                  <c:v>HH</c:v>
                </c:pt>
                <c:pt idx="5">
                  <c:v>HIG</c:v>
                </c:pt>
                <c:pt idx="6">
                  <c:v>HKR</c:v>
                </c:pt>
                <c:pt idx="7">
                  <c:v>HS</c:v>
                </c:pt>
                <c:pt idx="8">
                  <c:v>HV</c:v>
                </c:pt>
                <c:pt idx="9">
                  <c:v>SH</c:v>
                </c:pt>
              </c:strCache>
            </c:strRef>
          </c:cat>
          <c:val>
            <c:numRef>
              <c:f>'Andel indirekta kostnader Tot'!$E$58:$E$68</c:f>
              <c:numCache>
                <c:formatCode>0.0%</c:formatCode>
                <c:ptCount val="10"/>
                <c:pt idx="0">
                  <c:v>0.33179881539865497</c:v>
                </c:pt>
                <c:pt idx="1">
                  <c:v>0.29536262805327645</c:v>
                </c:pt>
                <c:pt idx="2">
                  <c:v>0.30635682991427687</c:v>
                </c:pt>
                <c:pt idx="3">
                  <c:v>0.30803843492093003</c:v>
                </c:pt>
                <c:pt idx="4">
                  <c:v>0.3176568963731517</c:v>
                </c:pt>
                <c:pt idx="5">
                  <c:v>0.3402388693063208</c:v>
                </c:pt>
                <c:pt idx="6">
                  <c:v>0.37068481245188123</c:v>
                </c:pt>
                <c:pt idx="7">
                  <c:v>0.34165428760518102</c:v>
                </c:pt>
                <c:pt idx="8">
                  <c:v>0.34850954602370599</c:v>
                </c:pt>
                <c:pt idx="9">
                  <c:v>0.30816110097416438</c:v>
                </c:pt>
              </c:numCache>
            </c:numRef>
          </c:val>
          <c:extLst>
            <c:ext xmlns:c16="http://schemas.microsoft.com/office/drawing/2014/chart" uri="{C3380CC4-5D6E-409C-BE32-E72D297353CC}">
              <c16:uniqueId val="{00000003-86BB-44DA-BE05-559696E11EC9}"/>
            </c:ext>
          </c:extLst>
        </c:ser>
        <c:ser>
          <c:idx val="4"/>
          <c:order val="4"/>
          <c:tx>
            <c:strRef>
              <c:f>'Andel indirekta kostnader Tot'!$F$56:$F$57</c:f>
              <c:strCache>
                <c:ptCount val="1"/>
                <c:pt idx="0">
                  <c:v>2023</c:v>
                </c:pt>
              </c:strCache>
            </c:strRef>
          </c:tx>
          <c:spPr>
            <a:solidFill>
              <a:schemeClr val="accent5"/>
            </a:solidFill>
            <a:ln>
              <a:noFill/>
            </a:ln>
            <a:effectLst/>
          </c:spPr>
          <c:invertIfNegative val="0"/>
          <c:cat>
            <c:strRef>
              <c:f>'Andel indirekta kostnader Tot'!$A$58:$A$68</c:f>
              <c:strCache>
                <c:ptCount val="10"/>
                <c:pt idx="0">
                  <c:v>BTH</c:v>
                </c:pt>
                <c:pt idx="1">
                  <c:v>FHS</c:v>
                </c:pt>
                <c:pt idx="2">
                  <c:v>HB</c:v>
                </c:pt>
                <c:pt idx="3">
                  <c:v>HDA</c:v>
                </c:pt>
                <c:pt idx="4">
                  <c:v>HH</c:v>
                </c:pt>
                <c:pt idx="5">
                  <c:v>HIG</c:v>
                </c:pt>
                <c:pt idx="6">
                  <c:v>HKR</c:v>
                </c:pt>
                <c:pt idx="7">
                  <c:v>HS</c:v>
                </c:pt>
                <c:pt idx="8">
                  <c:v>HV</c:v>
                </c:pt>
                <c:pt idx="9">
                  <c:v>SH</c:v>
                </c:pt>
              </c:strCache>
            </c:strRef>
          </c:cat>
          <c:val>
            <c:numRef>
              <c:f>'Andel indirekta kostnader Tot'!$F$58:$F$68</c:f>
              <c:numCache>
                <c:formatCode>0.0%</c:formatCode>
                <c:ptCount val="10"/>
                <c:pt idx="0">
                  <c:v>0.32542568815863293</c:v>
                </c:pt>
                <c:pt idx="1">
                  <c:v>0.28986598890264192</c:v>
                </c:pt>
                <c:pt idx="2">
                  <c:v>0.29853005353968642</c:v>
                </c:pt>
                <c:pt idx="3">
                  <c:v>0.31832478196977715</c:v>
                </c:pt>
                <c:pt idx="4">
                  <c:v>0.30998520895484971</c:v>
                </c:pt>
                <c:pt idx="5">
                  <c:v>0.3574188121148551</c:v>
                </c:pt>
                <c:pt idx="6">
                  <c:v>0.33773142425350394</c:v>
                </c:pt>
                <c:pt idx="7">
                  <c:v>0.32871585355971894</c:v>
                </c:pt>
                <c:pt idx="8">
                  <c:v>0.3483944667254828</c:v>
                </c:pt>
                <c:pt idx="9">
                  <c:v>0.31428340519378517</c:v>
                </c:pt>
              </c:numCache>
            </c:numRef>
          </c:val>
          <c:extLst>
            <c:ext xmlns:c16="http://schemas.microsoft.com/office/drawing/2014/chart" uri="{C3380CC4-5D6E-409C-BE32-E72D297353CC}">
              <c16:uniqueId val="{00000004-86BB-44DA-BE05-559696E11EC9}"/>
            </c:ext>
          </c:extLst>
        </c:ser>
        <c:dLbls>
          <c:showLegendKey val="0"/>
          <c:showVal val="0"/>
          <c:showCatName val="0"/>
          <c:showSerName val="0"/>
          <c:showPercent val="0"/>
          <c:showBubbleSize val="0"/>
        </c:dLbls>
        <c:gapWidth val="219"/>
        <c:overlap val="-27"/>
        <c:axId val="570406032"/>
        <c:axId val="570406360"/>
      </c:barChart>
      <c:catAx>
        <c:axId val="570406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70406360"/>
        <c:crosses val="autoZero"/>
        <c:auto val="1"/>
        <c:lblAlgn val="ctr"/>
        <c:lblOffset val="100"/>
        <c:noMultiLvlLbl val="0"/>
      </c:catAx>
      <c:valAx>
        <c:axId val="570406360"/>
        <c:scaling>
          <c:orientation val="minMax"/>
          <c:max val="0.4"/>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70406032"/>
        <c:crosses val="autoZero"/>
        <c:crossBetween val="between"/>
        <c:majorUnit val="5.000000000000001E-2"/>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[SUHF_Sammanställning_2023_231112.xlsm]Andel indirekta kostnader Tot!Pivottabell7</c:name>
    <c:fmtId val="17"/>
  </c:pivotSource>
  <c:chart>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pivotFmt>
    </c:pivotFmts>
    <c:plotArea>
      <c:layout/>
      <c:barChart>
        <c:barDir val="col"/>
        <c:grouping val="clustered"/>
        <c:varyColors val="0"/>
        <c:ser>
          <c:idx val="0"/>
          <c:order val="0"/>
          <c:tx>
            <c:strRef>
              <c:f>'Andel indirekta kostnader Tot'!$B$78:$B$79</c:f>
              <c:strCache>
                <c:ptCount val="1"/>
                <c:pt idx="0">
                  <c:v>2019</c:v>
                </c:pt>
              </c:strCache>
            </c:strRef>
          </c:tx>
          <c:spPr>
            <a:solidFill>
              <a:schemeClr val="accent1"/>
            </a:solidFill>
            <a:ln>
              <a:noFill/>
            </a:ln>
            <a:effectLst/>
          </c:spPr>
          <c:invertIfNegative val="0"/>
          <c:cat>
            <c:strRef>
              <c:f>'Andel indirekta kostnader Tot'!$A$80:$A$85</c:f>
              <c:strCache>
                <c:ptCount val="5"/>
                <c:pt idx="0">
                  <c:v>GIH</c:v>
                </c:pt>
                <c:pt idx="1">
                  <c:v>KF</c:v>
                </c:pt>
                <c:pt idx="2">
                  <c:v>KKH</c:v>
                </c:pt>
                <c:pt idx="3">
                  <c:v>KMH</c:v>
                </c:pt>
                <c:pt idx="4">
                  <c:v>SKH</c:v>
                </c:pt>
              </c:strCache>
            </c:strRef>
          </c:cat>
          <c:val>
            <c:numRef>
              <c:f>'Andel indirekta kostnader Tot'!$B$80:$B$85</c:f>
              <c:numCache>
                <c:formatCode>0.0%</c:formatCode>
                <c:ptCount val="5"/>
                <c:pt idx="0">
                  <c:v>0.34702874158467117</c:v>
                </c:pt>
                <c:pt idx="1">
                  <c:v>0.35498257692774038</c:v>
                </c:pt>
                <c:pt idx="3">
                  <c:v>0.35827014751207464</c:v>
                </c:pt>
                <c:pt idx="4">
                  <c:v>0.25664499225008325</c:v>
                </c:pt>
              </c:numCache>
            </c:numRef>
          </c:val>
          <c:extLst>
            <c:ext xmlns:c16="http://schemas.microsoft.com/office/drawing/2014/chart" uri="{C3380CC4-5D6E-409C-BE32-E72D297353CC}">
              <c16:uniqueId val="{00000000-8472-4F73-9143-1BDEEA6D5434}"/>
            </c:ext>
          </c:extLst>
        </c:ser>
        <c:ser>
          <c:idx val="1"/>
          <c:order val="1"/>
          <c:tx>
            <c:strRef>
              <c:f>'Andel indirekta kostnader Tot'!$C$78:$C$79</c:f>
              <c:strCache>
                <c:ptCount val="1"/>
                <c:pt idx="0">
                  <c:v>2020</c:v>
                </c:pt>
              </c:strCache>
            </c:strRef>
          </c:tx>
          <c:spPr>
            <a:solidFill>
              <a:schemeClr val="accent2"/>
            </a:solidFill>
            <a:ln>
              <a:noFill/>
            </a:ln>
            <a:effectLst/>
          </c:spPr>
          <c:invertIfNegative val="0"/>
          <c:cat>
            <c:strRef>
              <c:f>'Andel indirekta kostnader Tot'!$A$80:$A$85</c:f>
              <c:strCache>
                <c:ptCount val="5"/>
                <c:pt idx="0">
                  <c:v>GIH</c:v>
                </c:pt>
                <c:pt idx="1">
                  <c:v>KF</c:v>
                </c:pt>
                <c:pt idx="2">
                  <c:v>KKH</c:v>
                </c:pt>
                <c:pt idx="3">
                  <c:v>KMH</c:v>
                </c:pt>
                <c:pt idx="4">
                  <c:v>SKH</c:v>
                </c:pt>
              </c:strCache>
            </c:strRef>
          </c:cat>
          <c:val>
            <c:numRef>
              <c:f>'Andel indirekta kostnader Tot'!$C$80:$C$85</c:f>
              <c:numCache>
                <c:formatCode>0.0%</c:formatCode>
                <c:ptCount val="5"/>
                <c:pt idx="0">
                  <c:v>0.32765777648355288</c:v>
                </c:pt>
                <c:pt idx="1">
                  <c:v>0.36083912619722847</c:v>
                </c:pt>
                <c:pt idx="3">
                  <c:v>0.31638786040356282</c:v>
                </c:pt>
                <c:pt idx="4">
                  <c:v>0.25155810978872067</c:v>
                </c:pt>
              </c:numCache>
            </c:numRef>
          </c:val>
          <c:extLst>
            <c:ext xmlns:c16="http://schemas.microsoft.com/office/drawing/2014/chart" uri="{C3380CC4-5D6E-409C-BE32-E72D297353CC}">
              <c16:uniqueId val="{00000001-8472-4F73-9143-1BDEEA6D5434}"/>
            </c:ext>
          </c:extLst>
        </c:ser>
        <c:ser>
          <c:idx val="2"/>
          <c:order val="2"/>
          <c:tx>
            <c:strRef>
              <c:f>'Andel indirekta kostnader Tot'!$D$78:$D$79</c:f>
              <c:strCache>
                <c:ptCount val="1"/>
                <c:pt idx="0">
                  <c:v>2021</c:v>
                </c:pt>
              </c:strCache>
            </c:strRef>
          </c:tx>
          <c:spPr>
            <a:solidFill>
              <a:schemeClr val="accent3"/>
            </a:solidFill>
            <a:ln>
              <a:noFill/>
            </a:ln>
            <a:effectLst/>
          </c:spPr>
          <c:invertIfNegative val="0"/>
          <c:cat>
            <c:strRef>
              <c:f>'Andel indirekta kostnader Tot'!$A$80:$A$85</c:f>
              <c:strCache>
                <c:ptCount val="5"/>
                <c:pt idx="0">
                  <c:v>GIH</c:v>
                </c:pt>
                <c:pt idx="1">
                  <c:v>KF</c:v>
                </c:pt>
                <c:pt idx="2">
                  <c:v>KKH</c:v>
                </c:pt>
                <c:pt idx="3">
                  <c:v>KMH</c:v>
                </c:pt>
                <c:pt idx="4">
                  <c:v>SKH</c:v>
                </c:pt>
              </c:strCache>
            </c:strRef>
          </c:cat>
          <c:val>
            <c:numRef>
              <c:f>'Andel indirekta kostnader Tot'!$D$80:$D$85</c:f>
              <c:numCache>
                <c:formatCode>0.0%</c:formatCode>
                <c:ptCount val="5"/>
                <c:pt idx="0">
                  <c:v>0.3568842374019171</c:v>
                </c:pt>
                <c:pt idx="1">
                  <c:v>0.37603607701203373</c:v>
                </c:pt>
                <c:pt idx="2">
                  <c:v>0.36110956012909134</c:v>
                </c:pt>
                <c:pt idx="3">
                  <c:v>0.34412858047819916</c:v>
                </c:pt>
                <c:pt idx="4">
                  <c:v>0.26933263699779908</c:v>
                </c:pt>
              </c:numCache>
            </c:numRef>
          </c:val>
          <c:extLst>
            <c:ext xmlns:c16="http://schemas.microsoft.com/office/drawing/2014/chart" uri="{C3380CC4-5D6E-409C-BE32-E72D297353CC}">
              <c16:uniqueId val="{00000002-8472-4F73-9143-1BDEEA6D5434}"/>
            </c:ext>
          </c:extLst>
        </c:ser>
        <c:ser>
          <c:idx val="3"/>
          <c:order val="3"/>
          <c:tx>
            <c:strRef>
              <c:f>'Andel indirekta kostnader Tot'!$E$78:$E$79</c:f>
              <c:strCache>
                <c:ptCount val="1"/>
                <c:pt idx="0">
                  <c:v>2022</c:v>
                </c:pt>
              </c:strCache>
            </c:strRef>
          </c:tx>
          <c:spPr>
            <a:solidFill>
              <a:schemeClr val="accent4"/>
            </a:solidFill>
            <a:ln>
              <a:noFill/>
            </a:ln>
            <a:effectLst/>
          </c:spPr>
          <c:invertIfNegative val="0"/>
          <c:cat>
            <c:strRef>
              <c:f>'Andel indirekta kostnader Tot'!$A$80:$A$85</c:f>
              <c:strCache>
                <c:ptCount val="5"/>
                <c:pt idx="0">
                  <c:v>GIH</c:v>
                </c:pt>
                <c:pt idx="1">
                  <c:v>KF</c:v>
                </c:pt>
                <c:pt idx="2">
                  <c:v>KKH</c:v>
                </c:pt>
                <c:pt idx="3">
                  <c:v>KMH</c:v>
                </c:pt>
                <c:pt idx="4">
                  <c:v>SKH</c:v>
                </c:pt>
              </c:strCache>
            </c:strRef>
          </c:cat>
          <c:val>
            <c:numRef>
              <c:f>'Andel indirekta kostnader Tot'!$E$80:$E$85</c:f>
              <c:numCache>
                <c:formatCode>0.0%</c:formatCode>
                <c:ptCount val="5"/>
                <c:pt idx="0">
                  <c:v>0.44059180695671274</c:v>
                </c:pt>
                <c:pt idx="1">
                  <c:v>0.36724562299726005</c:v>
                </c:pt>
                <c:pt idx="2">
                  <c:v>0.31354826328919594</c:v>
                </c:pt>
                <c:pt idx="3">
                  <c:v>0.37292587400863414</c:v>
                </c:pt>
                <c:pt idx="4">
                  <c:v>0.26612421074121062</c:v>
                </c:pt>
              </c:numCache>
            </c:numRef>
          </c:val>
          <c:extLst>
            <c:ext xmlns:c16="http://schemas.microsoft.com/office/drawing/2014/chart" uri="{C3380CC4-5D6E-409C-BE32-E72D297353CC}">
              <c16:uniqueId val="{00000003-8472-4F73-9143-1BDEEA6D5434}"/>
            </c:ext>
          </c:extLst>
        </c:ser>
        <c:ser>
          <c:idx val="4"/>
          <c:order val="4"/>
          <c:tx>
            <c:strRef>
              <c:f>'Andel indirekta kostnader Tot'!$F$78:$F$79</c:f>
              <c:strCache>
                <c:ptCount val="1"/>
                <c:pt idx="0">
                  <c:v>2023</c:v>
                </c:pt>
              </c:strCache>
            </c:strRef>
          </c:tx>
          <c:spPr>
            <a:solidFill>
              <a:schemeClr val="accent5"/>
            </a:solidFill>
            <a:ln>
              <a:noFill/>
            </a:ln>
            <a:effectLst/>
          </c:spPr>
          <c:invertIfNegative val="0"/>
          <c:cat>
            <c:strRef>
              <c:f>'Andel indirekta kostnader Tot'!$A$80:$A$85</c:f>
              <c:strCache>
                <c:ptCount val="5"/>
                <c:pt idx="0">
                  <c:v>GIH</c:v>
                </c:pt>
                <c:pt idx="1">
                  <c:v>KF</c:v>
                </c:pt>
                <c:pt idx="2">
                  <c:v>KKH</c:v>
                </c:pt>
                <c:pt idx="3">
                  <c:v>KMH</c:v>
                </c:pt>
                <c:pt idx="4">
                  <c:v>SKH</c:v>
                </c:pt>
              </c:strCache>
            </c:strRef>
          </c:cat>
          <c:val>
            <c:numRef>
              <c:f>'Andel indirekta kostnader Tot'!$F$80:$F$85</c:f>
              <c:numCache>
                <c:formatCode>0.0%</c:formatCode>
                <c:ptCount val="5"/>
                <c:pt idx="0">
                  <c:v>0.45397091668048334</c:v>
                </c:pt>
                <c:pt idx="1">
                  <c:v>0.37916817225820199</c:v>
                </c:pt>
                <c:pt idx="2">
                  <c:v>0.58932324605933806</c:v>
                </c:pt>
                <c:pt idx="3">
                  <c:v>0.37483991141456491</c:v>
                </c:pt>
                <c:pt idx="4">
                  <c:v>0.27328750211559699</c:v>
                </c:pt>
              </c:numCache>
            </c:numRef>
          </c:val>
          <c:extLst>
            <c:ext xmlns:c16="http://schemas.microsoft.com/office/drawing/2014/chart" uri="{C3380CC4-5D6E-409C-BE32-E72D297353CC}">
              <c16:uniqueId val="{00000004-8472-4F73-9143-1BDEEA6D5434}"/>
            </c:ext>
          </c:extLst>
        </c:ser>
        <c:dLbls>
          <c:showLegendKey val="0"/>
          <c:showVal val="0"/>
          <c:showCatName val="0"/>
          <c:showSerName val="0"/>
          <c:showPercent val="0"/>
          <c:showBubbleSize val="0"/>
        </c:dLbls>
        <c:gapWidth val="219"/>
        <c:overlap val="-27"/>
        <c:axId val="582345368"/>
        <c:axId val="582347336"/>
      </c:barChart>
      <c:catAx>
        <c:axId val="582345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82347336"/>
        <c:crosses val="autoZero"/>
        <c:auto val="1"/>
        <c:lblAlgn val="ctr"/>
        <c:lblOffset val="100"/>
        <c:noMultiLvlLbl val="0"/>
      </c:catAx>
      <c:valAx>
        <c:axId val="582347336"/>
        <c:scaling>
          <c:orientation val="minMax"/>
          <c:max val="0.60000000000000009"/>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82345368"/>
        <c:crosses val="autoZero"/>
        <c:crossBetween val="between"/>
      </c:valAx>
      <c:spPr>
        <a:noFill/>
        <a:ln>
          <a:noFill/>
        </a:ln>
        <a:effectLst/>
      </c:spPr>
    </c:plotArea>
    <c:legend>
      <c:legendPos val="r"/>
      <c:layout>
        <c:manualLayout>
          <c:xMode val="edge"/>
          <c:yMode val="edge"/>
          <c:x val="0.19860368522952215"/>
          <c:y val="1.9358261136414713E-3"/>
          <c:w val="0.32065830416610214"/>
          <c:h val="0.23610611597202966"/>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[SUHF_Sammanställning_2023_231116.xlsm]Indirekta 2022 utb!Pivottabell6</c:name>
    <c:fmtId val="27"/>
  </c:pivotSource>
  <c:chart>
    <c:autoTitleDeleted val="1"/>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pivotFmt>
      <c:pivotFmt>
        <c:idx val="9"/>
        <c:spPr>
          <a:solidFill>
            <a:schemeClr val="accent1"/>
          </a:solidFill>
          <a:ln>
            <a:noFill/>
          </a:ln>
          <a:effectLst/>
        </c:spPr>
        <c:marker>
          <c:symbol val="none"/>
        </c:marker>
      </c:pivotFmt>
    </c:pivotFmts>
    <c:plotArea>
      <c:layout/>
      <c:barChart>
        <c:barDir val="col"/>
        <c:grouping val="clustered"/>
        <c:varyColors val="0"/>
        <c:ser>
          <c:idx val="0"/>
          <c:order val="0"/>
          <c:tx>
            <c:strRef>
              <c:f>'Indirekta 2022 utb'!$B$3:$B$4</c:f>
              <c:strCache>
                <c:ptCount val="1"/>
                <c:pt idx="0">
                  <c:v>2023</c:v>
                </c:pt>
              </c:strCache>
            </c:strRef>
          </c:tx>
          <c:spPr>
            <a:solidFill>
              <a:schemeClr val="accent1"/>
            </a:solidFill>
            <a:ln>
              <a:noFill/>
            </a:ln>
            <a:effectLst/>
          </c:spPr>
          <c:invertIfNegative val="0"/>
          <c:cat>
            <c:strRef>
              <c:f>'Indirekta 2022 utb'!$A$5:$A$38</c:f>
              <c:strCache>
                <c:ptCount val="33"/>
                <c:pt idx="0">
                  <c:v>KI</c:v>
                </c:pt>
                <c:pt idx="1">
                  <c:v>SLU</c:v>
                </c:pt>
                <c:pt idx="2">
                  <c:v>SKH</c:v>
                </c:pt>
                <c:pt idx="3">
                  <c:v>FHS</c:v>
                </c:pt>
                <c:pt idx="4">
                  <c:v>ORU</c:v>
                </c:pt>
                <c:pt idx="5">
                  <c:v>HB</c:v>
                </c:pt>
                <c:pt idx="6">
                  <c:v>KAU</c:v>
                </c:pt>
                <c:pt idx="7">
                  <c:v>SU</c:v>
                </c:pt>
                <c:pt idx="8">
                  <c:v>UMU</c:v>
                </c:pt>
                <c:pt idx="9">
                  <c:v>SH</c:v>
                </c:pt>
                <c:pt idx="10">
                  <c:v>HH</c:v>
                </c:pt>
                <c:pt idx="11">
                  <c:v>HDA</c:v>
                </c:pt>
                <c:pt idx="12">
                  <c:v>LTU</c:v>
                </c:pt>
                <c:pt idx="13">
                  <c:v>LNU</c:v>
                </c:pt>
                <c:pt idx="14">
                  <c:v>LU</c:v>
                </c:pt>
                <c:pt idx="15">
                  <c:v>KTH</c:v>
                </c:pt>
                <c:pt idx="16">
                  <c:v>MDU</c:v>
                </c:pt>
                <c:pt idx="17">
                  <c:v>CTH</c:v>
                </c:pt>
                <c:pt idx="18">
                  <c:v>MAU</c:v>
                </c:pt>
                <c:pt idx="19">
                  <c:v>HKR</c:v>
                </c:pt>
                <c:pt idx="20">
                  <c:v>LIU</c:v>
                </c:pt>
                <c:pt idx="21">
                  <c:v>UU</c:v>
                </c:pt>
                <c:pt idx="22">
                  <c:v>GU</c:v>
                </c:pt>
                <c:pt idx="23">
                  <c:v>HJ</c:v>
                </c:pt>
                <c:pt idx="24">
                  <c:v>BTH</c:v>
                </c:pt>
                <c:pt idx="25">
                  <c:v>HV</c:v>
                </c:pt>
                <c:pt idx="26">
                  <c:v>HS</c:v>
                </c:pt>
                <c:pt idx="27">
                  <c:v>MIU</c:v>
                </c:pt>
                <c:pt idx="28">
                  <c:v>HIG</c:v>
                </c:pt>
                <c:pt idx="29">
                  <c:v>KMH</c:v>
                </c:pt>
                <c:pt idx="30">
                  <c:v>KF</c:v>
                </c:pt>
                <c:pt idx="31">
                  <c:v>GIH</c:v>
                </c:pt>
                <c:pt idx="32">
                  <c:v>KKH</c:v>
                </c:pt>
              </c:strCache>
            </c:strRef>
          </c:cat>
          <c:val>
            <c:numRef>
              <c:f>'Indirekta 2022 utb'!$B$5:$B$38</c:f>
              <c:numCache>
                <c:formatCode>0.0%</c:formatCode>
                <c:ptCount val="33"/>
                <c:pt idx="0">
                  <c:v>0.23510770832052555</c:v>
                </c:pt>
                <c:pt idx="1">
                  <c:v>0.25649224352490596</c:v>
                </c:pt>
                <c:pt idx="2">
                  <c:v>0.27600700007029672</c:v>
                </c:pt>
                <c:pt idx="3">
                  <c:v>0.27619974351474791</c:v>
                </c:pt>
                <c:pt idx="4">
                  <c:v>0.2986096385098857</c:v>
                </c:pt>
                <c:pt idx="5">
                  <c:v>0.30336497049397843</c:v>
                </c:pt>
                <c:pt idx="6">
                  <c:v>0.31546989991210095</c:v>
                </c:pt>
                <c:pt idx="7">
                  <c:v>0.32115501964219872</c:v>
                </c:pt>
                <c:pt idx="8">
                  <c:v>0.32179590580709255</c:v>
                </c:pt>
                <c:pt idx="9">
                  <c:v>0.32218843410170361</c:v>
                </c:pt>
                <c:pt idx="10">
                  <c:v>0.32616387714914596</c:v>
                </c:pt>
                <c:pt idx="11">
                  <c:v>0.32701838370395386</c:v>
                </c:pt>
                <c:pt idx="12">
                  <c:v>0.32746411795488972</c:v>
                </c:pt>
                <c:pt idx="13">
                  <c:v>0.32943190188996208</c:v>
                </c:pt>
                <c:pt idx="14">
                  <c:v>0.33378304313558099</c:v>
                </c:pt>
                <c:pt idx="15">
                  <c:v>0.33504418926225643</c:v>
                </c:pt>
                <c:pt idx="16">
                  <c:v>0.33617547934540543</c:v>
                </c:pt>
                <c:pt idx="17">
                  <c:v>0.3403262105953474</c:v>
                </c:pt>
                <c:pt idx="18">
                  <c:v>0.34272913151161155</c:v>
                </c:pt>
                <c:pt idx="19">
                  <c:v>0.35130360126271432</c:v>
                </c:pt>
                <c:pt idx="20">
                  <c:v>0.35135296225301116</c:v>
                </c:pt>
                <c:pt idx="21">
                  <c:v>0.35476592999675421</c:v>
                </c:pt>
                <c:pt idx="22">
                  <c:v>0.3578174073181416</c:v>
                </c:pt>
                <c:pt idx="23">
                  <c:v>0.36298423584663353</c:v>
                </c:pt>
                <c:pt idx="24">
                  <c:v>0.36848723208373035</c:v>
                </c:pt>
                <c:pt idx="25">
                  <c:v>0.37043452041814628</c:v>
                </c:pt>
                <c:pt idx="26">
                  <c:v>0.37134652198075546</c:v>
                </c:pt>
                <c:pt idx="27">
                  <c:v>0.37304940562751654</c:v>
                </c:pt>
                <c:pt idx="28">
                  <c:v>0.37940553757346013</c:v>
                </c:pt>
                <c:pt idx="29">
                  <c:v>0.38379587123877368</c:v>
                </c:pt>
                <c:pt idx="30">
                  <c:v>0.39030502348355101</c:v>
                </c:pt>
                <c:pt idx="31">
                  <c:v>0.54743926699289935</c:v>
                </c:pt>
                <c:pt idx="32">
                  <c:v>0.63207379972565159</c:v>
                </c:pt>
              </c:numCache>
            </c:numRef>
          </c:val>
          <c:extLst>
            <c:ext xmlns:c16="http://schemas.microsoft.com/office/drawing/2014/chart" uri="{C3380CC4-5D6E-409C-BE32-E72D297353CC}">
              <c16:uniqueId val="{00000000-514A-4D60-964B-9A3102E2137F}"/>
            </c:ext>
          </c:extLst>
        </c:ser>
        <c:dLbls>
          <c:showLegendKey val="0"/>
          <c:showVal val="0"/>
          <c:showCatName val="0"/>
          <c:showSerName val="0"/>
          <c:showPercent val="0"/>
          <c:showBubbleSize val="0"/>
        </c:dLbls>
        <c:gapWidth val="219"/>
        <c:overlap val="-27"/>
        <c:axId val="728032040"/>
        <c:axId val="472170872"/>
      </c:barChart>
      <c:catAx>
        <c:axId val="728032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72170872"/>
        <c:crosses val="autoZero"/>
        <c:auto val="1"/>
        <c:lblAlgn val="ctr"/>
        <c:lblOffset val="100"/>
        <c:noMultiLvlLbl val="0"/>
      </c:catAx>
      <c:valAx>
        <c:axId val="472170872"/>
        <c:scaling>
          <c:orientation val="minMax"/>
          <c:max val="0.65000000000000013"/>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8032040"/>
        <c:crosses val="autoZero"/>
        <c:crossBetween val="between"/>
        <c:majorUnit val="5.000000000000001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0"/>
  <c:style val="2"/>
  <c:chart>
    <c:autoTitleDeleted val="1"/>
    <c:plotArea>
      <c:layout/>
      <c:barChart>
        <c:barDir val="col"/>
        <c:grouping val="clustered"/>
        <c:varyColors val="0"/>
        <c:dLbls>
          <c:showLegendKey val="0"/>
          <c:showVal val="0"/>
          <c:showCatName val="0"/>
          <c:showSerName val="0"/>
          <c:showPercent val="0"/>
          <c:showBubbleSize val="0"/>
        </c:dLbls>
        <c:gapWidth val="150"/>
        <c:axId val="82297972"/>
        <c:axId val="41889647"/>
      </c:barChart>
      <c:catAx>
        <c:axId val="82297972"/>
        <c:scaling>
          <c:orientation val="minMax"/>
        </c:scaling>
        <c:delete val="0"/>
        <c:axPos val="b"/>
        <c:numFmt formatCode="General" sourceLinked="1"/>
        <c:majorTickMark val="cross"/>
        <c:minorTickMark val="cross"/>
        <c:tickLblPos val="none"/>
        <c:spPr>
          <a:ln w="0">
            <a:noFill/>
          </a:ln>
        </c:spPr>
        <c:txPr>
          <a:bodyPr/>
          <a:lstStyle/>
          <a:p>
            <a:pPr>
              <a:defRPr sz="1800" b="0" spc="-1"/>
            </a:pPr>
            <a:endParaRPr lang="sv-SE"/>
          </a:p>
        </c:txPr>
        <c:crossAx val="41889647"/>
        <c:crosses val="autoZero"/>
        <c:auto val="1"/>
        <c:lblAlgn val="ctr"/>
        <c:lblOffset val="100"/>
        <c:noMultiLvlLbl val="0"/>
      </c:catAx>
      <c:valAx>
        <c:axId val="41889647"/>
        <c:scaling>
          <c:orientation val="minMax"/>
        </c:scaling>
        <c:delete val="0"/>
        <c:axPos val="l"/>
        <c:numFmt formatCode="General" sourceLinked="1"/>
        <c:majorTickMark val="cross"/>
        <c:minorTickMark val="cross"/>
        <c:tickLblPos val="none"/>
        <c:spPr>
          <a:ln w="0">
            <a:noFill/>
          </a:ln>
        </c:spPr>
        <c:txPr>
          <a:bodyPr/>
          <a:lstStyle/>
          <a:p>
            <a:pPr>
              <a:defRPr sz="1800" b="0" spc="-1"/>
            </a:pPr>
            <a:endParaRPr lang="sv-SE"/>
          </a:p>
        </c:txPr>
        <c:crossAx val="82297972"/>
        <c:crosses val="autoZero"/>
        <c:crossBetween val="midCat"/>
      </c:valAx>
      <c:spPr>
        <a:noFill/>
        <a:ln w="0">
          <a:noFill/>
        </a:ln>
      </c:spPr>
    </c:plotArea>
    <c:plotVisOnly val="1"/>
    <c:dispBlanksAs val="gap"/>
    <c:showDLblsOverMax val="1"/>
  </c:chart>
  <c:spPr>
    <a:noFill/>
    <a:ln w="9360">
      <a:noFill/>
    </a:ln>
  </c:spPr>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0"/>
  <c:style val="2"/>
  <c:chart>
    <c:autoTitleDeleted val="1"/>
    <c:plotArea>
      <c:layout/>
      <c:barChart>
        <c:barDir val="col"/>
        <c:grouping val="clustered"/>
        <c:varyColors val="0"/>
        <c:dLbls>
          <c:showLegendKey val="0"/>
          <c:showVal val="0"/>
          <c:showCatName val="0"/>
          <c:showSerName val="0"/>
          <c:showPercent val="0"/>
          <c:showBubbleSize val="0"/>
        </c:dLbls>
        <c:gapWidth val="150"/>
        <c:axId val="82297972"/>
        <c:axId val="41889647"/>
      </c:barChart>
      <c:catAx>
        <c:axId val="82297972"/>
        <c:scaling>
          <c:orientation val="minMax"/>
        </c:scaling>
        <c:delete val="0"/>
        <c:axPos val="b"/>
        <c:numFmt formatCode="General" sourceLinked="1"/>
        <c:majorTickMark val="cross"/>
        <c:minorTickMark val="cross"/>
        <c:tickLblPos val="none"/>
        <c:spPr>
          <a:ln w="0">
            <a:noFill/>
          </a:ln>
        </c:spPr>
        <c:txPr>
          <a:bodyPr/>
          <a:lstStyle/>
          <a:p>
            <a:pPr>
              <a:defRPr sz="1800" b="0" spc="-1"/>
            </a:pPr>
            <a:endParaRPr lang="sv-SE"/>
          </a:p>
        </c:txPr>
        <c:crossAx val="41889647"/>
        <c:crosses val="autoZero"/>
        <c:auto val="1"/>
        <c:lblAlgn val="ctr"/>
        <c:lblOffset val="100"/>
        <c:noMultiLvlLbl val="0"/>
      </c:catAx>
      <c:valAx>
        <c:axId val="41889647"/>
        <c:scaling>
          <c:orientation val="minMax"/>
        </c:scaling>
        <c:delete val="0"/>
        <c:axPos val="l"/>
        <c:numFmt formatCode="General" sourceLinked="1"/>
        <c:majorTickMark val="cross"/>
        <c:minorTickMark val="cross"/>
        <c:tickLblPos val="none"/>
        <c:spPr>
          <a:ln w="0">
            <a:noFill/>
          </a:ln>
        </c:spPr>
        <c:txPr>
          <a:bodyPr/>
          <a:lstStyle/>
          <a:p>
            <a:pPr>
              <a:defRPr sz="1800" b="0" spc="-1"/>
            </a:pPr>
            <a:endParaRPr lang="sv-SE"/>
          </a:p>
        </c:txPr>
        <c:crossAx val="82297972"/>
        <c:crosses val="autoZero"/>
        <c:crossBetween val="midCat"/>
      </c:valAx>
      <c:spPr>
        <a:noFill/>
        <a:ln w="0">
          <a:noFill/>
        </a:ln>
      </c:spPr>
    </c:plotArea>
    <c:plotVisOnly val="1"/>
    <c:dispBlanksAs val="gap"/>
    <c:showDLblsOverMax val="1"/>
  </c:chart>
  <c:spPr>
    <a:noFill/>
    <a:ln w="9360">
      <a:noFill/>
    </a:ln>
  </c:spPr>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0"/>
  <c:style val="2"/>
  <c:chart>
    <c:title>
      <c:tx>
        <c:rich>
          <a:bodyPr rot="0"/>
          <a:lstStyle/>
          <a:p>
            <a:pPr>
              <a:defRPr lang="en-US" sz="2000" b="0" strike="noStrike" spc="-1">
                <a:solidFill>
                  <a:srgbClr val="C00000"/>
                </a:solidFill>
                <a:latin typeface="Calibri"/>
              </a:defRPr>
            </a:pPr>
            <a:r>
              <a:rPr lang="en-US" sz="2000" b="0" strike="noStrike" spc="-1">
                <a:solidFill>
                  <a:srgbClr val="C00000"/>
                </a:solidFill>
                <a:latin typeface="Calibri"/>
              </a:rPr>
              <a:t>Totalt</a:t>
            </a:r>
          </a:p>
        </c:rich>
      </c:tx>
      <c:overlay val="0"/>
      <c:spPr>
        <a:noFill/>
        <a:ln w="0">
          <a:noFill/>
        </a:ln>
      </c:spPr>
    </c:title>
    <c:autoTitleDeleted val="0"/>
    <c:plotArea>
      <c:layout/>
      <c:barChart>
        <c:barDir val="col"/>
        <c:grouping val="clustered"/>
        <c:varyColors val="0"/>
        <c:dLbls>
          <c:showLegendKey val="0"/>
          <c:showVal val="0"/>
          <c:showCatName val="0"/>
          <c:showSerName val="0"/>
          <c:showPercent val="0"/>
          <c:showBubbleSize val="0"/>
        </c:dLbls>
        <c:gapWidth val="150"/>
        <c:axId val="47241861"/>
        <c:axId val="8714230"/>
      </c:barChart>
      <c:catAx>
        <c:axId val="47241861"/>
        <c:scaling>
          <c:orientation val="minMax"/>
        </c:scaling>
        <c:delete val="0"/>
        <c:axPos val="b"/>
        <c:numFmt formatCode="General" sourceLinked="1"/>
        <c:majorTickMark val="cross"/>
        <c:minorTickMark val="cross"/>
        <c:tickLblPos val="none"/>
        <c:spPr>
          <a:ln w="0">
            <a:noFill/>
          </a:ln>
        </c:spPr>
        <c:txPr>
          <a:bodyPr/>
          <a:lstStyle/>
          <a:p>
            <a:pPr>
              <a:defRPr sz="1800" b="0" spc="-1"/>
            </a:pPr>
            <a:endParaRPr lang="sv-SE"/>
          </a:p>
        </c:txPr>
        <c:crossAx val="8714230"/>
        <c:crosses val="autoZero"/>
        <c:auto val="1"/>
        <c:lblAlgn val="ctr"/>
        <c:lblOffset val="100"/>
        <c:noMultiLvlLbl val="0"/>
      </c:catAx>
      <c:valAx>
        <c:axId val="8714230"/>
        <c:scaling>
          <c:orientation val="minMax"/>
        </c:scaling>
        <c:delete val="0"/>
        <c:axPos val="l"/>
        <c:numFmt formatCode="General" sourceLinked="1"/>
        <c:majorTickMark val="cross"/>
        <c:minorTickMark val="cross"/>
        <c:tickLblPos val="none"/>
        <c:spPr>
          <a:ln w="0">
            <a:noFill/>
          </a:ln>
        </c:spPr>
        <c:txPr>
          <a:bodyPr/>
          <a:lstStyle/>
          <a:p>
            <a:pPr>
              <a:defRPr sz="1800" b="0" spc="-1"/>
            </a:pPr>
            <a:endParaRPr lang="sv-SE"/>
          </a:p>
        </c:txPr>
        <c:crossAx val="47241861"/>
        <c:crosses val="autoZero"/>
        <c:crossBetween val="midCat"/>
      </c:valAx>
      <c:spPr>
        <a:noFill/>
        <a:ln w="0">
          <a:noFill/>
        </a:ln>
      </c:spPr>
    </c:plotArea>
    <c:plotVisOnly val="1"/>
    <c:dispBlanksAs val="gap"/>
    <c:showDLblsOverMax val="1"/>
  </c:chart>
  <c:spPr>
    <a:noFill/>
    <a:ln w="9360">
      <a:noFill/>
    </a:ln>
  </c:spPr>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Blad4!$H$4</c:f>
              <c:strCache>
                <c:ptCount val="1"/>
                <c:pt idx="0">
                  <c:v>Utbildning</c:v>
                </c:pt>
              </c:strCache>
            </c:strRef>
          </c:tx>
          <c:spPr>
            <a:solidFill>
              <a:schemeClr val="accent6"/>
            </a:solidFill>
            <a:ln>
              <a:noFill/>
            </a:ln>
            <a:effectLst/>
          </c:spPr>
          <c:invertIfNegative val="0"/>
          <c:cat>
            <c:strRef>
              <c:f>Blad4!$G$5:$G$37</c:f>
              <c:strCache>
                <c:ptCount val="33"/>
                <c:pt idx="0">
                  <c:v>KKH</c:v>
                </c:pt>
                <c:pt idx="1">
                  <c:v>GIH</c:v>
                </c:pt>
                <c:pt idx="2">
                  <c:v>KF</c:v>
                </c:pt>
                <c:pt idx="3">
                  <c:v>KMH</c:v>
                </c:pt>
                <c:pt idx="4">
                  <c:v>SKH</c:v>
                </c:pt>
                <c:pt idx="5">
                  <c:v>BTH</c:v>
                </c:pt>
                <c:pt idx="6">
                  <c:v>HS</c:v>
                </c:pt>
                <c:pt idx="7">
                  <c:v>HKR</c:v>
                </c:pt>
                <c:pt idx="8">
                  <c:v>HH</c:v>
                </c:pt>
                <c:pt idx="9">
                  <c:v>HV</c:v>
                </c:pt>
                <c:pt idx="10">
                  <c:v>FHS</c:v>
                </c:pt>
                <c:pt idx="11">
                  <c:v>HIG</c:v>
                </c:pt>
                <c:pt idx="12">
                  <c:v>HDA</c:v>
                </c:pt>
                <c:pt idx="13">
                  <c:v>SH</c:v>
                </c:pt>
                <c:pt idx="14">
                  <c:v>MiU</c:v>
                </c:pt>
                <c:pt idx="15">
                  <c:v>SLU</c:v>
                </c:pt>
                <c:pt idx="16">
                  <c:v>HB</c:v>
                </c:pt>
                <c:pt idx="17">
                  <c:v>MDU</c:v>
                </c:pt>
                <c:pt idx="18">
                  <c:v>LTU</c:v>
                </c:pt>
                <c:pt idx="19">
                  <c:v>HJ</c:v>
                </c:pt>
                <c:pt idx="20">
                  <c:v>KAU</c:v>
                </c:pt>
                <c:pt idx="21">
                  <c:v>OrU</c:v>
                </c:pt>
                <c:pt idx="22">
                  <c:v>CTH</c:v>
                </c:pt>
                <c:pt idx="23">
                  <c:v>KI</c:v>
                </c:pt>
                <c:pt idx="24">
                  <c:v>MAU</c:v>
                </c:pt>
                <c:pt idx="25">
                  <c:v>KTH</c:v>
                </c:pt>
                <c:pt idx="26">
                  <c:v>LNU</c:v>
                </c:pt>
                <c:pt idx="27">
                  <c:v>LiU</c:v>
                </c:pt>
                <c:pt idx="28">
                  <c:v>UMU</c:v>
                </c:pt>
                <c:pt idx="29">
                  <c:v>SU</c:v>
                </c:pt>
                <c:pt idx="30">
                  <c:v>UU</c:v>
                </c:pt>
                <c:pt idx="31">
                  <c:v>GU</c:v>
                </c:pt>
                <c:pt idx="32">
                  <c:v>LU</c:v>
                </c:pt>
              </c:strCache>
            </c:strRef>
          </c:cat>
          <c:val>
            <c:numRef>
              <c:f>Blad4!$H$5:$H$37</c:f>
              <c:numCache>
                <c:formatCode>#,##0</c:formatCode>
                <c:ptCount val="33"/>
                <c:pt idx="0">
                  <c:v>76545</c:v>
                </c:pt>
                <c:pt idx="1">
                  <c:v>137734</c:v>
                </c:pt>
                <c:pt idx="2">
                  <c:v>190346</c:v>
                </c:pt>
                <c:pt idx="3">
                  <c:v>192716.4</c:v>
                </c:pt>
                <c:pt idx="4">
                  <c:v>216226.4</c:v>
                </c:pt>
                <c:pt idx="5">
                  <c:v>371478</c:v>
                </c:pt>
                <c:pt idx="6">
                  <c:v>412065</c:v>
                </c:pt>
                <c:pt idx="7">
                  <c:v>490689</c:v>
                </c:pt>
                <c:pt idx="8">
                  <c:v>517473</c:v>
                </c:pt>
                <c:pt idx="9">
                  <c:v>519244</c:v>
                </c:pt>
                <c:pt idx="10">
                  <c:v>533364</c:v>
                </c:pt>
                <c:pt idx="11">
                  <c:v>584841</c:v>
                </c:pt>
                <c:pt idx="12">
                  <c:v>604122</c:v>
                </c:pt>
                <c:pt idx="13">
                  <c:v>654372</c:v>
                </c:pt>
                <c:pt idx="14">
                  <c:v>666333</c:v>
                </c:pt>
                <c:pt idx="15">
                  <c:v>703928</c:v>
                </c:pt>
                <c:pt idx="16">
                  <c:v>747644</c:v>
                </c:pt>
                <c:pt idx="17">
                  <c:v>773242</c:v>
                </c:pt>
                <c:pt idx="18">
                  <c:v>796847</c:v>
                </c:pt>
                <c:pt idx="19">
                  <c:v>863941.1</c:v>
                </c:pt>
                <c:pt idx="20">
                  <c:v>888519</c:v>
                </c:pt>
                <c:pt idx="21">
                  <c:v>1032753</c:v>
                </c:pt>
                <c:pt idx="22">
                  <c:v>1101867</c:v>
                </c:pt>
                <c:pt idx="23">
                  <c:v>1285027</c:v>
                </c:pt>
                <c:pt idx="24">
                  <c:v>1479384</c:v>
                </c:pt>
                <c:pt idx="25">
                  <c:v>1684499</c:v>
                </c:pt>
                <c:pt idx="26">
                  <c:v>1776715</c:v>
                </c:pt>
                <c:pt idx="27">
                  <c:v>1971889</c:v>
                </c:pt>
                <c:pt idx="28">
                  <c:v>2159163</c:v>
                </c:pt>
                <c:pt idx="29">
                  <c:v>2385201.1510000001</c:v>
                </c:pt>
                <c:pt idx="30">
                  <c:v>2473971</c:v>
                </c:pt>
                <c:pt idx="31">
                  <c:v>2842115</c:v>
                </c:pt>
                <c:pt idx="32">
                  <c:v>2975270</c:v>
                </c:pt>
              </c:numCache>
            </c:numRef>
          </c:val>
          <c:extLst>
            <c:ext xmlns:c16="http://schemas.microsoft.com/office/drawing/2014/chart" uri="{C3380CC4-5D6E-409C-BE32-E72D297353CC}">
              <c16:uniqueId val="{00000000-551A-46A0-AF6A-7EF4D14142A6}"/>
            </c:ext>
          </c:extLst>
        </c:ser>
        <c:ser>
          <c:idx val="1"/>
          <c:order val="1"/>
          <c:tx>
            <c:strRef>
              <c:f>Blad4!$I$4</c:f>
              <c:strCache>
                <c:ptCount val="1"/>
                <c:pt idx="0">
                  <c:v>Forskning</c:v>
                </c:pt>
              </c:strCache>
            </c:strRef>
          </c:tx>
          <c:spPr>
            <a:solidFill>
              <a:schemeClr val="accent5"/>
            </a:solidFill>
            <a:ln>
              <a:noFill/>
            </a:ln>
            <a:effectLst/>
          </c:spPr>
          <c:invertIfNegative val="0"/>
          <c:cat>
            <c:strRef>
              <c:f>Blad4!$G$5:$G$37</c:f>
              <c:strCache>
                <c:ptCount val="33"/>
                <c:pt idx="0">
                  <c:v>KKH</c:v>
                </c:pt>
                <c:pt idx="1">
                  <c:v>GIH</c:v>
                </c:pt>
                <c:pt idx="2">
                  <c:v>KF</c:v>
                </c:pt>
                <c:pt idx="3">
                  <c:v>KMH</c:v>
                </c:pt>
                <c:pt idx="4">
                  <c:v>SKH</c:v>
                </c:pt>
                <c:pt idx="5">
                  <c:v>BTH</c:v>
                </c:pt>
                <c:pt idx="6">
                  <c:v>HS</c:v>
                </c:pt>
                <c:pt idx="7">
                  <c:v>HKR</c:v>
                </c:pt>
                <c:pt idx="8">
                  <c:v>HH</c:v>
                </c:pt>
                <c:pt idx="9">
                  <c:v>HV</c:v>
                </c:pt>
                <c:pt idx="10">
                  <c:v>FHS</c:v>
                </c:pt>
                <c:pt idx="11">
                  <c:v>HIG</c:v>
                </c:pt>
                <c:pt idx="12">
                  <c:v>HDA</c:v>
                </c:pt>
                <c:pt idx="13">
                  <c:v>SH</c:v>
                </c:pt>
                <c:pt idx="14">
                  <c:v>MiU</c:v>
                </c:pt>
                <c:pt idx="15">
                  <c:v>SLU</c:v>
                </c:pt>
                <c:pt idx="16">
                  <c:v>HB</c:v>
                </c:pt>
                <c:pt idx="17">
                  <c:v>MDU</c:v>
                </c:pt>
                <c:pt idx="18">
                  <c:v>LTU</c:v>
                </c:pt>
                <c:pt idx="19">
                  <c:v>HJ</c:v>
                </c:pt>
                <c:pt idx="20">
                  <c:v>KAU</c:v>
                </c:pt>
                <c:pt idx="21">
                  <c:v>OrU</c:v>
                </c:pt>
                <c:pt idx="22">
                  <c:v>CTH</c:v>
                </c:pt>
                <c:pt idx="23">
                  <c:v>KI</c:v>
                </c:pt>
                <c:pt idx="24">
                  <c:v>MAU</c:v>
                </c:pt>
                <c:pt idx="25">
                  <c:v>KTH</c:v>
                </c:pt>
                <c:pt idx="26">
                  <c:v>LNU</c:v>
                </c:pt>
                <c:pt idx="27">
                  <c:v>LiU</c:v>
                </c:pt>
                <c:pt idx="28">
                  <c:v>UMU</c:v>
                </c:pt>
                <c:pt idx="29">
                  <c:v>SU</c:v>
                </c:pt>
                <c:pt idx="30">
                  <c:v>UU</c:v>
                </c:pt>
                <c:pt idx="31">
                  <c:v>GU</c:v>
                </c:pt>
                <c:pt idx="32">
                  <c:v>LU</c:v>
                </c:pt>
              </c:strCache>
            </c:strRef>
          </c:cat>
          <c:val>
            <c:numRef>
              <c:f>Blad4!$I$5:$I$37</c:f>
              <c:numCache>
                <c:formatCode>#,##0</c:formatCode>
                <c:ptCount val="33"/>
                <c:pt idx="0">
                  <c:v>20964</c:v>
                </c:pt>
                <c:pt idx="1">
                  <c:v>67332</c:v>
                </c:pt>
                <c:pt idx="2">
                  <c:v>25516</c:v>
                </c:pt>
                <c:pt idx="3">
                  <c:v>29261.4</c:v>
                </c:pt>
                <c:pt idx="4">
                  <c:v>56746.2</c:v>
                </c:pt>
                <c:pt idx="5">
                  <c:v>188204</c:v>
                </c:pt>
                <c:pt idx="6">
                  <c:v>148218</c:v>
                </c:pt>
                <c:pt idx="7">
                  <c:v>124686</c:v>
                </c:pt>
                <c:pt idx="8">
                  <c:v>200529</c:v>
                </c:pt>
                <c:pt idx="9">
                  <c:v>184643</c:v>
                </c:pt>
                <c:pt idx="10">
                  <c:v>147699</c:v>
                </c:pt>
                <c:pt idx="11">
                  <c:v>177859</c:v>
                </c:pt>
                <c:pt idx="12">
                  <c:v>157355</c:v>
                </c:pt>
                <c:pt idx="13">
                  <c:v>354064</c:v>
                </c:pt>
                <c:pt idx="14">
                  <c:v>447540</c:v>
                </c:pt>
                <c:pt idx="15">
                  <c:v>3403929</c:v>
                </c:pt>
                <c:pt idx="16">
                  <c:v>191846</c:v>
                </c:pt>
                <c:pt idx="17">
                  <c:v>425139</c:v>
                </c:pt>
                <c:pt idx="18">
                  <c:v>1108905</c:v>
                </c:pt>
                <c:pt idx="19">
                  <c:v>300452.40000000002</c:v>
                </c:pt>
                <c:pt idx="20">
                  <c:v>440616</c:v>
                </c:pt>
                <c:pt idx="21">
                  <c:v>646606</c:v>
                </c:pt>
                <c:pt idx="22">
                  <c:v>2842833</c:v>
                </c:pt>
                <c:pt idx="23">
                  <c:v>6412323</c:v>
                </c:pt>
                <c:pt idx="24">
                  <c:v>480018</c:v>
                </c:pt>
                <c:pt idx="25">
                  <c:v>3741474</c:v>
                </c:pt>
                <c:pt idx="26">
                  <c:v>636494</c:v>
                </c:pt>
                <c:pt idx="27">
                  <c:v>2595433</c:v>
                </c:pt>
                <c:pt idx="28">
                  <c:v>2841372</c:v>
                </c:pt>
                <c:pt idx="29">
                  <c:v>3599459.2829999998</c:v>
                </c:pt>
                <c:pt idx="30">
                  <c:v>5707898</c:v>
                </c:pt>
                <c:pt idx="31">
                  <c:v>4567057</c:v>
                </c:pt>
                <c:pt idx="32">
                  <c:v>6837048</c:v>
                </c:pt>
              </c:numCache>
            </c:numRef>
          </c:val>
          <c:extLst>
            <c:ext xmlns:c16="http://schemas.microsoft.com/office/drawing/2014/chart" uri="{C3380CC4-5D6E-409C-BE32-E72D297353CC}">
              <c16:uniqueId val="{00000001-551A-46A0-AF6A-7EF4D14142A6}"/>
            </c:ext>
          </c:extLst>
        </c:ser>
        <c:dLbls>
          <c:showLegendKey val="0"/>
          <c:showVal val="0"/>
          <c:showCatName val="0"/>
          <c:showSerName val="0"/>
          <c:showPercent val="0"/>
          <c:showBubbleSize val="0"/>
        </c:dLbls>
        <c:gapWidth val="150"/>
        <c:overlap val="100"/>
        <c:axId val="336379152"/>
        <c:axId val="336379808"/>
      </c:barChart>
      <c:catAx>
        <c:axId val="336379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36379808"/>
        <c:crosses val="autoZero"/>
        <c:auto val="1"/>
        <c:lblAlgn val="ctr"/>
        <c:lblOffset val="100"/>
        <c:noMultiLvlLbl val="0"/>
      </c:catAx>
      <c:valAx>
        <c:axId val="336379808"/>
        <c:scaling>
          <c:orientation val="minMax"/>
          <c:max val="1000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36379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523876187615413E-2"/>
          <c:y val="0.10669539704618899"/>
          <c:w val="0.88437314040824622"/>
          <c:h val="0.77476846937754429"/>
        </c:manualLayout>
      </c:layout>
      <c:scatterChart>
        <c:scatterStyle val="lineMarker"/>
        <c:varyColors val="0"/>
        <c:ser>
          <c:idx val="0"/>
          <c:order val="0"/>
          <c:tx>
            <c:strRef>
              <c:f>'Indirekta punkter2022 utb'!$H$5</c:f>
              <c:strCache>
                <c:ptCount val="1"/>
                <c:pt idx="0">
                  <c:v>Summa av Andel indirekta kostnader</c:v>
                </c:pt>
              </c:strCache>
            </c:strRef>
          </c:tx>
          <c:spPr>
            <a:ln w="28575" cap="rnd">
              <a:noFill/>
              <a:round/>
            </a:ln>
            <a:effectLst/>
          </c:spPr>
          <c:marker>
            <c:symbol val="circle"/>
            <c:size val="5"/>
            <c:spPr>
              <a:solidFill>
                <a:schemeClr val="accent1"/>
              </a:solidFill>
              <a:ln w="9525">
                <a:solidFill>
                  <a:schemeClr val="accent1"/>
                </a:solidFill>
              </a:ln>
              <a:effectLst/>
            </c:spPr>
          </c:marker>
          <c:xVal>
            <c:numRef>
              <c:f>'Indirekta punkter2022 utb'!$G$6:$G$37</c:f>
              <c:numCache>
                <c:formatCode>General</c:formatCode>
                <c:ptCount val="32"/>
                <c:pt idx="0">
                  <c:v>1285027</c:v>
                </c:pt>
                <c:pt idx="1">
                  <c:v>703928</c:v>
                </c:pt>
                <c:pt idx="2">
                  <c:v>216226.4</c:v>
                </c:pt>
                <c:pt idx="3">
                  <c:v>533364</c:v>
                </c:pt>
                <c:pt idx="4">
                  <c:v>1032753</c:v>
                </c:pt>
                <c:pt idx="5">
                  <c:v>747644</c:v>
                </c:pt>
                <c:pt idx="6">
                  <c:v>888519</c:v>
                </c:pt>
                <c:pt idx="7">
                  <c:v>2385201.1510000001</c:v>
                </c:pt>
                <c:pt idx="8">
                  <c:v>2159163</c:v>
                </c:pt>
                <c:pt idx="9">
                  <c:v>654372</c:v>
                </c:pt>
                <c:pt idx="10">
                  <c:v>517473</c:v>
                </c:pt>
                <c:pt idx="11">
                  <c:v>604122</c:v>
                </c:pt>
                <c:pt idx="12">
                  <c:v>796847</c:v>
                </c:pt>
                <c:pt idx="13">
                  <c:v>1776715</c:v>
                </c:pt>
                <c:pt idx="14">
                  <c:v>2975270</c:v>
                </c:pt>
                <c:pt idx="15">
                  <c:v>1684499</c:v>
                </c:pt>
                <c:pt idx="16">
                  <c:v>773242</c:v>
                </c:pt>
                <c:pt idx="17">
                  <c:v>1101867</c:v>
                </c:pt>
                <c:pt idx="18">
                  <c:v>1479384</c:v>
                </c:pt>
                <c:pt idx="19">
                  <c:v>490689</c:v>
                </c:pt>
                <c:pt idx="20">
                  <c:v>1971889</c:v>
                </c:pt>
                <c:pt idx="21">
                  <c:v>2473971</c:v>
                </c:pt>
                <c:pt idx="22">
                  <c:v>2842115</c:v>
                </c:pt>
                <c:pt idx="23">
                  <c:v>863941.1</c:v>
                </c:pt>
                <c:pt idx="24">
                  <c:v>371478</c:v>
                </c:pt>
                <c:pt idx="25">
                  <c:v>519244</c:v>
                </c:pt>
                <c:pt idx="26">
                  <c:v>412065</c:v>
                </c:pt>
                <c:pt idx="27">
                  <c:v>666333</c:v>
                </c:pt>
                <c:pt idx="28">
                  <c:v>584841</c:v>
                </c:pt>
                <c:pt idx="29">
                  <c:v>192716.4</c:v>
                </c:pt>
                <c:pt idx="30">
                  <c:v>190346</c:v>
                </c:pt>
                <c:pt idx="31">
                  <c:v>137734</c:v>
                </c:pt>
              </c:numCache>
            </c:numRef>
          </c:xVal>
          <c:yVal>
            <c:numRef>
              <c:f>'Indirekta punkter2022 utb'!$H$6:$H$37</c:f>
              <c:numCache>
                <c:formatCode>0.0%</c:formatCode>
                <c:ptCount val="32"/>
                <c:pt idx="0">
                  <c:v>0.23510770832052555</c:v>
                </c:pt>
                <c:pt idx="1">
                  <c:v>0.25649224352490596</c:v>
                </c:pt>
                <c:pt idx="2">
                  <c:v>0.27600700007029672</c:v>
                </c:pt>
                <c:pt idx="3">
                  <c:v>0.27619974351474791</c:v>
                </c:pt>
                <c:pt idx="4">
                  <c:v>0.2986096385098857</c:v>
                </c:pt>
                <c:pt idx="5">
                  <c:v>0.30336497049397843</c:v>
                </c:pt>
                <c:pt idx="6">
                  <c:v>0.31546989991210095</c:v>
                </c:pt>
                <c:pt idx="7">
                  <c:v>0.32115501964219872</c:v>
                </c:pt>
                <c:pt idx="8">
                  <c:v>0.32179590580709255</c:v>
                </c:pt>
                <c:pt idx="9">
                  <c:v>0.32218843410170361</c:v>
                </c:pt>
                <c:pt idx="10">
                  <c:v>0.32616387714914596</c:v>
                </c:pt>
                <c:pt idx="11">
                  <c:v>0.32701838370395386</c:v>
                </c:pt>
                <c:pt idx="12">
                  <c:v>0.32746411795488972</c:v>
                </c:pt>
                <c:pt idx="13">
                  <c:v>0.32943190188996208</c:v>
                </c:pt>
                <c:pt idx="14">
                  <c:v>0.33378304313558099</c:v>
                </c:pt>
                <c:pt idx="15">
                  <c:v>0.33504418926225643</c:v>
                </c:pt>
                <c:pt idx="16">
                  <c:v>0.33617547934540543</c:v>
                </c:pt>
                <c:pt idx="17">
                  <c:v>0.3403262105953474</c:v>
                </c:pt>
                <c:pt idx="18">
                  <c:v>0.34272913151161155</c:v>
                </c:pt>
                <c:pt idx="19">
                  <c:v>0.35130360126271432</c:v>
                </c:pt>
                <c:pt idx="20">
                  <c:v>0.35135296225301116</c:v>
                </c:pt>
                <c:pt idx="21">
                  <c:v>0.35476592999675421</c:v>
                </c:pt>
                <c:pt idx="22">
                  <c:v>0.3578174073181416</c:v>
                </c:pt>
                <c:pt idx="23">
                  <c:v>0.36298423584663353</c:v>
                </c:pt>
                <c:pt idx="24">
                  <c:v>0.36848723208373035</c:v>
                </c:pt>
                <c:pt idx="25">
                  <c:v>0.37043452041814628</c:v>
                </c:pt>
                <c:pt idx="26">
                  <c:v>0.37134652198075546</c:v>
                </c:pt>
                <c:pt idx="27">
                  <c:v>0.37304940562751654</c:v>
                </c:pt>
                <c:pt idx="28">
                  <c:v>0.37940553757346013</c:v>
                </c:pt>
                <c:pt idx="29">
                  <c:v>0.38379587123877368</c:v>
                </c:pt>
                <c:pt idx="30">
                  <c:v>0.39030502348355101</c:v>
                </c:pt>
                <c:pt idx="31">
                  <c:v>0.54743926699289935</c:v>
                </c:pt>
              </c:numCache>
            </c:numRef>
          </c:yVal>
          <c:smooth val="0"/>
          <c:extLst>
            <c:ext xmlns:c16="http://schemas.microsoft.com/office/drawing/2014/chart" uri="{C3380CC4-5D6E-409C-BE32-E72D297353CC}">
              <c16:uniqueId val="{00000000-521F-4958-8C2F-2E8555949F33}"/>
            </c:ext>
          </c:extLst>
        </c:ser>
        <c:dLbls>
          <c:showLegendKey val="0"/>
          <c:showVal val="0"/>
          <c:showCatName val="0"/>
          <c:showSerName val="0"/>
          <c:showPercent val="0"/>
          <c:showBubbleSize val="0"/>
        </c:dLbls>
        <c:axId val="566482568"/>
        <c:axId val="566484536"/>
      </c:scatterChart>
      <c:valAx>
        <c:axId val="566482568"/>
        <c:scaling>
          <c:orientation val="minMax"/>
          <c:max val="3000000"/>
        </c:scaling>
        <c:delete val="0"/>
        <c:axPos val="b"/>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w="9525" cap="flat" cmpd="sng" algn="ctr">
            <a:solidFill>
              <a:schemeClr val="tx1">
                <a:lumMod val="25000"/>
                <a:lumOff val="75000"/>
              </a:schemeClr>
            </a:solidFill>
            <a:round/>
          </a:ln>
          <a:effectLst/>
        </c:spPr>
        <c:txPr>
          <a:bodyPr rot="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66484536"/>
        <c:crosses val="autoZero"/>
        <c:crossBetween val="midCat"/>
        <c:majorUnit val="500000"/>
        <c:minorUnit val="100000"/>
        <c:dispUnits>
          <c:builtInUnit val="millions"/>
        </c:dispUnits>
      </c:valAx>
      <c:valAx>
        <c:axId val="566484536"/>
        <c:scaling>
          <c:orientation val="minMax"/>
          <c:max val="0.5"/>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66482568"/>
        <c:crosses val="autoZero"/>
        <c:crossBetween val="midCat"/>
        <c:majorUnit val="5.000000000000001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[SUHF_Sammanställning_2023_231116.xlsm]Andel indirekta kostnader UTB!Pivottabell2</c:name>
    <c:fmtId val="16"/>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pivotFmt>
      <c:pivotFmt>
        <c:idx val="22"/>
        <c:spPr>
          <a:solidFill>
            <a:schemeClr val="accent1"/>
          </a:solidFill>
          <a:ln>
            <a:noFill/>
          </a:ln>
          <a:effectLst/>
        </c:spPr>
        <c:marker>
          <c:symbol val="none"/>
        </c:marker>
      </c:pivotFmt>
      <c:pivotFmt>
        <c:idx val="23"/>
        <c:spPr>
          <a:solidFill>
            <a:schemeClr val="accent1"/>
          </a:solidFill>
          <a:ln>
            <a:noFill/>
          </a:ln>
          <a:effectLst/>
        </c:spPr>
        <c:marker>
          <c:symbol val="none"/>
        </c:marker>
      </c:pivotFmt>
      <c:pivotFmt>
        <c:idx val="24"/>
        <c:spPr>
          <a:solidFill>
            <a:schemeClr val="accent1"/>
          </a:solidFill>
          <a:ln>
            <a:noFill/>
          </a:ln>
          <a:effectLst/>
        </c:spPr>
        <c:marker>
          <c:symbol val="none"/>
        </c:marker>
      </c:pivotFmt>
      <c:pivotFmt>
        <c:idx val="25"/>
        <c:spPr>
          <a:solidFill>
            <a:schemeClr val="accent1"/>
          </a:solidFill>
          <a:ln>
            <a:noFill/>
          </a:ln>
          <a:effectLst/>
        </c:spPr>
        <c:marker>
          <c:symbol val="none"/>
        </c:marker>
      </c:pivotFmt>
      <c:pivotFmt>
        <c:idx val="26"/>
        <c:spPr>
          <a:solidFill>
            <a:schemeClr val="accent1"/>
          </a:solidFill>
          <a:ln>
            <a:noFill/>
          </a:ln>
          <a:effectLst/>
        </c:spPr>
        <c:marker>
          <c:symbol val="none"/>
        </c:marker>
      </c:pivotFmt>
      <c:pivotFmt>
        <c:idx val="27"/>
        <c:spPr>
          <a:solidFill>
            <a:schemeClr val="accent1"/>
          </a:solidFill>
          <a:ln>
            <a:noFill/>
          </a:ln>
          <a:effectLst/>
        </c:spPr>
        <c:marker>
          <c:symbol val="none"/>
        </c:marker>
      </c:pivotFmt>
      <c:pivotFmt>
        <c:idx val="28"/>
        <c:spPr>
          <a:solidFill>
            <a:schemeClr val="accent1"/>
          </a:solidFill>
          <a:ln>
            <a:noFill/>
          </a:ln>
          <a:effectLst/>
        </c:spPr>
        <c:marker>
          <c:symbol val="none"/>
        </c:marker>
      </c:pivotFmt>
      <c:pivotFmt>
        <c:idx val="29"/>
        <c:spPr>
          <a:solidFill>
            <a:schemeClr val="accent1"/>
          </a:solidFill>
          <a:ln>
            <a:noFill/>
          </a:ln>
          <a:effectLst/>
        </c:spPr>
        <c:marker>
          <c:symbol val="none"/>
        </c:marker>
      </c:pivotFmt>
      <c:pivotFmt>
        <c:idx val="30"/>
        <c:spPr>
          <a:solidFill>
            <a:schemeClr val="accent1"/>
          </a:solidFill>
          <a:ln>
            <a:noFill/>
          </a:ln>
          <a:effectLst/>
        </c:spPr>
        <c:marker>
          <c:symbol val="none"/>
        </c:marker>
      </c:pivotFmt>
      <c:pivotFmt>
        <c:idx val="31"/>
        <c:spPr>
          <a:solidFill>
            <a:schemeClr val="accent1"/>
          </a:solidFill>
          <a:ln>
            <a:noFill/>
          </a:ln>
          <a:effectLst/>
        </c:spPr>
        <c:marker>
          <c:symbol val="none"/>
        </c:marker>
      </c:pivotFmt>
    </c:pivotFmts>
    <c:plotArea>
      <c:layout/>
      <c:barChart>
        <c:barDir val="col"/>
        <c:grouping val="clustered"/>
        <c:varyColors val="0"/>
        <c:ser>
          <c:idx val="0"/>
          <c:order val="0"/>
          <c:tx>
            <c:strRef>
              <c:f>'Andel indirekta kostnader UTB'!$B$19:$B$20</c:f>
              <c:strCache>
                <c:ptCount val="1"/>
                <c:pt idx="0">
                  <c:v>2019</c:v>
                </c:pt>
              </c:strCache>
            </c:strRef>
          </c:tx>
          <c:spPr>
            <a:solidFill>
              <a:schemeClr val="accent1"/>
            </a:solidFill>
            <a:ln>
              <a:noFill/>
            </a:ln>
            <a:effectLst/>
          </c:spPr>
          <c:invertIfNegative val="0"/>
          <c:cat>
            <c:strRef>
              <c:f>'Andel indirekta kostnader UTB'!$A$21:$A$31</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UTB'!$B$21:$B$31</c:f>
              <c:numCache>
                <c:formatCode>0.0%</c:formatCode>
                <c:ptCount val="10"/>
                <c:pt idx="0">
                  <c:v>0.32560096264199062</c:v>
                </c:pt>
                <c:pt idx="1">
                  <c:v>0.33760613977666537</c:v>
                </c:pt>
                <c:pt idx="2">
                  <c:v>0.24124208482041215</c:v>
                </c:pt>
                <c:pt idx="3">
                  <c:v>0.34201002954868515</c:v>
                </c:pt>
                <c:pt idx="4">
                  <c:v>0.39913647715255035</c:v>
                </c:pt>
                <c:pt idx="5">
                  <c:v>0.30448879943017676</c:v>
                </c:pt>
                <c:pt idx="6">
                  <c:v>0.26263761505521011</c:v>
                </c:pt>
                <c:pt idx="7">
                  <c:v>0.32618599933632081</c:v>
                </c:pt>
                <c:pt idx="8">
                  <c:v>0.30857528438363135</c:v>
                </c:pt>
                <c:pt idx="9">
                  <c:v>0.35532796012069678</c:v>
                </c:pt>
              </c:numCache>
            </c:numRef>
          </c:val>
          <c:extLst>
            <c:ext xmlns:c16="http://schemas.microsoft.com/office/drawing/2014/chart" uri="{C3380CC4-5D6E-409C-BE32-E72D297353CC}">
              <c16:uniqueId val="{00000000-3EFC-445E-9F08-20614C814B8B}"/>
            </c:ext>
          </c:extLst>
        </c:ser>
        <c:ser>
          <c:idx val="1"/>
          <c:order val="1"/>
          <c:tx>
            <c:strRef>
              <c:f>'Andel indirekta kostnader UTB'!$C$19:$C$20</c:f>
              <c:strCache>
                <c:ptCount val="1"/>
                <c:pt idx="0">
                  <c:v>2020</c:v>
                </c:pt>
              </c:strCache>
            </c:strRef>
          </c:tx>
          <c:spPr>
            <a:solidFill>
              <a:schemeClr val="accent2"/>
            </a:solidFill>
            <a:ln>
              <a:noFill/>
            </a:ln>
            <a:effectLst/>
          </c:spPr>
          <c:invertIfNegative val="0"/>
          <c:cat>
            <c:strRef>
              <c:f>'Andel indirekta kostnader UTB'!$A$21:$A$31</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UTB'!$C$21:$C$31</c:f>
              <c:numCache>
                <c:formatCode>0.0%</c:formatCode>
                <c:ptCount val="10"/>
                <c:pt idx="0">
                  <c:v>0.33380775020041192</c:v>
                </c:pt>
                <c:pt idx="1">
                  <c:v>0.3351321467960357</c:v>
                </c:pt>
                <c:pt idx="2">
                  <c:v>0.24330362804512731</c:v>
                </c:pt>
                <c:pt idx="3">
                  <c:v>0.32506536636102984</c:v>
                </c:pt>
                <c:pt idx="4">
                  <c:v>0.38723094990239992</c:v>
                </c:pt>
                <c:pt idx="5">
                  <c:v>0.31283232963023622</c:v>
                </c:pt>
                <c:pt idx="6">
                  <c:v>0.26507404347273422</c:v>
                </c:pt>
                <c:pt idx="7">
                  <c:v>0.34224942475839853</c:v>
                </c:pt>
                <c:pt idx="8">
                  <c:v>0.31580150958285041</c:v>
                </c:pt>
                <c:pt idx="9">
                  <c:v>0.35759746185898139</c:v>
                </c:pt>
              </c:numCache>
            </c:numRef>
          </c:val>
          <c:extLst>
            <c:ext xmlns:c16="http://schemas.microsoft.com/office/drawing/2014/chart" uri="{C3380CC4-5D6E-409C-BE32-E72D297353CC}">
              <c16:uniqueId val="{00000001-3EFC-445E-9F08-20614C814B8B}"/>
            </c:ext>
          </c:extLst>
        </c:ser>
        <c:ser>
          <c:idx val="2"/>
          <c:order val="2"/>
          <c:tx>
            <c:strRef>
              <c:f>'Andel indirekta kostnader UTB'!$D$19:$D$20</c:f>
              <c:strCache>
                <c:ptCount val="1"/>
                <c:pt idx="0">
                  <c:v>2021</c:v>
                </c:pt>
              </c:strCache>
            </c:strRef>
          </c:tx>
          <c:spPr>
            <a:solidFill>
              <a:schemeClr val="accent3"/>
            </a:solidFill>
            <a:ln>
              <a:noFill/>
            </a:ln>
            <a:effectLst/>
          </c:spPr>
          <c:invertIfNegative val="0"/>
          <c:cat>
            <c:strRef>
              <c:f>'Andel indirekta kostnader UTB'!$A$21:$A$31</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UTB'!$D$21:$D$31</c:f>
              <c:numCache>
                <c:formatCode>0.0%</c:formatCode>
                <c:ptCount val="10"/>
                <c:pt idx="0">
                  <c:v>0.32010150302873414</c:v>
                </c:pt>
                <c:pt idx="1">
                  <c:v>0.33303239300563819</c:v>
                </c:pt>
                <c:pt idx="2">
                  <c:v>0.24023531384003033</c:v>
                </c:pt>
                <c:pt idx="3">
                  <c:v>0.32825052914267505</c:v>
                </c:pt>
                <c:pt idx="4">
                  <c:v>0.4032871603131491</c:v>
                </c:pt>
                <c:pt idx="5">
                  <c:v>0.30768639384170493</c:v>
                </c:pt>
                <c:pt idx="6">
                  <c:v>0.26325203494158422</c:v>
                </c:pt>
                <c:pt idx="7">
                  <c:v>0.34859089359135192</c:v>
                </c:pt>
                <c:pt idx="8">
                  <c:v>0.31817255575068343</c:v>
                </c:pt>
                <c:pt idx="9">
                  <c:v>0.3514823845477581</c:v>
                </c:pt>
              </c:numCache>
            </c:numRef>
          </c:val>
          <c:extLst>
            <c:ext xmlns:c16="http://schemas.microsoft.com/office/drawing/2014/chart" uri="{C3380CC4-5D6E-409C-BE32-E72D297353CC}">
              <c16:uniqueId val="{00000002-3EFC-445E-9F08-20614C814B8B}"/>
            </c:ext>
          </c:extLst>
        </c:ser>
        <c:ser>
          <c:idx val="3"/>
          <c:order val="3"/>
          <c:tx>
            <c:strRef>
              <c:f>'Andel indirekta kostnader UTB'!$E$19:$E$20</c:f>
              <c:strCache>
                <c:ptCount val="1"/>
                <c:pt idx="0">
                  <c:v>2022</c:v>
                </c:pt>
              </c:strCache>
            </c:strRef>
          </c:tx>
          <c:spPr>
            <a:solidFill>
              <a:schemeClr val="accent4"/>
            </a:solidFill>
            <a:ln>
              <a:noFill/>
            </a:ln>
            <a:effectLst/>
          </c:spPr>
          <c:invertIfNegative val="0"/>
          <c:cat>
            <c:strRef>
              <c:f>'Andel indirekta kostnader UTB'!$A$21:$A$31</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UTB'!$E$21:$E$31</c:f>
              <c:numCache>
                <c:formatCode>0.0%</c:formatCode>
                <c:ptCount val="10"/>
                <c:pt idx="0">
                  <c:v>0.33893841018926463</c:v>
                </c:pt>
                <c:pt idx="1">
                  <c:v>0.34396557916090431</c:v>
                </c:pt>
                <c:pt idx="2">
                  <c:v>0.23496180230785749</c:v>
                </c:pt>
                <c:pt idx="3">
                  <c:v>0.32837511868173613</c:v>
                </c:pt>
                <c:pt idx="4">
                  <c:v>0.36148739586152562</c:v>
                </c:pt>
                <c:pt idx="5">
                  <c:v>0.30913154811544802</c:v>
                </c:pt>
                <c:pt idx="6">
                  <c:v>0.25595907088563857</c:v>
                </c:pt>
                <c:pt idx="7">
                  <c:v>0.32833579697558513</c:v>
                </c:pt>
                <c:pt idx="8">
                  <c:v>0.32080366337748517</c:v>
                </c:pt>
                <c:pt idx="9">
                  <c:v>0.35706461681120627</c:v>
                </c:pt>
              </c:numCache>
            </c:numRef>
          </c:val>
          <c:extLst>
            <c:ext xmlns:c16="http://schemas.microsoft.com/office/drawing/2014/chart" uri="{C3380CC4-5D6E-409C-BE32-E72D297353CC}">
              <c16:uniqueId val="{00000003-3EFC-445E-9F08-20614C814B8B}"/>
            </c:ext>
          </c:extLst>
        </c:ser>
        <c:ser>
          <c:idx val="4"/>
          <c:order val="4"/>
          <c:tx>
            <c:strRef>
              <c:f>'Andel indirekta kostnader UTB'!$F$19:$F$20</c:f>
              <c:strCache>
                <c:ptCount val="1"/>
                <c:pt idx="0">
                  <c:v>2023</c:v>
                </c:pt>
              </c:strCache>
            </c:strRef>
          </c:tx>
          <c:spPr>
            <a:solidFill>
              <a:schemeClr val="accent5"/>
            </a:solidFill>
            <a:ln>
              <a:noFill/>
            </a:ln>
            <a:effectLst/>
          </c:spPr>
          <c:invertIfNegative val="0"/>
          <c:cat>
            <c:strRef>
              <c:f>'Andel indirekta kostnader UTB'!$A$21:$A$31</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UTB'!$F$21:$F$31</c:f>
              <c:numCache>
                <c:formatCode>0.0%</c:formatCode>
                <c:ptCount val="10"/>
                <c:pt idx="0">
                  <c:v>0.3403262105953474</c:v>
                </c:pt>
                <c:pt idx="1">
                  <c:v>0.3578174073181416</c:v>
                </c:pt>
                <c:pt idx="2">
                  <c:v>0.23510770832052555</c:v>
                </c:pt>
                <c:pt idx="3">
                  <c:v>0.33504418926225643</c:v>
                </c:pt>
                <c:pt idx="4">
                  <c:v>0.35135296225301116</c:v>
                </c:pt>
                <c:pt idx="5">
                  <c:v>0.33378304313558099</c:v>
                </c:pt>
                <c:pt idx="6">
                  <c:v>0.25649224352490596</c:v>
                </c:pt>
                <c:pt idx="7">
                  <c:v>0.32115501964219872</c:v>
                </c:pt>
                <c:pt idx="8">
                  <c:v>0.32179590580709255</c:v>
                </c:pt>
                <c:pt idx="9">
                  <c:v>0.35476592999675421</c:v>
                </c:pt>
              </c:numCache>
            </c:numRef>
          </c:val>
          <c:extLst>
            <c:ext xmlns:c16="http://schemas.microsoft.com/office/drawing/2014/chart" uri="{C3380CC4-5D6E-409C-BE32-E72D297353CC}">
              <c16:uniqueId val="{00000004-3EFC-445E-9F08-20614C814B8B}"/>
            </c:ext>
          </c:extLst>
        </c:ser>
        <c:dLbls>
          <c:showLegendKey val="0"/>
          <c:showVal val="0"/>
          <c:showCatName val="0"/>
          <c:showSerName val="0"/>
          <c:showPercent val="0"/>
          <c:showBubbleSize val="0"/>
        </c:dLbls>
        <c:gapWidth val="219"/>
        <c:overlap val="-27"/>
        <c:axId val="715636000"/>
        <c:axId val="715636656"/>
      </c:barChart>
      <c:catAx>
        <c:axId val="715636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15636656"/>
        <c:crosses val="autoZero"/>
        <c:auto val="1"/>
        <c:lblAlgn val="ctr"/>
        <c:lblOffset val="100"/>
        <c:noMultiLvlLbl val="0"/>
      </c:catAx>
      <c:valAx>
        <c:axId val="715636656"/>
        <c:scaling>
          <c:orientation val="minMax"/>
          <c:max val="0.5"/>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15636000"/>
        <c:crosses val="autoZero"/>
        <c:crossBetween val="between"/>
        <c:majorUnit val="5.000000000000001E-2"/>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[SUHF_Sammanställning_2023_231116.xlsm]Andel indirekta kostnader UTB!Pivottabell3</c:name>
    <c:fmtId val="16"/>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pivotFmt>
      <c:pivotFmt>
        <c:idx val="22"/>
        <c:spPr>
          <a:solidFill>
            <a:schemeClr val="accent1"/>
          </a:solidFill>
          <a:ln>
            <a:noFill/>
          </a:ln>
          <a:effectLst/>
        </c:spPr>
        <c:marker>
          <c:symbol val="none"/>
        </c:marker>
      </c:pivotFmt>
      <c:pivotFmt>
        <c:idx val="23"/>
        <c:spPr>
          <a:solidFill>
            <a:schemeClr val="accent1"/>
          </a:solidFill>
          <a:ln>
            <a:noFill/>
          </a:ln>
          <a:effectLst/>
        </c:spPr>
        <c:marker>
          <c:symbol val="none"/>
        </c:marker>
      </c:pivotFmt>
      <c:pivotFmt>
        <c:idx val="24"/>
        <c:spPr>
          <a:solidFill>
            <a:schemeClr val="accent1"/>
          </a:solidFill>
          <a:ln>
            <a:noFill/>
          </a:ln>
          <a:effectLst/>
        </c:spPr>
        <c:marker>
          <c:symbol val="none"/>
        </c:marker>
      </c:pivotFmt>
      <c:pivotFmt>
        <c:idx val="25"/>
        <c:spPr>
          <a:solidFill>
            <a:schemeClr val="accent1"/>
          </a:solidFill>
          <a:ln>
            <a:noFill/>
          </a:ln>
          <a:effectLst/>
        </c:spPr>
        <c:marker>
          <c:symbol val="none"/>
        </c:marker>
      </c:pivotFmt>
      <c:pivotFmt>
        <c:idx val="26"/>
        <c:spPr>
          <a:solidFill>
            <a:schemeClr val="accent1"/>
          </a:solidFill>
          <a:ln>
            <a:noFill/>
          </a:ln>
          <a:effectLst/>
        </c:spPr>
        <c:marker>
          <c:symbol val="none"/>
        </c:marker>
      </c:pivotFmt>
      <c:pivotFmt>
        <c:idx val="27"/>
        <c:spPr>
          <a:solidFill>
            <a:schemeClr val="accent1"/>
          </a:solidFill>
          <a:ln>
            <a:noFill/>
          </a:ln>
          <a:effectLst/>
        </c:spPr>
        <c:marker>
          <c:symbol val="none"/>
        </c:marker>
      </c:pivotFmt>
      <c:pivotFmt>
        <c:idx val="28"/>
        <c:spPr>
          <a:solidFill>
            <a:schemeClr val="accent1"/>
          </a:solidFill>
          <a:ln>
            <a:noFill/>
          </a:ln>
          <a:effectLst/>
        </c:spPr>
        <c:marker>
          <c:symbol val="none"/>
        </c:marker>
      </c:pivotFmt>
      <c:pivotFmt>
        <c:idx val="29"/>
        <c:spPr>
          <a:solidFill>
            <a:schemeClr val="accent1"/>
          </a:solidFill>
          <a:ln>
            <a:noFill/>
          </a:ln>
          <a:effectLst/>
        </c:spPr>
        <c:marker>
          <c:symbol val="none"/>
        </c:marker>
      </c:pivotFmt>
      <c:pivotFmt>
        <c:idx val="30"/>
        <c:spPr>
          <a:solidFill>
            <a:schemeClr val="accent1"/>
          </a:solidFill>
          <a:ln>
            <a:noFill/>
          </a:ln>
          <a:effectLst/>
        </c:spPr>
        <c:marker>
          <c:symbol val="none"/>
        </c:marker>
      </c:pivotFmt>
      <c:pivotFmt>
        <c:idx val="31"/>
        <c:spPr>
          <a:solidFill>
            <a:schemeClr val="accent1"/>
          </a:solidFill>
          <a:ln>
            <a:noFill/>
          </a:ln>
          <a:effectLst/>
        </c:spPr>
        <c:marker>
          <c:symbol val="none"/>
        </c:marker>
      </c:pivotFmt>
    </c:pivotFmts>
    <c:plotArea>
      <c:layout/>
      <c:barChart>
        <c:barDir val="col"/>
        <c:grouping val="clustered"/>
        <c:varyColors val="0"/>
        <c:ser>
          <c:idx val="0"/>
          <c:order val="0"/>
          <c:tx>
            <c:strRef>
              <c:f>'Andel indirekta kostnader UTB'!$B$36:$B$37</c:f>
              <c:strCache>
                <c:ptCount val="1"/>
                <c:pt idx="0">
                  <c:v>2019</c:v>
                </c:pt>
              </c:strCache>
            </c:strRef>
          </c:tx>
          <c:spPr>
            <a:solidFill>
              <a:schemeClr val="accent1"/>
            </a:solidFill>
            <a:ln>
              <a:noFill/>
            </a:ln>
            <a:effectLst/>
          </c:spPr>
          <c:invertIfNegative val="0"/>
          <c:cat>
            <c:strRef>
              <c:f>'Andel indirekta kostnader UTB'!$A$38:$A$47</c:f>
              <c:strCache>
                <c:ptCount val="9"/>
                <c:pt idx="0">
                  <c:v>HJ</c:v>
                </c:pt>
                <c:pt idx="1">
                  <c:v>KAU</c:v>
                </c:pt>
                <c:pt idx="2">
                  <c:v>LNU</c:v>
                </c:pt>
                <c:pt idx="3">
                  <c:v>LTU</c:v>
                </c:pt>
                <c:pt idx="4">
                  <c:v>MAU</c:v>
                </c:pt>
                <c:pt idx="5">
                  <c:v>MDU</c:v>
                </c:pt>
                <c:pt idx="6">
                  <c:v>MIU</c:v>
                </c:pt>
                <c:pt idx="7">
                  <c:v>ORU</c:v>
                </c:pt>
                <c:pt idx="8">
                  <c:v>SH</c:v>
                </c:pt>
              </c:strCache>
            </c:strRef>
          </c:cat>
          <c:val>
            <c:numRef>
              <c:f>'Andel indirekta kostnader UTB'!$B$38:$B$47</c:f>
              <c:numCache>
                <c:formatCode>0.0%</c:formatCode>
                <c:ptCount val="9"/>
                <c:pt idx="0">
                  <c:v>0.36117099597166274</c:v>
                </c:pt>
                <c:pt idx="1">
                  <c:v>0.32150198583082867</c:v>
                </c:pt>
                <c:pt idx="2">
                  <c:v>0.35108892020472215</c:v>
                </c:pt>
                <c:pt idx="3">
                  <c:v>0.29153152204836413</c:v>
                </c:pt>
                <c:pt idx="4">
                  <c:v>0.34577689690923397</c:v>
                </c:pt>
                <c:pt idx="5">
                  <c:v>0.3254574654467588</c:v>
                </c:pt>
                <c:pt idx="6">
                  <c:v>0.35933816471321378</c:v>
                </c:pt>
                <c:pt idx="7">
                  <c:v>0.32297762275552067</c:v>
                </c:pt>
                <c:pt idx="8">
                  <c:v>0.31250824726190907</c:v>
                </c:pt>
              </c:numCache>
            </c:numRef>
          </c:val>
          <c:extLst>
            <c:ext xmlns:c16="http://schemas.microsoft.com/office/drawing/2014/chart" uri="{C3380CC4-5D6E-409C-BE32-E72D297353CC}">
              <c16:uniqueId val="{00000000-1F77-445D-8C38-20D2DCA920CC}"/>
            </c:ext>
          </c:extLst>
        </c:ser>
        <c:ser>
          <c:idx val="1"/>
          <c:order val="1"/>
          <c:tx>
            <c:strRef>
              <c:f>'Andel indirekta kostnader UTB'!$C$36:$C$37</c:f>
              <c:strCache>
                <c:ptCount val="1"/>
                <c:pt idx="0">
                  <c:v>2020</c:v>
                </c:pt>
              </c:strCache>
            </c:strRef>
          </c:tx>
          <c:spPr>
            <a:solidFill>
              <a:schemeClr val="accent2"/>
            </a:solidFill>
            <a:ln>
              <a:noFill/>
            </a:ln>
            <a:effectLst/>
          </c:spPr>
          <c:invertIfNegative val="0"/>
          <c:cat>
            <c:strRef>
              <c:f>'Andel indirekta kostnader UTB'!$A$38:$A$47</c:f>
              <c:strCache>
                <c:ptCount val="9"/>
                <c:pt idx="0">
                  <c:v>HJ</c:v>
                </c:pt>
                <c:pt idx="1">
                  <c:v>KAU</c:v>
                </c:pt>
                <c:pt idx="2">
                  <c:v>LNU</c:v>
                </c:pt>
                <c:pt idx="3">
                  <c:v>LTU</c:v>
                </c:pt>
                <c:pt idx="4">
                  <c:v>MAU</c:v>
                </c:pt>
                <c:pt idx="5">
                  <c:v>MDU</c:v>
                </c:pt>
                <c:pt idx="6">
                  <c:v>MIU</c:v>
                </c:pt>
                <c:pt idx="7">
                  <c:v>ORU</c:v>
                </c:pt>
                <c:pt idx="8">
                  <c:v>SH</c:v>
                </c:pt>
              </c:strCache>
            </c:strRef>
          </c:cat>
          <c:val>
            <c:numRef>
              <c:f>'Andel indirekta kostnader UTB'!$C$38:$C$47</c:f>
              <c:numCache>
                <c:formatCode>0.0%</c:formatCode>
                <c:ptCount val="9"/>
                <c:pt idx="0">
                  <c:v>0.39738167303295047</c:v>
                </c:pt>
                <c:pt idx="1">
                  <c:v>0.31537905184314952</c:v>
                </c:pt>
                <c:pt idx="2">
                  <c:v>0.33658211714294212</c:v>
                </c:pt>
                <c:pt idx="3">
                  <c:v>0.28313704206241519</c:v>
                </c:pt>
                <c:pt idx="4">
                  <c:v>0.34040894664186294</c:v>
                </c:pt>
                <c:pt idx="5">
                  <c:v>0.33183990958731918</c:v>
                </c:pt>
                <c:pt idx="6">
                  <c:v>0.34796491968041465</c:v>
                </c:pt>
                <c:pt idx="7">
                  <c:v>0.29343974771452314</c:v>
                </c:pt>
                <c:pt idx="8">
                  <c:v>0.32626026698015437</c:v>
                </c:pt>
              </c:numCache>
            </c:numRef>
          </c:val>
          <c:extLst>
            <c:ext xmlns:c16="http://schemas.microsoft.com/office/drawing/2014/chart" uri="{C3380CC4-5D6E-409C-BE32-E72D297353CC}">
              <c16:uniqueId val="{00000001-1F77-445D-8C38-20D2DCA920CC}"/>
            </c:ext>
          </c:extLst>
        </c:ser>
        <c:ser>
          <c:idx val="2"/>
          <c:order val="2"/>
          <c:tx>
            <c:strRef>
              <c:f>'Andel indirekta kostnader UTB'!$D$36:$D$37</c:f>
              <c:strCache>
                <c:ptCount val="1"/>
                <c:pt idx="0">
                  <c:v>2021</c:v>
                </c:pt>
              </c:strCache>
            </c:strRef>
          </c:tx>
          <c:spPr>
            <a:solidFill>
              <a:schemeClr val="accent3"/>
            </a:solidFill>
            <a:ln>
              <a:noFill/>
            </a:ln>
            <a:effectLst/>
          </c:spPr>
          <c:invertIfNegative val="0"/>
          <c:cat>
            <c:strRef>
              <c:f>'Andel indirekta kostnader UTB'!$A$38:$A$47</c:f>
              <c:strCache>
                <c:ptCount val="9"/>
                <c:pt idx="0">
                  <c:v>HJ</c:v>
                </c:pt>
                <c:pt idx="1">
                  <c:v>KAU</c:v>
                </c:pt>
                <c:pt idx="2">
                  <c:v>LNU</c:v>
                </c:pt>
                <c:pt idx="3">
                  <c:v>LTU</c:v>
                </c:pt>
                <c:pt idx="4">
                  <c:v>MAU</c:v>
                </c:pt>
                <c:pt idx="5">
                  <c:v>MDU</c:v>
                </c:pt>
                <c:pt idx="6">
                  <c:v>MIU</c:v>
                </c:pt>
                <c:pt idx="7">
                  <c:v>ORU</c:v>
                </c:pt>
                <c:pt idx="8">
                  <c:v>SH</c:v>
                </c:pt>
              </c:strCache>
            </c:strRef>
          </c:cat>
          <c:val>
            <c:numRef>
              <c:f>'Andel indirekta kostnader UTB'!$D$38:$D$47</c:f>
              <c:numCache>
                <c:formatCode>0.0%</c:formatCode>
                <c:ptCount val="9"/>
                <c:pt idx="0">
                  <c:v>0.3812991805081522</c:v>
                </c:pt>
                <c:pt idx="1">
                  <c:v>0.32803264352955031</c:v>
                </c:pt>
                <c:pt idx="2">
                  <c:v>0.35441618568686667</c:v>
                </c:pt>
                <c:pt idx="3">
                  <c:v>0.31936158940397352</c:v>
                </c:pt>
                <c:pt idx="4">
                  <c:v>0.34907182826549282</c:v>
                </c:pt>
                <c:pt idx="5">
                  <c:v>0.31841963592489092</c:v>
                </c:pt>
                <c:pt idx="6">
                  <c:v>0.35457885810678552</c:v>
                </c:pt>
                <c:pt idx="7">
                  <c:v>0.29369293747092778</c:v>
                </c:pt>
                <c:pt idx="8">
                  <c:v>0.30763339715308413</c:v>
                </c:pt>
              </c:numCache>
            </c:numRef>
          </c:val>
          <c:extLst>
            <c:ext xmlns:c16="http://schemas.microsoft.com/office/drawing/2014/chart" uri="{C3380CC4-5D6E-409C-BE32-E72D297353CC}">
              <c16:uniqueId val="{00000002-1F77-445D-8C38-20D2DCA920CC}"/>
            </c:ext>
          </c:extLst>
        </c:ser>
        <c:ser>
          <c:idx val="3"/>
          <c:order val="3"/>
          <c:tx>
            <c:strRef>
              <c:f>'Andel indirekta kostnader UTB'!$E$36:$E$37</c:f>
              <c:strCache>
                <c:ptCount val="1"/>
                <c:pt idx="0">
                  <c:v>2022</c:v>
                </c:pt>
              </c:strCache>
            </c:strRef>
          </c:tx>
          <c:spPr>
            <a:solidFill>
              <a:schemeClr val="accent4"/>
            </a:solidFill>
            <a:ln>
              <a:noFill/>
            </a:ln>
            <a:effectLst/>
          </c:spPr>
          <c:invertIfNegative val="0"/>
          <c:cat>
            <c:strRef>
              <c:f>'Andel indirekta kostnader UTB'!$A$38:$A$47</c:f>
              <c:strCache>
                <c:ptCount val="9"/>
                <c:pt idx="0">
                  <c:v>HJ</c:v>
                </c:pt>
                <c:pt idx="1">
                  <c:v>KAU</c:v>
                </c:pt>
                <c:pt idx="2">
                  <c:v>LNU</c:v>
                </c:pt>
                <c:pt idx="3">
                  <c:v>LTU</c:v>
                </c:pt>
                <c:pt idx="4">
                  <c:v>MAU</c:v>
                </c:pt>
                <c:pt idx="5">
                  <c:v>MDU</c:v>
                </c:pt>
                <c:pt idx="6">
                  <c:v>MIU</c:v>
                </c:pt>
                <c:pt idx="7">
                  <c:v>ORU</c:v>
                </c:pt>
                <c:pt idx="8">
                  <c:v>SH</c:v>
                </c:pt>
              </c:strCache>
            </c:strRef>
          </c:cat>
          <c:val>
            <c:numRef>
              <c:f>'Andel indirekta kostnader UTB'!$E$38:$E$47</c:f>
              <c:numCache>
                <c:formatCode>0.0%</c:formatCode>
                <c:ptCount val="9"/>
                <c:pt idx="0">
                  <c:v>0.35875031384756395</c:v>
                </c:pt>
                <c:pt idx="1">
                  <c:v>0.32513738469391912</c:v>
                </c:pt>
                <c:pt idx="2">
                  <c:v>0.3535059972170686</c:v>
                </c:pt>
                <c:pt idx="3">
                  <c:v>0.32667578802111391</c:v>
                </c:pt>
                <c:pt idx="4">
                  <c:v>0.34112033642309075</c:v>
                </c:pt>
                <c:pt idx="5">
                  <c:v>0.30397513139341109</c:v>
                </c:pt>
                <c:pt idx="6">
                  <c:v>0.36609589550399496</c:v>
                </c:pt>
                <c:pt idx="7">
                  <c:v>0.29410148580487239</c:v>
                </c:pt>
                <c:pt idx="8">
                  <c:v>0.32660733788600715</c:v>
                </c:pt>
              </c:numCache>
            </c:numRef>
          </c:val>
          <c:extLst>
            <c:ext xmlns:c16="http://schemas.microsoft.com/office/drawing/2014/chart" uri="{C3380CC4-5D6E-409C-BE32-E72D297353CC}">
              <c16:uniqueId val="{00000003-1F77-445D-8C38-20D2DCA920CC}"/>
            </c:ext>
          </c:extLst>
        </c:ser>
        <c:ser>
          <c:idx val="4"/>
          <c:order val="4"/>
          <c:tx>
            <c:strRef>
              <c:f>'Andel indirekta kostnader UTB'!$F$36:$F$37</c:f>
              <c:strCache>
                <c:ptCount val="1"/>
                <c:pt idx="0">
                  <c:v>2023</c:v>
                </c:pt>
              </c:strCache>
            </c:strRef>
          </c:tx>
          <c:spPr>
            <a:solidFill>
              <a:schemeClr val="accent5"/>
            </a:solidFill>
            <a:ln>
              <a:noFill/>
            </a:ln>
            <a:effectLst/>
          </c:spPr>
          <c:invertIfNegative val="0"/>
          <c:cat>
            <c:strRef>
              <c:f>'Andel indirekta kostnader UTB'!$A$38:$A$47</c:f>
              <c:strCache>
                <c:ptCount val="9"/>
                <c:pt idx="0">
                  <c:v>HJ</c:v>
                </c:pt>
                <c:pt idx="1">
                  <c:v>KAU</c:v>
                </c:pt>
                <c:pt idx="2">
                  <c:v>LNU</c:v>
                </c:pt>
                <c:pt idx="3">
                  <c:v>LTU</c:v>
                </c:pt>
                <c:pt idx="4">
                  <c:v>MAU</c:v>
                </c:pt>
                <c:pt idx="5">
                  <c:v>MDU</c:v>
                </c:pt>
                <c:pt idx="6">
                  <c:v>MIU</c:v>
                </c:pt>
                <c:pt idx="7">
                  <c:v>ORU</c:v>
                </c:pt>
                <c:pt idx="8">
                  <c:v>SH</c:v>
                </c:pt>
              </c:strCache>
            </c:strRef>
          </c:cat>
          <c:val>
            <c:numRef>
              <c:f>'Andel indirekta kostnader UTB'!$F$38:$F$47</c:f>
              <c:numCache>
                <c:formatCode>0.0%</c:formatCode>
                <c:ptCount val="9"/>
                <c:pt idx="0">
                  <c:v>0.36298423584663353</c:v>
                </c:pt>
                <c:pt idx="1">
                  <c:v>0.31546989991210095</c:v>
                </c:pt>
                <c:pt idx="2">
                  <c:v>0.32943190188996208</c:v>
                </c:pt>
                <c:pt idx="3">
                  <c:v>0.32746411795488972</c:v>
                </c:pt>
                <c:pt idx="4">
                  <c:v>0.34272913151161155</c:v>
                </c:pt>
                <c:pt idx="5">
                  <c:v>0.33617547934540543</c:v>
                </c:pt>
                <c:pt idx="6">
                  <c:v>0.37304940562751654</c:v>
                </c:pt>
                <c:pt idx="7">
                  <c:v>0.2986096385098857</c:v>
                </c:pt>
                <c:pt idx="8">
                  <c:v>0.32218843410170361</c:v>
                </c:pt>
              </c:numCache>
            </c:numRef>
          </c:val>
          <c:extLst>
            <c:ext xmlns:c16="http://schemas.microsoft.com/office/drawing/2014/chart" uri="{C3380CC4-5D6E-409C-BE32-E72D297353CC}">
              <c16:uniqueId val="{00000004-1F77-445D-8C38-20D2DCA920CC}"/>
            </c:ext>
          </c:extLst>
        </c:ser>
        <c:dLbls>
          <c:showLegendKey val="0"/>
          <c:showVal val="0"/>
          <c:showCatName val="0"/>
          <c:showSerName val="0"/>
          <c:showPercent val="0"/>
          <c:showBubbleSize val="0"/>
        </c:dLbls>
        <c:gapWidth val="219"/>
        <c:overlap val="-27"/>
        <c:axId val="728058480"/>
        <c:axId val="728059136"/>
      </c:barChart>
      <c:catAx>
        <c:axId val="728058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8059136"/>
        <c:crosses val="autoZero"/>
        <c:auto val="1"/>
        <c:lblAlgn val="ctr"/>
        <c:lblOffset val="100"/>
        <c:noMultiLvlLbl val="0"/>
      </c:catAx>
      <c:valAx>
        <c:axId val="728059136"/>
        <c:scaling>
          <c:orientation val="minMax"/>
          <c:max val="0.5"/>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8058480"/>
        <c:crosses val="autoZero"/>
        <c:crossBetween val="between"/>
      </c:valAx>
      <c:spPr>
        <a:noFill/>
        <a:ln>
          <a:noFill/>
        </a:ln>
        <a:effectLst/>
      </c:spPr>
    </c:plotArea>
    <c:legend>
      <c:legendPos val="t"/>
      <c:layout>
        <c:manualLayout>
          <c:xMode val="edge"/>
          <c:yMode val="edge"/>
          <c:x val="0.36260964924524197"/>
          <c:y val="8.6928884643088483E-2"/>
          <c:w val="0.27478057744208439"/>
          <c:h val="0.1360423355076201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[SUHF_Sammanställning_2023_231116.xlsm]Andel indirekta kostnader UTB!Pivottabell4</c:name>
    <c:fmtId val="18"/>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pivotFmt>
      <c:pivotFmt>
        <c:idx val="22"/>
        <c:spPr>
          <a:solidFill>
            <a:schemeClr val="accent1"/>
          </a:solidFill>
          <a:ln>
            <a:noFill/>
          </a:ln>
          <a:effectLst/>
        </c:spPr>
        <c:marker>
          <c:symbol val="none"/>
        </c:marker>
      </c:pivotFmt>
      <c:pivotFmt>
        <c:idx val="23"/>
        <c:spPr>
          <a:solidFill>
            <a:schemeClr val="accent1"/>
          </a:solidFill>
          <a:ln>
            <a:noFill/>
          </a:ln>
          <a:effectLst/>
        </c:spPr>
        <c:marker>
          <c:symbol val="none"/>
        </c:marker>
      </c:pivotFmt>
      <c:pivotFmt>
        <c:idx val="24"/>
        <c:spPr>
          <a:solidFill>
            <a:schemeClr val="accent1"/>
          </a:solidFill>
          <a:ln>
            <a:noFill/>
          </a:ln>
          <a:effectLst/>
        </c:spPr>
        <c:marker>
          <c:symbol val="none"/>
        </c:marker>
      </c:pivotFmt>
      <c:pivotFmt>
        <c:idx val="25"/>
        <c:spPr>
          <a:solidFill>
            <a:schemeClr val="accent1"/>
          </a:solidFill>
          <a:ln>
            <a:noFill/>
          </a:ln>
          <a:effectLst/>
        </c:spPr>
        <c:marker>
          <c:symbol val="none"/>
        </c:marker>
      </c:pivotFmt>
      <c:pivotFmt>
        <c:idx val="26"/>
        <c:spPr>
          <a:solidFill>
            <a:schemeClr val="accent1"/>
          </a:solidFill>
          <a:ln>
            <a:noFill/>
          </a:ln>
          <a:effectLst/>
        </c:spPr>
        <c:marker>
          <c:symbol val="none"/>
        </c:marker>
      </c:pivotFmt>
      <c:pivotFmt>
        <c:idx val="27"/>
        <c:spPr>
          <a:solidFill>
            <a:schemeClr val="accent1"/>
          </a:solidFill>
          <a:ln>
            <a:noFill/>
          </a:ln>
          <a:effectLst/>
        </c:spPr>
        <c:marker>
          <c:symbol val="none"/>
        </c:marker>
      </c:pivotFmt>
      <c:pivotFmt>
        <c:idx val="28"/>
        <c:spPr>
          <a:solidFill>
            <a:schemeClr val="accent1"/>
          </a:solidFill>
          <a:ln>
            <a:noFill/>
          </a:ln>
          <a:effectLst/>
        </c:spPr>
        <c:marker>
          <c:symbol val="none"/>
        </c:marker>
      </c:pivotFmt>
      <c:pivotFmt>
        <c:idx val="29"/>
        <c:spPr>
          <a:solidFill>
            <a:schemeClr val="accent1"/>
          </a:solidFill>
          <a:ln>
            <a:noFill/>
          </a:ln>
          <a:effectLst/>
        </c:spPr>
        <c:marker>
          <c:symbol val="none"/>
        </c:marker>
      </c:pivotFmt>
      <c:pivotFmt>
        <c:idx val="30"/>
        <c:spPr>
          <a:solidFill>
            <a:schemeClr val="accent1"/>
          </a:solidFill>
          <a:ln>
            <a:noFill/>
          </a:ln>
          <a:effectLst/>
        </c:spPr>
        <c:marker>
          <c:symbol val="none"/>
        </c:marker>
      </c:pivotFmt>
      <c:pivotFmt>
        <c:idx val="31"/>
        <c:spPr>
          <a:solidFill>
            <a:schemeClr val="accent1"/>
          </a:solidFill>
          <a:ln>
            <a:noFill/>
          </a:ln>
          <a:effectLst/>
        </c:spPr>
        <c:marker>
          <c:symbol val="none"/>
        </c:marker>
      </c:pivotFmt>
    </c:pivotFmts>
    <c:plotArea>
      <c:layout/>
      <c:barChart>
        <c:barDir val="col"/>
        <c:grouping val="clustered"/>
        <c:varyColors val="0"/>
        <c:ser>
          <c:idx val="0"/>
          <c:order val="0"/>
          <c:tx>
            <c:strRef>
              <c:f>'Andel indirekta kostnader UTB'!$B$53:$B$54</c:f>
              <c:strCache>
                <c:ptCount val="1"/>
                <c:pt idx="0">
                  <c:v>2019</c:v>
                </c:pt>
              </c:strCache>
            </c:strRef>
          </c:tx>
          <c:spPr>
            <a:solidFill>
              <a:schemeClr val="accent1"/>
            </a:solidFill>
            <a:ln>
              <a:noFill/>
            </a:ln>
            <a:effectLst/>
          </c:spPr>
          <c:invertIfNegative val="0"/>
          <c:cat>
            <c:strRef>
              <c:f>'Andel indirekta kostnader UTB'!$A$55:$A$64</c:f>
              <c:strCache>
                <c:ptCount val="9"/>
                <c:pt idx="0">
                  <c:v>BTH</c:v>
                </c:pt>
                <c:pt idx="1">
                  <c:v>FHS</c:v>
                </c:pt>
                <c:pt idx="2">
                  <c:v>HB</c:v>
                </c:pt>
                <c:pt idx="3">
                  <c:v>HDA</c:v>
                </c:pt>
                <c:pt idx="4">
                  <c:v>HH</c:v>
                </c:pt>
                <c:pt idx="5">
                  <c:v>HIG</c:v>
                </c:pt>
                <c:pt idx="6">
                  <c:v>HKR</c:v>
                </c:pt>
                <c:pt idx="7">
                  <c:v>HS</c:v>
                </c:pt>
                <c:pt idx="8">
                  <c:v>HV</c:v>
                </c:pt>
              </c:strCache>
            </c:strRef>
          </c:cat>
          <c:val>
            <c:numRef>
              <c:f>'Andel indirekta kostnader UTB'!$B$55:$B$64</c:f>
              <c:numCache>
                <c:formatCode>0.0%</c:formatCode>
                <c:ptCount val="9"/>
                <c:pt idx="0">
                  <c:v>0.36825222727639756</c:v>
                </c:pt>
                <c:pt idx="1">
                  <c:v>0.23420830775917864</c:v>
                </c:pt>
                <c:pt idx="2">
                  <c:v>0.35541762443659242</c:v>
                </c:pt>
                <c:pt idx="3">
                  <c:v>0.28458580189169524</c:v>
                </c:pt>
                <c:pt idx="4">
                  <c:v>0.32596936295645901</c:v>
                </c:pt>
                <c:pt idx="5">
                  <c:v>0.32440834244882433</c:v>
                </c:pt>
                <c:pt idx="6">
                  <c:v>0.35876304113713492</c:v>
                </c:pt>
                <c:pt idx="7">
                  <c:v>0.42139881980944149</c:v>
                </c:pt>
                <c:pt idx="8">
                  <c:v>0.38866788316401724</c:v>
                </c:pt>
              </c:numCache>
            </c:numRef>
          </c:val>
          <c:extLst>
            <c:ext xmlns:c16="http://schemas.microsoft.com/office/drawing/2014/chart" uri="{C3380CC4-5D6E-409C-BE32-E72D297353CC}">
              <c16:uniqueId val="{00000000-5729-4869-9525-545E7DCB167C}"/>
            </c:ext>
          </c:extLst>
        </c:ser>
        <c:ser>
          <c:idx val="1"/>
          <c:order val="1"/>
          <c:tx>
            <c:strRef>
              <c:f>'Andel indirekta kostnader UTB'!$C$53:$C$54</c:f>
              <c:strCache>
                <c:ptCount val="1"/>
                <c:pt idx="0">
                  <c:v>2020</c:v>
                </c:pt>
              </c:strCache>
            </c:strRef>
          </c:tx>
          <c:spPr>
            <a:solidFill>
              <a:schemeClr val="accent2"/>
            </a:solidFill>
            <a:ln>
              <a:noFill/>
            </a:ln>
            <a:effectLst/>
          </c:spPr>
          <c:invertIfNegative val="0"/>
          <c:cat>
            <c:strRef>
              <c:f>'Andel indirekta kostnader UTB'!$A$55:$A$64</c:f>
              <c:strCache>
                <c:ptCount val="9"/>
                <c:pt idx="0">
                  <c:v>BTH</c:v>
                </c:pt>
                <c:pt idx="1">
                  <c:v>FHS</c:v>
                </c:pt>
                <c:pt idx="2">
                  <c:v>HB</c:v>
                </c:pt>
                <c:pt idx="3">
                  <c:v>HDA</c:v>
                </c:pt>
                <c:pt idx="4">
                  <c:v>HH</c:v>
                </c:pt>
                <c:pt idx="5">
                  <c:v>HIG</c:v>
                </c:pt>
                <c:pt idx="6">
                  <c:v>HKR</c:v>
                </c:pt>
                <c:pt idx="7">
                  <c:v>HS</c:v>
                </c:pt>
                <c:pt idx="8">
                  <c:v>HV</c:v>
                </c:pt>
              </c:strCache>
            </c:strRef>
          </c:cat>
          <c:val>
            <c:numRef>
              <c:f>'Andel indirekta kostnader UTB'!$C$55:$C$64</c:f>
              <c:numCache>
                <c:formatCode>0.0%</c:formatCode>
                <c:ptCount val="9"/>
                <c:pt idx="0">
                  <c:v>0.36675335016446692</c:v>
                </c:pt>
                <c:pt idx="1">
                  <c:v>0.26103113096616321</c:v>
                </c:pt>
                <c:pt idx="2">
                  <c:v>0.33187931213477173</c:v>
                </c:pt>
                <c:pt idx="3">
                  <c:v>0.29464128311779891</c:v>
                </c:pt>
                <c:pt idx="4">
                  <c:v>0.32555959992741479</c:v>
                </c:pt>
                <c:pt idx="5">
                  <c:v>0.34506794143389063</c:v>
                </c:pt>
                <c:pt idx="6">
                  <c:v>0.31459750967628253</c:v>
                </c:pt>
                <c:pt idx="7">
                  <c:v>0.40077934694970641</c:v>
                </c:pt>
                <c:pt idx="8">
                  <c:v>0.35570591146915242</c:v>
                </c:pt>
              </c:numCache>
            </c:numRef>
          </c:val>
          <c:extLst>
            <c:ext xmlns:c16="http://schemas.microsoft.com/office/drawing/2014/chart" uri="{C3380CC4-5D6E-409C-BE32-E72D297353CC}">
              <c16:uniqueId val="{00000001-5729-4869-9525-545E7DCB167C}"/>
            </c:ext>
          </c:extLst>
        </c:ser>
        <c:ser>
          <c:idx val="2"/>
          <c:order val="2"/>
          <c:tx>
            <c:strRef>
              <c:f>'Andel indirekta kostnader UTB'!$D$53:$D$54</c:f>
              <c:strCache>
                <c:ptCount val="1"/>
                <c:pt idx="0">
                  <c:v>2021</c:v>
                </c:pt>
              </c:strCache>
            </c:strRef>
          </c:tx>
          <c:spPr>
            <a:solidFill>
              <a:schemeClr val="accent3"/>
            </a:solidFill>
            <a:ln>
              <a:noFill/>
            </a:ln>
            <a:effectLst/>
          </c:spPr>
          <c:invertIfNegative val="0"/>
          <c:cat>
            <c:strRef>
              <c:f>'Andel indirekta kostnader UTB'!$A$55:$A$64</c:f>
              <c:strCache>
                <c:ptCount val="9"/>
                <c:pt idx="0">
                  <c:v>BTH</c:v>
                </c:pt>
                <c:pt idx="1">
                  <c:v>FHS</c:v>
                </c:pt>
                <c:pt idx="2">
                  <c:v>HB</c:v>
                </c:pt>
                <c:pt idx="3">
                  <c:v>HDA</c:v>
                </c:pt>
                <c:pt idx="4">
                  <c:v>HH</c:v>
                </c:pt>
                <c:pt idx="5">
                  <c:v>HIG</c:v>
                </c:pt>
                <c:pt idx="6">
                  <c:v>HKR</c:v>
                </c:pt>
                <c:pt idx="7">
                  <c:v>HS</c:v>
                </c:pt>
                <c:pt idx="8">
                  <c:v>HV</c:v>
                </c:pt>
              </c:strCache>
            </c:strRef>
          </c:cat>
          <c:val>
            <c:numRef>
              <c:f>'Andel indirekta kostnader UTB'!$D$55:$D$64</c:f>
              <c:numCache>
                <c:formatCode>0.0%</c:formatCode>
                <c:ptCount val="9"/>
                <c:pt idx="0">
                  <c:v>0.38048983122572938</c:v>
                </c:pt>
                <c:pt idx="1">
                  <c:v>0.27183069109497737</c:v>
                </c:pt>
                <c:pt idx="2">
                  <c:v>0.32689524125310054</c:v>
                </c:pt>
                <c:pt idx="3">
                  <c:v>0.30741424268830492</c:v>
                </c:pt>
                <c:pt idx="4">
                  <c:v>0.33989782393012552</c:v>
                </c:pt>
                <c:pt idx="5">
                  <c:v>0.34158453858953025</c:v>
                </c:pt>
                <c:pt idx="6">
                  <c:v>0.3372498527936042</c:v>
                </c:pt>
                <c:pt idx="7">
                  <c:v>0.40488979059909463</c:v>
                </c:pt>
                <c:pt idx="8">
                  <c:v>0.36407099539421234</c:v>
                </c:pt>
              </c:numCache>
            </c:numRef>
          </c:val>
          <c:extLst>
            <c:ext xmlns:c16="http://schemas.microsoft.com/office/drawing/2014/chart" uri="{C3380CC4-5D6E-409C-BE32-E72D297353CC}">
              <c16:uniqueId val="{00000002-5729-4869-9525-545E7DCB167C}"/>
            </c:ext>
          </c:extLst>
        </c:ser>
        <c:ser>
          <c:idx val="3"/>
          <c:order val="3"/>
          <c:tx>
            <c:strRef>
              <c:f>'Andel indirekta kostnader UTB'!$E$53:$E$54</c:f>
              <c:strCache>
                <c:ptCount val="1"/>
                <c:pt idx="0">
                  <c:v>2022</c:v>
                </c:pt>
              </c:strCache>
            </c:strRef>
          </c:tx>
          <c:spPr>
            <a:solidFill>
              <a:schemeClr val="accent4"/>
            </a:solidFill>
            <a:ln>
              <a:noFill/>
            </a:ln>
            <a:effectLst/>
          </c:spPr>
          <c:invertIfNegative val="0"/>
          <c:cat>
            <c:strRef>
              <c:f>'Andel indirekta kostnader UTB'!$A$55:$A$64</c:f>
              <c:strCache>
                <c:ptCount val="9"/>
                <c:pt idx="0">
                  <c:v>BTH</c:v>
                </c:pt>
                <c:pt idx="1">
                  <c:v>FHS</c:v>
                </c:pt>
                <c:pt idx="2">
                  <c:v>HB</c:v>
                </c:pt>
                <c:pt idx="3">
                  <c:v>HDA</c:v>
                </c:pt>
                <c:pt idx="4">
                  <c:v>HH</c:v>
                </c:pt>
                <c:pt idx="5">
                  <c:v>HIG</c:v>
                </c:pt>
                <c:pt idx="6">
                  <c:v>HKR</c:v>
                </c:pt>
                <c:pt idx="7">
                  <c:v>HS</c:v>
                </c:pt>
                <c:pt idx="8">
                  <c:v>HV</c:v>
                </c:pt>
              </c:strCache>
            </c:strRef>
          </c:cat>
          <c:val>
            <c:numRef>
              <c:f>'Andel indirekta kostnader UTB'!$E$55:$E$64</c:f>
              <c:numCache>
                <c:formatCode>0.0%</c:formatCode>
                <c:ptCount val="9"/>
                <c:pt idx="0">
                  <c:v>0.37580067849656373</c:v>
                </c:pt>
                <c:pt idx="1">
                  <c:v>0.28976650986968322</c:v>
                </c:pt>
                <c:pt idx="2">
                  <c:v>0.31119983007572899</c:v>
                </c:pt>
                <c:pt idx="3">
                  <c:v>0.31280679336424999</c:v>
                </c:pt>
                <c:pt idx="4">
                  <c:v>0.33350389934795049</c:v>
                </c:pt>
                <c:pt idx="5">
                  <c:v>0.36143523238731279</c:v>
                </c:pt>
                <c:pt idx="6">
                  <c:v>0.37632984856861385</c:v>
                </c:pt>
                <c:pt idx="7">
                  <c:v>0.37165411234955664</c:v>
                </c:pt>
                <c:pt idx="8">
                  <c:v>0.37695209779289535</c:v>
                </c:pt>
              </c:numCache>
            </c:numRef>
          </c:val>
          <c:extLst>
            <c:ext xmlns:c16="http://schemas.microsoft.com/office/drawing/2014/chart" uri="{C3380CC4-5D6E-409C-BE32-E72D297353CC}">
              <c16:uniqueId val="{00000003-5729-4869-9525-545E7DCB167C}"/>
            </c:ext>
          </c:extLst>
        </c:ser>
        <c:ser>
          <c:idx val="4"/>
          <c:order val="4"/>
          <c:tx>
            <c:strRef>
              <c:f>'Andel indirekta kostnader UTB'!$F$53:$F$54</c:f>
              <c:strCache>
                <c:ptCount val="1"/>
                <c:pt idx="0">
                  <c:v>2023</c:v>
                </c:pt>
              </c:strCache>
            </c:strRef>
          </c:tx>
          <c:spPr>
            <a:solidFill>
              <a:schemeClr val="accent5"/>
            </a:solidFill>
            <a:ln>
              <a:noFill/>
            </a:ln>
            <a:effectLst/>
          </c:spPr>
          <c:invertIfNegative val="0"/>
          <c:cat>
            <c:strRef>
              <c:f>'Andel indirekta kostnader UTB'!$A$55:$A$64</c:f>
              <c:strCache>
                <c:ptCount val="9"/>
                <c:pt idx="0">
                  <c:v>BTH</c:v>
                </c:pt>
                <c:pt idx="1">
                  <c:v>FHS</c:v>
                </c:pt>
                <c:pt idx="2">
                  <c:v>HB</c:v>
                </c:pt>
                <c:pt idx="3">
                  <c:v>HDA</c:v>
                </c:pt>
                <c:pt idx="4">
                  <c:v>HH</c:v>
                </c:pt>
                <c:pt idx="5">
                  <c:v>HIG</c:v>
                </c:pt>
                <c:pt idx="6">
                  <c:v>HKR</c:v>
                </c:pt>
                <c:pt idx="7">
                  <c:v>HS</c:v>
                </c:pt>
                <c:pt idx="8">
                  <c:v>HV</c:v>
                </c:pt>
              </c:strCache>
            </c:strRef>
          </c:cat>
          <c:val>
            <c:numRef>
              <c:f>'Andel indirekta kostnader UTB'!$F$55:$F$64</c:f>
              <c:numCache>
                <c:formatCode>0.0%</c:formatCode>
                <c:ptCount val="9"/>
                <c:pt idx="0">
                  <c:v>0.36848723208373035</c:v>
                </c:pt>
                <c:pt idx="1">
                  <c:v>0.27619974351474791</c:v>
                </c:pt>
                <c:pt idx="2">
                  <c:v>0.30336497049397843</c:v>
                </c:pt>
                <c:pt idx="3">
                  <c:v>0.32701838370395386</c:v>
                </c:pt>
                <c:pt idx="4">
                  <c:v>0.32616387714914596</c:v>
                </c:pt>
                <c:pt idx="5">
                  <c:v>0.37940553757346013</c:v>
                </c:pt>
                <c:pt idx="6">
                  <c:v>0.35130360126271432</c:v>
                </c:pt>
                <c:pt idx="7">
                  <c:v>0.37134652198075546</c:v>
                </c:pt>
                <c:pt idx="8">
                  <c:v>0.37043452041814628</c:v>
                </c:pt>
              </c:numCache>
            </c:numRef>
          </c:val>
          <c:extLst>
            <c:ext xmlns:c16="http://schemas.microsoft.com/office/drawing/2014/chart" uri="{C3380CC4-5D6E-409C-BE32-E72D297353CC}">
              <c16:uniqueId val="{00000004-5729-4869-9525-545E7DCB167C}"/>
            </c:ext>
          </c:extLst>
        </c:ser>
        <c:dLbls>
          <c:showLegendKey val="0"/>
          <c:showVal val="0"/>
          <c:showCatName val="0"/>
          <c:showSerName val="0"/>
          <c:showPercent val="0"/>
          <c:showBubbleSize val="0"/>
        </c:dLbls>
        <c:gapWidth val="219"/>
        <c:overlap val="-27"/>
        <c:axId val="570406032"/>
        <c:axId val="570406360"/>
      </c:barChart>
      <c:catAx>
        <c:axId val="570406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70406360"/>
        <c:crosses val="autoZero"/>
        <c:auto val="1"/>
        <c:lblAlgn val="ctr"/>
        <c:lblOffset val="100"/>
        <c:noMultiLvlLbl val="0"/>
      </c:catAx>
      <c:valAx>
        <c:axId val="570406360"/>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70406032"/>
        <c:crosses val="autoZero"/>
        <c:crossBetween val="between"/>
        <c:majorUnit val="5.000000000000001E-2"/>
      </c:valAx>
      <c:spPr>
        <a:noFill/>
        <a:ln>
          <a:noFill/>
        </a:ln>
        <a:effectLst/>
      </c:spPr>
    </c:plotArea>
    <c:legend>
      <c:legendPos val="t"/>
      <c:layout>
        <c:manualLayout>
          <c:xMode val="edge"/>
          <c:yMode val="edge"/>
          <c:x val="0.2449152542372881"/>
          <c:y val="7.8656376527310307E-2"/>
          <c:w val="0.43644617159923976"/>
          <c:h val="0.145391774004662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[SUHF_Sammanställning_2023_231116.xlsm]Andel indirekta kostnader UTB!Pivottabell5</c:name>
    <c:fmtId val="14"/>
  </c:pivotSource>
  <c:chart>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pivotFmt>
    </c:pivotFmts>
    <c:plotArea>
      <c:layout/>
      <c:barChart>
        <c:barDir val="col"/>
        <c:grouping val="clustered"/>
        <c:varyColors val="0"/>
        <c:ser>
          <c:idx val="0"/>
          <c:order val="0"/>
          <c:tx>
            <c:strRef>
              <c:f>'Andel indirekta kostnader UTB'!$B$73:$B$74</c:f>
              <c:strCache>
                <c:ptCount val="1"/>
                <c:pt idx="0">
                  <c:v>2019</c:v>
                </c:pt>
              </c:strCache>
            </c:strRef>
          </c:tx>
          <c:spPr>
            <a:solidFill>
              <a:schemeClr val="accent1"/>
            </a:solidFill>
            <a:ln>
              <a:noFill/>
            </a:ln>
            <a:effectLst/>
          </c:spPr>
          <c:invertIfNegative val="0"/>
          <c:cat>
            <c:strRef>
              <c:f>'Andel indirekta kostnader UTB'!$A$75:$A$80</c:f>
              <c:strCache>
                <c:ptCount val="5"/>
                <c:pt idx="0">
                  <c:v>GIH</c:v>
                </c:pt>
                <c:pt idx="1">
                  <c:v>KF</c:v>
                </c:pt>
                <c:pt idx="2">
                  <c:v>KKH</c:v>
                </c:pt>
                <c:pt idx="3">
                  <c:v>KMH</c:v>
                </c:pt>
                <c:pt idx="4">
                  <c:v>SKH</c:v>
                </c:pt>
              </c:strCache>
            </c:strRef>
          </c:cat>
          <c:val>
            <c:numRef>
              <c:f>'Andel indirekta kostnader UTB'!$B$75:$B$80</c:f>
              <c:numCache>
                <c:formatCode>0.0%</c:formatCode>
                <c:ptCount val="5"/>
                <c:pt idx="0">
                  <c:v>0.43338856669428333</c:v>
                </c:pt>
                <c:pt idx="1">
                  <c:v>0.35612678244656976</c:v>
                </c:pt>
                <c:pt idx="3">
                  <c:v>0.36639502157012022</c:v>
                </c:pt>
                <c:pt idx="4">
                  <c:v>0.24323249351314988</c:v>
                </c:pt>
              </c:numCache>
            </c:numRef>
          </c:val>
          <c:extLst>
            <c:ext xmlns:c16="http://schemas.microsoft.com/office/drawing/2014/chart" uri="{C3380CC4-5D6E-409C-BE32-E72D297353CC}">
              <c16:uniqueId val="{00000000-9E8C-4E75-A219-1A6B88F2E6C9}"/>
            </c:ext>
          </c:extLst>
        </c:ser>
        <c:ser>
          <c:idx val="1"/>
          <c:order val="1"/>
          <c:tx>
            <c:strRef>
              <c:f>'Andel indirekta kostnader UTB'!$C$73:$C$74</c:f>
              <c:strCache>
                <c:ptCount val="1"/>
                <c:pt idx="0">
                  <c:v>2020</c:v>
                </c:pt>
              </c:strCache>
            </c:strRef>
          </c:tx>
          <c:spPr>
            <a:solidFill>
              <a:schemeClr val="accent2"/>
            </a:solidFill>
            <a:ln>
              <a:noFill/>
            </a:ln>
            <a:effectLst/>
          </c:spPr>
          <c:invertIfNegative val="0"/>
          <c:cat>
            <c:strRef>
              <c:f>'Andel indirekta kostnader UTB'!$A$75:$A$80</c:f>
              <c:strCache>
                <c:ptCount val="5"/>
                <c:pt idx="0">
                  <c:v>GIH</c:v>
                </c:pt>
                <c:pt idx="1">
                  <c:v>KF</c:v>
                </c:pt>
                <c:pt idx="2">
                  <c:v>KKH</c:v>
                </c:pt>
                <c:pt idx="3">
                  <c:v>KMH</c:v>
                </c:pt>
                <c:pt idx="4">
                  <c:v>SKH</c:v>
                </c:pt>
              </c:strCache>
            </c:strRef>
          </c:cat>
          <c:val>
            <c:numRef>
              <c:f>'Andel indirekta kostnader UTB'!$C$75:$C$80</c:f>
              <c:numCache>
                <c:formatCode>0.0%</c:formatCode>
                <c:ptCount val="5"/>
                <c:pt idx="0">
                  <c:v>0.41762107193465031</c:v>
                </c:pt>
                <c:pt idx="1">
                  <c:v>0.37058376686782307</c:v>
                </c:pt>
                <c:pt idx="3">
                  <c:v>0.32508953431087645</c:v>
                </c:pt>
                <c:pt idx="4">
                  <c:v>0.23763164941092468</c:v>
                </c:pt>
              </c:numCache>
            </c:numRef>
          </c:val>
          <c:extLst>
            <c:ext xmlns:c16="http://schemas.microsoft.com/office/drawing/2014/chart" uri="{C3380CC4-5D6E-409C-BE32-E72D297353CC}">
              <c16:uniqueId val="{00000001-9E8C-4E75-A219-1A6B88F2E6C9}"/>
            </c:ext>
          </c:extLst>
        </c:ser>
        <c:ser>
          <c:idx val="2"/>
          <c:order val="2"/>
          <c:tx>
            <c:strRef>
              <c:f>'Andel indirekta kostnader UTB'!$D$73:$D$74</c:f>
              <c:strCache>
                <c:ptCount val="1"/>
                <c:pt idx="0">
                  <c:v>2021</c:v>
                </c:pt>
              </c:strCache>
            </c:strRef>
          </c:tx>
          <c:spPr>
            <a:solidFill>
              <a:schemeClr val="accent3"/>
            </a:solidFill>
            <a:ln>
              <a:noFill/>
            </a:ln>
            <a:effectLst/>
          </c:spPr>
          <c:invertIfNegative val="0"/>
          <c:cat>
            <c:strRef>
              <c:f>'Andel indirekta kostnader UTB'!$A$75:$A$80</c:f>
              <c:strCache>
                <c:ptCount val="5"/>
                <c:pt idx="0">
                  <c:v>GIH</c:v>
                </c:pt>
                <c:pt idx="1">
                  <c:v>KF</c:v>
                </c:pt>
                <c:pt idx="2">
                  <c:v>KKH</c:v>
                </c:pt>
                <c:pt idx="3">
                  <c:v>KMH</c:v>
                </c:pt>
                <c:pt idx="4">
                  <c:v>SKH</c:v>
                </c:pt>
              </c:strCache>
            </c:strRef>
          </c:cat>
          <c:val>
            <c:numRef>
              <c:f>'Andel indirekta kostnader UTB'!$D$75:$D$80</c:f>
              <c:numCache>
                <c:formatCode>0.0%</c:formatCode>
                <c:ptCount val="5"/>
                <c:pt idx="0">
                  <c:v>0.41665659665998017</c:v>
                </c:pt>
                <c:pt idx="1">
                  <c:v>0.38520080483383246</c:v>
                </c:pt>
                <c:pt idx="2">
                  <c:v>0.40138627152334977</c:v>
                </c:pt>
                <c:pt idx="3">
                  <c:v>0.36190540343313909</c:v>
                </c:pt>
                <c:pt idx="4">
                  <c:v>0.24960933718695116</c:v>
                </c:pt>
              </c:numCache>
            </c:numRef>
          </c:val>
          <c:extLst>
            <c:ext xmlns:c16="http://schemas.microsoft.com/office/drawing/2014/chart" uri="{C3380CC4-5D6E-409C-BE32-E72D297353CC}">
              <c16:uniqueId val="{00000002-9E8C-4E75-A219-1A6B88F2E6C9}"/>
            </c:ext>
          </c:extLst>
        </c:ser>
        <c:ser>
          <c:idx val="3"/>
          <c:order val="3"/>
          <c:tx>
            <c:strRef>
              <c:f>'Andel indirekta kostnader UTB'!$E$73:$E$74</c:f>
              <c:strCache>
                <c:ptCount val="1"/>
                <c:pt idx="0">
                  <c:v>2022</c:v>
                </c:pt>
              </c:strCache>
            </c:strRef>
          </c:tx>
          <c:spPr>
            <a:solidFill>
              <a:schemeClr val="accent4"/>
            </a:solidFill>
            <a:ln>
              <a:noFill/>
            </a:ln>
            <a:effectLst/>
          </c:spPr>
          <c:invertIfNegative val="0"/>
          <c:cat>
            <c:strRef>
              <c:f>'Andel indirekta kostnader UTB'!$A$75:$A$80</c:f>
              <c:strCache>
                <c:ptCount val="5"/>
                <c:pt idx="0">
                  <c:v>GIH</c:v>
                </c:pt>
                <c:pt idx="1">
                  <c:v>KF</c:v>
                </c:pt>
                <c:pt idx="2">
                  <c:v>KKH</c:v>
                </c:pt>
                <c:pt idx="3">
                  <c:v>KMH</c:v>
                </c:pt>
                <c:pt idx="4">
                  <c:v>SKH</c:v>
                </c:pt>
              </c:strCache>
            </c:strRef>
          </c:cat>
          <c:val>
            <c:numRef>
              <c:f>'Andel indirekta kostnader UTB'!$E$75:$E$80</c:f>
              <c:numCache>
                <c:formatCode>0.0%</c:formatCode>
                <c:ptCount val="5"/>
                <c:pt idx="0">
                  <c:v>0.55094552002156416</c:v>
                </c:pt>
                <c:pt idx="1">
                  <c:v>0.37622194109590473</c:v>
                </c:pt>
                <c:pt idx="2">
                  <c:v>0.27548692187770657</c:v>
                </c:pt>
                <c:pt idx="3">
                  <c:v>0.39202793665825481</c:v>
                </c:pt>
                <c:pt idx="4">
                  <c:v>0.25266043360683726</c:v>
                </c:pt>
              </c:numCache>
            </c:numRef>
          </c:val>
          <c:extLst>
            <c:ext xmlns:c16="http://schemas.microsoft.com/office/drawing/2014/chart" uri="{C3380CC4-5D6E-409C-BE32-E72D297353CC}">
              <c16:uniqueId val="{00000003-9E8C-4E75-A219-1A6B88F2E6C9}"/>
            </c:ext>
          </c:extLst>
        </c:ser>
        <c:ser>
          <c:idx val="4"/>
          <c:order val="4"/>
          <c:tx>
            <c:strRef>
              <c:f>'Andel indirekta kostnader UTB'!$F$73:$F$74</c:f>
              <c:strCache>
                <c:ptCount val="1"/>
                <c:pt idx="0">
                  <c:v>2023</c:v>
                </c:pt>
              </c:strCache>
            </c:strRef>
          </c:tx>
          <c:spPr>
            <a:solidFill>
              <a:schemeClr val="accent5"/>
            </a:solidFill>
            <a:ln>
              <a:noFill/>
            </a:ln>
            <a:effectLst/>
          </c:spPr>
          <c:invertIfNegative val="0"/>
          <c:cat>
            <c:strRef>
              <c:f>'Andel indirekta kostnader UTB'!$A$75:$A$80</c:f>
              <c:strCache>
                <c:ptCount val="5"/>
                <c:pt idx="0">
                  <c:v>GIH</c:v>
                </c:pt>
                <c:pt idx="1">
                  <c:v>KF</c:v>
                </c:pt>
                <c:pt idx="2">
                  <c:v>KKH</c:v>
                </c:pt>
                <c:pt idx="3">
                  <c:v>KMH</c:v>
                </c:pt>
                <c:pt idx="4">
                  <c:v>SKH</c:v>
                </c:pt>
              </c:strCache>
            </c:strRef>
          </c:cat>
          <c:val>
            <c:numRef>
              <c:f>'Andel indirekta kostnader UTB'!$F$75:$F$80</c:f>
              <c:numCache>
                <c:formatCode>0.0%</c:formatCode>
                <c:ptCount val="5"/>
                <c:pt idx="0">
                  <c:v>0.54743926699289935</c:v>
                </c:pt>
                <c:pt idx="1">
                  <c:v>0.39030502348355101</c:v>
                </c:pt>
                <c:pt idx="2">
                  <c:v>0.63207379972565159</c:v>
                </c:pt>
                <c:pt idx="3">
                  <c:v>0.38379587123877368</c:v>
                </c:pt>
                <c:pt idx="4">
                  <c:v>0.27600700007029672</c:v>
                </c:pt>
              </c:numCache>
            </c:numRef>
          </c:val>
          <c:extLst>
            <c:ext xmlns:c16="http://schemas.microsoft.com/office/drawing/2014/chart" uri="{C3380CC4-5D6E-409C-BE32-E72D297353CC}">
              <c16:uniqueId val="{00000004-9E8C-4E75-A219-1A6B88F2E6C9}"/>
            </c:ext>
          </c:extLst>
        </c:ser>
        <c:dLbls>
          <c:showLegendKey val="0"/>
          <c:showVal val="0"/>
          <c:showCatName val="0"/>
          <c:showSerName val="0"/>
          <c:showPercent val="0"/>
          <c:showBubbleSize val="0"/>
        </c:dLbls>
        <c:gapWidth val="219"/>
        <c:overlap val="-27"/>
        <c:axId val="1389208944"/>
        <c:axId val="1389211568"/>
      </c:barChart>
      <c:catAx>
        <c:axId val="1389208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389211568"/>
        <c:crosses val="autoZero"/>
        <c:auto val="1"/>
        <c:lblAlgn val="ctr"/>
        <c:lblOffset val="100"/>
        <c:noMultiLvlLbl val="0"/>
      </c:catAx>
      <c:valAx>
        <c:axId val="1389211568"/>
        <c:scaling>
          <c:orientation val="minMax"/>
          <c:max val="0.65000000000000013"/>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389208944"/>
        <c:crosses val="autoZero"/>
        <c:crossBetween val="between"/>
        <c:majorUnit val="5.000000000000001E-2"/>
      </c:valAx>
      <c:spPr>
        <a:noFill/>
        <a:ln>
          <a:noFill/>
        </a:ln>
        <a:effectLst/>
      </c:spPr>
    </c:plotArea>
    <c:legend>
      <c:legendPos val="r"/>
      <c:layout>
        <c:manualLayout>
          <c:xMode val="edge"/>
          <c:yMode val="edge"/>
          <c:x val="0.17160926260899728"/>
          <c:y val="8.2884729174310251E-3"/>
          <c:w val="0.35321761715902861"/>
          <c:h val="9.4511892864715369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[SUHF_Sammanställning_2023_231116.xlsm]Andel indirekta kostnader Uppdr!Pivottabell3</c:name>
    <c:fmtId val="11"/>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7"/>
        <c:spPr>
          <a:solidFill>
            <a:schemeClr val="accent1"/>
          </a:solidFill>
          <a:ln>
            <a:noFill/>
          </a:ln>
          <a:effectLst/>
        </c:spPr>
        <c:marker>
          <c:symbol val="none"/>
        </c:marker>
      </c:pivotFmt>
      <c:pivotFmt>
        <c:idx val="28"/>
        <c:spPr>
          <a:solidFill>
            <a:schemeClr val="accent1"/>
          </a:solidFill>
          <a:ln>
            <a:noFill/>
          </a:ln>
          <a:effectLst/>
        </c:spPr>
        <c:marker>
          <c:symbol val="none"/>
        </c:marker>
      </c:pivotFmt>
      <c:pivotFmt>
        <c:idx val="2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0"/>
        <c:spPr>
          <a:solidFill>
            <a:schemeClr val="accent1"/>
          </a:solidFill>
          <a:ln>
            <a:noFill/>
          </a:ln>
          <a:effectLst/>
        </c:spPr>
        <c:marker>
          <c:symbol val="none"/>
        </c:marker>
      </c:pivotFmt>
      <c:pivotFmt>
        <c:idx val="31"/>
        <c:spPr>
          <a:solidFill>
            <a:schemeClr val="accent1"/>
          </a:solidFill>
          <a:ln>
            <a:noFill/>
          </a:ln>
          <a:effectLst/>
        </c:spPr>
        <c:marker>
          <c:symbol val="none"/>
        </c:marker>
      </c:pivotFmt>
      <c:pivotFmt>
        <c:idx val="32"/>
        <c:spPr>
          <a:solidFill>
            <a:schemeClr val="accent1"/>
          </a:solidFill>
          <a:ln>
            <a:noFill/>
          </a:ln>
          <a:effectLst/>
        </c:spPr>
        <c:marker>
          <c:symbol val="none"/>
        </c:marker>
      </c:pivotFmt>
      <c:pivotFmt>
        <c:idx val="33"/>
        <c:spPr>
          <a:solidFill>
            <a:schemeClr val="accent1"/>
          </a:solidFill>
          <a:ln>
            <a:noFill/>
          </a:ln>
          <a:effectLst/>
        </c:spPr>
        <c:marker>
          <c:symbol val="none"/>
        </c:marker>
      </c:pivotFmt>
      <c:pivotFmt>
        <c:idx val="34"/>
        <c:spPr>
          <a:solidFill>
            <a:schemeClr val="accent1"/>
          </a:solidFill>
          <a:ln>
            <a:noFill/>
          </a:ln>
          <a:effectLst/>
        </c:spPr>
        <c:marker>
          <c:symbol val="none"/>
        </c:marker>
      </c:pivotFmt>
      <c:pivotFmt>
        <c:idx val="35"/>
        <c:spPr>
          <a:solidFill>
            <a:schemeClr val="accent1"/>
          </a:solidFill>
          <a:ln>
            <a:noFill/>
          </a:ln>
          <a:effectLst/>
        </c:spPr>
        <c:marker>
          <c:symbol val="none"/>
        </c:marker>
      </c:pivotFmt>
      <c:pivotFmt>
        <c:idx val="36"/>
        <c:spPr>
          <a:solidFill>
            <a:schemeClr val="accent1"/>
          </a:solidFill>
          <a:ln>
            <a:noFill/>
          </a:ln>
          <a:effectLst/>
        </c:spPr>
        <c:marker>
          <c:symbol val="none"/>
        </c:marker>
      </c:pivotFmt>
      <c:pivotFmt>
        <c:idx val="37"/>
        <c:spPr>
          <a:solidFill>
            <a:schemeClr val="accent1"/>
          </a:solidFill>
          <a:ln>
            <a:noFill/>
          </a:ln>
          <a:effectLst/>
        </c:spPr>
        <c:marker>
          <c:symbol val="none"/>
        </c:marker>
      </c:pivotFmt>
      <c:pivotFmt>
        <c:idx val="38"/>
        <c:spPr>
          <a:solidFill>
            <a:schemeClr val="accent1"/>
          </a:solidFill>
          <a:ln>
            <a:noFill/>
          </a:ln>
          <a:effectLst/>
        </c:spPr>
        <c:marker>
          <c:symbol val="none"/>
        </c:marker>
      </c:pivotFmt>
    </c:pivotFmts>
    <c:plotArea>
      <c:layout/>
      <c:barChart>
        <c:barDir val="col"/>
        <c:grouping val="clustered"/>
        <c:varyColors val="0"/>
        <c:ser>
          <c:idx val="0"/>
          <c:order val="0"/>
          <c:tx>
            <c:strRef>
              <c:f>'Andel indirekta kostnader Uppdr'!$B$36:$B$37</c:f>
              <c:strCache>
                <c:ptCount val="1"/>
                <c:pt idx="0">
                  <c:v>2021</c:v>
                </c:pt>
              </c:strCache>
            </c:strRef>
          </c:tx>
          <c:spPr>
            <a:solidFill>
              <a:schemeClr val="accent1"/>
            </a:solidFill>
            <a:ln>
              <a:noFill/>
            </a:ln>
            <a:effectLst/>
          </c:spPr>
          <c:invertIfNegative val="0"/>
          <c:cat>
            <c:strRef>
              <c:f>'Andel indirekta kostnader Uppdr'!$A$38:$A$48</c:f>
              <c:strCache>
                <c:ptCount val="10"/>
                <c:pt idx="0">
                  <c:v>BTH</c:v>
                </c:pt>
                <c:pt idx="1">
                  <c:v>HH</c:v>
                </c:pt>
                <c:pt idx="2">
                  <c:v>HJ</c:v>
                </c:pt>
                <c:pt idx="3">
                  <c:v>HKR</c:v>
                </c:pt>
                <c:pt idx="4">
                  <c:v>HS</c:v>
                </c:pt>
                <c:pt idx="5">
                  <c:v>HV</c:v>
                </c:pt>
                <c:pt idx="6">
                  <c:v>LU</c:v>
                </c:pt>
                <c:pt idx="7">
                  <c:v>MAU</c:v>
                </c:pt>
                <c:pt idx="8">
                  <c:v>SH</c:v>
                </c:pt>
                <c:pt idx="9">
                  <c:v>UU</c:v>
                </c:pt>
              </c:strCache>
            </c:strRef>
          </c:cat>
          <c:val>
            <c:numRef>
              <c:f>'Andel indirekta kostnader Uppdr'!$B$38:$B$48</c:f>
              <c:numCache>
                <c:formatCode>General</c:formatCode>
                <c:ptCount val="10"/>
                <c:pt idx="0" formatCode="0.0%">
                  <c:v>0.26456456456456456</c:v>
                </c:pt>
                <c:pt idx="2" formatCode="0.0%">
                  <c:v>0.24360136211347283</c:v>
                </c:pt>
                <c:pt idx="3" formatCode="0.0%">
                  <c:v>0.34971251478204135</c:v>
                </c:pt>
                <c:pt idx="4" formatCode="0.0%">
                  <c:v>0.35920666531192846</c:v>
                </c:pt>
                <c:pt idx="5" formatCode="0.0%">
                  <c:v>0.28971323605147564</c:v>
                </c:pt>
                <c:pt idx="6" formatCode="0.0%">
                  <c:v>0.17746142143012389</c:v>
                </c:pt>
                <c:pt idx="7" formatCode="0.0%">
                  <c:v>0.18739419159050771</c:v>
                </c:pt>
                <c:pt idx="8" formatCode="0.0%">
                  <c:v>0.20733675086747297</c:v>
                </c:pt>
                <c:pt idx="9" formatCode="0.0%">
                  <c:v>0.22614705387685291</c:v>
                </c:pt>
              </c:numCache>
            </c:numRef>
          </c:val>
          <c:extLst>
            <c:ext xmlns:c16="http://schemas.microsoft.com/office/drawing/2014/chart" uri="{C3380CC4-5D6E-409C-BE32-E72D297353CC}">
              <c16:uniqueId val="{00000000-6CC0-4164-8CEE-2F1907CD75B2}"/>
            </c:ext>
          </c:extLst>
        </c:ser>
        <c:ser>
          <c:idx val="1"/>
          <c:order val="1"/>
          <c:tx>
            <c:strRef>
              <c:f>'Andel indirekta kostnader Uppdr'!$C$36:$C$37</c:f>
              <c:strCache>
                <c:ptCount val="1"/>
                <c:pt idx="0">
                  <c:v>2022</c:v>
                </c:pt>
              </c:strCache>
            </c:strRef>
          </c:tx>
          <c:spPr>
            <a:solidFill>
              <a:schemeClr val="accent2"/>
            </a:solidFill>
            <a:ln>
              <a:noFill/>
            </a:ln>
            <a:effectLst/>
          </c:spPr>
          <c:invertIfNegative val="0"/>
          <c:cat>
            <c:strRef>
              <c:f>'Andel indirekta kostnader Uppdr'!$A$38:$A$48</c:f>
              <c:strCache>
                <c:ptCount val="10"/>
                <c:pt idx="0">
                  <c:v>BTH</c:v>
                </c:pt>
                <c:pt idx="1">
                  <c:v>HH</c:v>
                </c:pt>
                <c:pt idx="2">
                  <c:v>HJ</c:v>
                </c:pt>
                <c:pt idx="3">
                  <c:v>HKR</c:v>
                </c:pt>
                <c:pt idx="4">
                  <c:v>HS</c:v>
                </c:pt>
                <c:pt idx="5">
                  <c:v>HV</c:v>
                </c:pt>
                <c:pt idx="6">
                  <c:v>LU</c:v>
                </c:pt>
                <c:pt idx="7">
                  <c:v>MAU</c:v>
                </c:pt>
                <c:pt idx="8">
                  <c:v>SH</c:v>
                </c:pt>
                <c:pt idx="9">
                  <c:v>UU</c:v>
                </c:pt>
              </c:strCache>
            </c:strRef>
          </c:cat>
          <c:val>
            <c:numRef>
              <c:f>'Andel indirekta kostnader Uppdr'!$C$38:$C$48</c:f>
              <c:numCache>
                <c:formatCode>0.0%</c:formatCode>
                <c:ptCount val="10"/>
                <c:pt idx="0">
                  <c:v>0.2872608055667068</c:v>
                </c:pt>
                <c:pt idx="1">
                  <c:v>0.29632371083148284</c:v>
                </c:pt>
                <c:pt idx="2">
                  <c:v>0.21821334608945228</c:v>
                </c:pt>
                <c:pt idx="3">
                  <c:v>0.36890980625931441</c:v>
                </c:pt>
                <c:pt idx="4">
                  <c:v>0.20029290144727774</c:v>
                </c:pt>
                <c:pt idx="5">
                  <c:v>0.30098321949629869</c:v>
                </c:pt>
                <c:pt idx="6">
                  <c:v>0.21985892333999724</c:v>
                </c:pt>
                <c:pt idx="7">
                  <c:v>0.1735535746985139</c:v>
                </c:pt>
                <c:pt idx="8">
                  <c:v>0.23969771805502718</c:v>
                </c:pt>
                <c:pt idx="9">
                  <c:v>0.21619771569625407</c:v>
                </c:pt>
              </c:numCache>
            </c:numRef>
          </c:val>
          <c:extLst>
            <c:ext xmlns:c16="http://schemas.microsoft.com/office/drawing/2014/chart" uri="{C3380CC4-5D6E-409C-BE32-E72D297353CC}">
              <c16:uniqueId val="{00000001-6CC0-4164-8CEE-2F1907CD75B2}"/>
            </c:ext>
          </c:extLst>
        </c:ser>
        <c:ser>
          <c:idx val="2"/>
          <c:order val="2"/>
          <c:tx>
            <c:strRef>
              <c:f>'Andel indirekta kostnader Uppdr'!$D$36:$D$37</c:f>
              <c:strCache>
                <c:ptCount val="1"/>
                <c:pt idx="0">
                  <c:v>2023</c:v>
                </c:pt>
              </c:strCache>
            </c:strRef>
          </c:tx>
          <c:spPr>
            <a:solidFill>
              <a:schemeClr val="accent3"/>
            </a:solidFill>
            <a:ln>
              <a:noFill/>
            </a:ln>
            <a:effectLst/>
          </c:spPr>
          <c:invertIfNegative val="0"/>
          <c:cat>
            <c:strRef>
              <c:f>'Andel indirekta kostnader Uppdr'!$A$38:$A$48</c:f>
              <c:strCache>
                <c:ptCount val="10"/>
                <c:pt idx="0">
                  <c:v>BTH</c:v>
                </c:pt>
                <c:pt idx="1">
                  <c:v>HH</c:v>
                </c:pt>
                <c:pt idx="2">
                  <c:v>HJ</c:v>
                </c:pt>
                <c:pt idx="3">
                  <c:v>HKR</c:v>
                </c:pt>
                <c:pt idx="4">
                  <c:v>HS</c:v>
                </c:pt>
                <c:pt idx="5">
                  <c:v>HV</c:v>
                </c:pt>
                <c:pt idx="6">
                  <c:v>LU</c:v>
                </c:pt>
                <c:pt idx="7">
                  <c:v>MAU</c:v>
                </c:pt>
                <c:pt idx="8">
                  <c:v>SH</c:v>
                </c:pt>
                <c:pt idx="9">
                  <c:v>UU</c:v>
                </c:pt>
              </c:strCache>
            </c:strRef>
          </c:cat>
          <c:val>
            <c:numRef>
              <c:f>'Andel indirekta kostnader Uppdr'!$D$38:$D$48</c:f>
              <c:numCache>
                <c:formatCode>0.0%</c:formatCode>
                <c:ptCount val="10"/>
                <c:pt idx="0">
                  <c:v>0.24335817060637205</c:v>
                </c:pt>
                <c:pt idx="1">
                  <c:v>0.28311820652173914</c:v>
                </c:pt>
                <c:pt idx="2">
                  <c:v>0.2009163298745017</c:v>
                </c:pt>
                <c:pt idx="3">
                  <c:v>0.29546080641121963</c:v>
                </c:pt>
                <c:pt idx="4">
                  <c:v>0.17841318194405981</c:v>
                </c:pt>
                <c:pt idx="5">
                  <c:v>0.27981402073219847</c:v>
                </c:pt>
                <c:pt idx="6">
                  <c:v>0.2032702572993618</c:v>
                </c:pt>
                <c:pt idx="7">
                  <c:v>0.17037631880712908</c:v>
                </c:pt>
                <c:pt idx="8">
                  <c:v>0.23935934593041652</c:v>
                </c:pt>
                <c:pt idx="9">
                  <c:v>0.20148916189505861</c:v>
                </c:pt>
              </c:numCache>
            </c:numRef>
          </c:val>
          <c:extLst>
            <c:ext xmlns:c16="http://schemas.microsoft.com/office/drawing/2014/chart" uri="{C3380CC4-5D6E-409C-BE32-E72D297353CC}">
              <c16:uniqueId val="{00000002-6CC0-4164-8CEE-2F1907CD75B2}"/>
            </c:ext>
          </c:extLst>
        </c:ser>
        <c:dLbls>
          <c:showLegendKey val="0"/>
          <c:showVal val="0"/>
          <c:showCatName val="0"/>
          <c:showSerName val="0"/>
          <c:showPercent val="0"/>
          <c:showBubbleSize val="0"/>
        </c:dLbls>
        <c:gapWidth val="219"/>
        <c:overlap val="-27"/>
        <c:axId val="728058480"/>
        <c:axId val="728059136"/>
      </c:barChart>
      <c:catAx>
        <c:axId val="728058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8059136"/>
        <c:crosses val="autoZero"/>
        <c:auto val="1"/>
        <c:lblAlgn val="ctr"/>
        <c:lblOffset val="100"/>
        <c:noMultiLvlLbl val="0"/>
      </c:catAx>
      <c:valAx>
        <c:axId val="728059136"/>
        <c:scaling>
          <c:orientation val="minMax"/>
          <c:max val="0.4"/>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8058480"/>
        <c:crosses val="autoZero"/>
        <c:crossBetween val="between"/>
        <c:majorUnit val="5.000000000000001E-2"/>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0"/>
  <c:style val="2"/>
  <c:chart>
    <c:autoTitleDeleted val="1"/>
    <c:plotArea>
      <c:layout/>
      <c:barChart>
        <c:barDir val="col"/>
        <c:grouping val="clustered"/>
        <c:varyColors val="0"/>
        <c:dLbls>
          <c:showLegendKey val="0"/>
          <c:showVal val="0"/>
          <c:showCatName val="0"/>
          <c:showSerName val="0"/>
          <c:showPercent val="0"/>
          <c:showBubbleSize val="0"/>
        </c:dLbls>
        <c:gapWidth val="150"/>
        <c:axId val="78223521"/>
        <c:axId val="93765522"/>
      </c:barChart>
      <c:catAx>
        <c:axId val="78223521"/>
        <c:scaling>
          <c:orientation val="minMax"/>
        </c:scaling>
        <c:delete val="0"/>
        <c:axPos val="b"/>
        <c:numFmt formatCode="General" sourceLinked="1"/>
        <c:majorTickMark val="cross"/>
        <c:minorTickMark val="cross"/>
        <c:tickLblPos val="none"/>
        <c:spPr>
          <a:ln w="0">
            <a:noFill/>
          </a:ln>
        </c:spPr>
        <c:txPr>
          <a:bodyPr/>
          <a:lstStyle/>
          <a:p>
            <a:pPr>
              <a:defRPr sz="1800" b="0" spc="-1"/>
            </a:pPr>
            <a:endParaRPr lang="sv-SE"/>
          </a:p>
        </c:txPr>
        <c:crossAx val="93765522"/>
        <c:crosses val="autoZero"/>
        <c:auto val="1"/>
        <c:lblAlgn val="ctr"/>
        <c:lblOffset val="100"/>
        <c:noMultiLvlLbl val="0"/>
      </c:catAx>
      <c:valAx>
        <c:axId val="93765522"/>
        <c:scaling>
          <c:orientation val="minMax"/>
        </c:scaling>
        <c:delete val="0"/>
        <c:axPos val="l"/>
        <c:numFmt formatCode="General" sourceLinked="1"/>
        <c:majorTickMark val="cross"/>
        <c:minorTickMark val="cross"/>
        <c:tickLblPos val="none"/>
        <c:spPr>
          <a:ln w="0">
            <a:noFill/>
          </a:ln>
        </c:spPr>
        <c:txPr>
          <a:bodyPr/>
          <a:lstStyle/>
          <a:p>
            <a:pPr>
              <a:defRPr sz="1800" b="0" spc="-1"/>
            </a:pPr>
            <a:endParaRPr lang="sv-SE"/>
          </a:p>
        </c:txPr>
        <c:crossAx val="78223521"/>
        <c:crosses val="autoZero"/>
        <c:crossBetween val="midCat"/>
      </c:valAx>
      <c:spPr>
        <a:noFill/>
        <a:ln w="0">
          <a:noFill/>
        </a:ln>
      </c:spPr>
    </c:plotArea>
    <c:plotVisOnly val="1"/>
    <c:dispBlanksAs val="gap"/>
    <c:showDLblsOverMax val="1"/>
  </c:chart>
  <c:spPr>
    <a:noFill/>
    <a:ln w="9360">
      <a:noFill/>
    </a:ln>
  </c:spPr>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0"/>
  <c:style val="2"/>
  <c:chart>
    <c:autoTitleDeleted val="1"/>
    <c:plotArea>
      <c:layout/>
      <c:barChart>
        <c:barDir val="col"/>
        <c:grouping val="clustered"/>
        <c:varyColors val="0"/>
        <c:dLbls>
          <c:showLegendKey val="0"/>
          <c:showVal val="0"/>
          <c:showCatName val="0"/>
          <c:showSerName val="0"/>
          <c:showPercent val="0"/>
          <c:showBubbleSize val="0"/>
        </c:dLbls>
        <c:gapWidth val="150"/>
        <c:axId val="82297972"/>
        <c:axId val="41889647"/>
      </c:barChart>
      <c:catAx>
        <c:axId val="82297972"/>
        <c:scaling>
          <c:orientation val="minMax"/>
        </c:scaling>
        <c:delete val="0"/>
        <c:axPos val="b"/>
        <c:numFmt formatCode="General" sourceLinked="1"/>
        <c:majorTickMark val="cross"/>
        <c:minorTickMark val="cross"/>
        <c:tickLblPos val="none"/>
        <c:spPr>
          <a:ln w="0">
            <a:noFill/>
          </a:ln>
        </c:spPr>
        <c:txPr>
          <a:bodyPr/>
          <a:lstStyle/>
          <a:p>
            <a:pPr>
              <a:defRPr sz="1800" b="0" spc="-1"/>
            </a:pPr>
            <a:endParaRPr lang="sv-SE"/>
          </a:p>
        </c:txPr>
        <c:crossAx val="41889647"/>
        <c:crosses val="autoZero"/>
        <c:auto val="1"/>
        <c:lblAlgn val="ctr"/>
        <c:lblOffset val="100"/>
        <c:noMultiLvlLbl val="0"/>
      </c:catAx>
      <c:valAx>
        <c:axId val="41889647"/>
        <c:scaling>
          <c:orientation val="minMax"/>
        </c:scaling>
        <c:delete val="0"/>
        <c:axPos val="l"/>
        <c:numFmt formatCode="General" sourceLinked="1"/>
        <c:majorTickMark val="cross"/>
        <c:minorTickMark val="cross"/>
        <c:tickLblPos val="none"/>
        <c:spPr>
          <a:ln w="0">
            <a:noFill/>
          </a:ln>
        </c:spPr>
        <c:txPr>
          <a:bodyPr/>
          <a:lstStyle/>
          <a:p>
            <a:pPr>
              <a:defRPr sz="1800" b="0" spc="-1"/>
            </a:pPr>
            <a:endParaRPr lang="sv-SE"/>
          </a:p>
        </c:txPr>
        <c:crossAx val="82297972"/>
        <c:crosses val="autoZero"/>
        <c:crossBetween val="midCat"/>
      </c:valAx>
      <c:spPr>
        <a:noFill/>
        <a:ln w="0">
          <a:noFill/>
        </a:ln>
      </c:spPr>
    </c:plotArea>
    <c:plotVisOnly val="1"/>
    <c:dispBlanksAs val="gap"/>
    <c:showDLblsOverMax val="1"/>
  </c:chart>
  <c:spPr>
    <a:noFill/>
    <a:ln w="9360">
      <a:noFill/>
    </a:ln>
  </c:spPr>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0"/>
  <c:style val="2"/>
  <c:chart>
    <c:title>
      <c:tx>
        <c:rich>
          <a:bodyPr rot="0"/>
          <a:lstStyle/>
          <a:p>
            <a:pPr>
              <a:defRPr lang="en-US" sz="2000" b="0" strike="noStrike" spc="-1">
                <a:solidFill>
                  <a:srgbClr val="C00000"/>
                </a:solidFill>
                <a:latin typeface="Calibri"/>
              </a:defRPr>
            </a:pPr>
            <a:r>
              <a:rPr lang="en-US" sz="2000" b="0" strike="noStrike" spc="-1">
                <a:solidFill>
                  <a:srgbClr val="C00000"/>
                </a:solidFill>
                <a:latin typeface="Calibri"/>
              </a:rPr>
              <a:t>Totalt</a:t>
            </a:r>
          </a:p>
        </c:rich>
      </c:tx>
      <c:overlay val="0"/>
      <c:spPr>
        <a:noFill/>
        <a:ln w="0">
          <a:noFill/>
        </a:ln>
      </c:spPr>
    </c:title>
    <c:autoTitleDeleted val="0"/>
    <c:plotArea>
      <c:layout/>
      <c:barChart>
        <c:barDir val="col"/>
        <c:grouping val="clustered"/>
        <c:varyColors val="0"/>
        <c:dLbls>
          <c:showLegendKey val="0"/>
          <c:showVal val="0"/>
          <c:showCatName val="0"/>
          <c:showSerName val="0"/>
          <c:showPercent val="0"/>
          <c:showBubbleSize val="0"/>
        </c:dLbls>
        <c:gapWidth val="150"/>
        <c:axId val="40702292"/>
        <c:axId val="24399604"/>
      </c:barChart>
      <c:catAx>
        <c:axId val="40702292"/>
        <c:scaling>
          <c:orientation val="minMax"/>
        </c:scaling>
        <c:delete val="0"/>
        <c:axPos val="b"/>
        <c:numFmt formatCode="General" sourceLinked="1"/>
        <c:majorTickMark val="cross"/>
        <c:minorTickMark val="cross"/>
        <c:tickLblPos val="none"/>
        <c:spPr>
          <a:ln w="0">
            <a:noFill/>
          </a:ln>
        </c:spPr>
        <c:txPr>
          <a:bodyPr/>
          <a:lstStyle/>
          <a:p>
            <a:pPr>
              <a:defRPr sz="1800" b="0" spc="-1"/>
            </a:pPr>
            <a:endParaRPr lang="sv-SE"/>
          </a:p>
        </c:txPr>
        <c:crossAx val="24399604"/>
        <c:crosses val="autoZero"/>
        <c:auto val="1"/>
        <c:lblAlgn val="ctr"/>
        <c:lblOffset val="100"/>
        <c:noMultiLvlLbl val="0"/>
      </c:catAx>
      <c:valAx>
        <c:axId val="24399604"/>
        <c:scaling>
          <c:orientation val="minMax"/>
        </c:scaling>
        <c:delete val="0"/>
        <c:axPos val="l"/>
        <c:numFmt formatCode="General" sourceLinked="1"/>
        <c:majorTickMark val="cross"/>
        <c:minorTickMark val="cross"/>
        <c:tickLblPos val="none"/>
        <c:spPr>
          <a:ln w="0">
            <a:noFill/>
          </a:ln>
        </c:spPr>
        <c:txPr>
          <a:bodyPr/>
          <a:lstStyle/>
          <a:p>
            <a:pPr>
              <a:defRPr sz="1800" b="0" spc="-1"/>
            </a:pPr>
            <a:endParaRPr lang="sv-SE"/>
          </a:p>
        </c:txPr>
        <c:crossAx val="40702292"/>
        <c:crosses val="autoZero"/>
        <c:crossBetween val="midCat"/>
      </c:valAx>
      <c:spPr>
        <a:noFill/>
        <a:ln w="0">
          <a:noFill/>
        </a:ln>
      </c:spPr>
    </c:plotArea>
    <c:plotVisOnly val="1"/>
    <c:dispBlanksAs val="gap"/>
    <c:showDLblsOverMax val="1"/>
  </c:chart>
  <c:spPr>
    <a:noFill/>
    <a:ln w="9360">
      <a:noFill/>
    </a:ln>
  </c:spPr>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[SUHF_Sammanställning_2023_231116.xlsm]Indirekta 2022 fo!Pivottabell6</c:name>
    <c:fmtId val="26"/>
  </c:pivotSource>
  <c:chart>
    <c:autoTitleDeleted val="1"/>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pivotFmt>
      <c:pivotFmt>
        <c:idx val="9"/>
        <c:spPr>
          <a:solidFill>
            <a:schemeClr val="accent1"/>
          </a:solidFill>
          <a:ln>
            <a:noFill/>
          </a:ln>
          <a:effectLst/>
        </c:spPr>
        <c:marker>
          <c:symbol val="none"/>
        </c:marker>
      </c:pivotFmt>
    </c:pivotFmts>
    <c:plotArea>
      <c:layout/>
      <c:barChart>
        <c:barDir val="col"/>
        <c:grouping val="clustered"/>
        <c:varyColors val="0"/>
        <c:dLbls>
          <c:showLegendKey val="0"/>
          <c:showVal val="0"/>
          <c:showCatName val="0"/>
          <c:showSerName val="0"/>
          <c:showPercent val="0"/>
          <c:showBubbleSize val="0"/>
        </c:dLbls>
        <c:gapWidth val="219"/>
        <c:overlap val="-27"/>
        <c:axId val="728032040"/>
        <c:axId val="472170872"/>
      </c:barChart>
      <c:catAx>
        <c:axId val="728032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72170872"/>
        <c:crosses val="autoZero"/>
        <c:auto val="1"/>
        <c:lblAlgn val="ctr"/>
        <c:lblOffset val="100"/>
        <c:noMultiLvlLbl val="0"/>
      </c:catAx>
      <c:valAx>
        <c:axId val="47217087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80320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[SUHF_Sammanställning_2023_231117 Använd 240131.xlsm]Indirekta 2022 fo!Pivottabell6</c:name>
    <c:fmtId val="33"/>
  </c:pivotSource>
  <c:chart>
    <c:autoTitleDeleted val="1"/>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'Indirekta 2022 fo'!$B$3:$B$4</c:f>
              <c:strCache>
                <c:ptCount val="1"/>
                <c:pt idx="0">
                  <c:v>2023</c:v>
                </c:pt>
              </c:strCache>
            </c:strRef>
          </c:tx>
          <c:spPr>
            <a:solidFill>
              <a:schemeClr val="accent1"/>
            </a:solidFill>
            <a:ln>
              <a:noFill/>
            </a:ln>
            <a:effectLst/>
          </c:spPr>
          <c:invertIfNegative val="0"/>
          <c:cat>
            <c:strRef>
              <c:f>'Indirekta 2022 fo'!$A$5:$A$37</c:f>
              <c:strCache>
                <c:ptCount val="32"/>
                <c:pt idx="0">
                  <c:v>KI</c:v>
                </c:pt>
                <c:pt idx="1">
                  <c:v>UMU</c:v>
                </c:pt>
                <c:pt idx="2">
                  <c:v>LU</c:v>
                </c:pt>
                <c:pt idx="3">
                  <c:v>LIU</c:v>
                </c:pt>
                <c:pt idx="4">
                  <c:v>UU</c:v>
                </c:pt>
                <c:pt idx="5">
                  <c:v>CTH</c:v>
                </c:pt>
                <c:pt idx="6">
                  <c:v>SLU</c:v>
                </c:pt>
                <c:pt idx="7">
                  <c:v>SU</c:v>
                </c:pt>
                <c:pt idx="8">
                  <c:v>KTH</c:v>
                </c:pt>
                <c:pt idx="9">
                  <c:v>HS</c:v>
                </c:pt>
                <c:pt idx="10">
                  <c:v>GU</c:v>
                </c:pt>
                <c:pt idx="11">
                  <c:v>LTU</c:v>
                </c:pt>
                <c:pt idx="12">
                  <c:v>ORU</c:v>
                </c:pt>
                <c:pt idx="13">
                  <c:v>BTH</c:v>
                </c:pt>
                <c:pt idx="14">
                  <c:v>MAU</c:v>
                </c:pt>
                <c:pt idx="15">
                  <c:v>LNU</c:v>
                </c:pt>
                <c:pt idx="16">
                  <c:v>GIH</c:v>
                </c:pt>
                <c:pt idx="17">
                  <c:v>SKH</c:v>
                </c:pt>
                <c:pt idx="18">
                  <c:v>HJ</c:v>
                </c:pt>
                <c:pt idx="19">
                  <c:v>HH</c:v>
                </c:pt>
                <c:pt idx="20">
                  <c:v>KAU</c:v>
                </c:pt>
                <c:pt idx="21">
                  <c:v>HB</c:v>
                </c:pt>
                <c:pt idx="22">
                  <c:v>HKR</c:v>
                </c:pt>
                <c:pt idx="23">
                  <c:v>HDA</c:v>
                </c:pt>
                <c:pt idx="24">
                  <c:v>HIG</c:v>
                </c:pt>
                <c:pt idx="25">
                  <c:v>MIU</c:v>
                </c:pt>
                <c:pt idx="26">
                  <c:v>HV</c:v>
                </c:pt>
                <c:pt idx="27">
                  <c:v>KF</c:v>
                </c:pt>
                <c:pt idx="28">
                  <c:v>SH</c:v>
                </c:pt>
                <c:pt idx="29">
                  <c:v>MDU</c:v>
                </c:pt>
                <c:pt idx="30">
                  <c:v>KMH</c:v>
                </c:pt>
                <c:pt idx="31">
                  <c:v>FHS</c:v>
                </c:pt>
              </c:strCache>
            </c:strRef>
          </c:cat>
          <c:val>
            <c:numRef>
              <c:f>'Indirekta 2022 fo'!$B$5:$B$37</c:f>
              <c:numCache>
                <c:formatCode>0.0%</c:formatCode>
                <c:ptCount val="32"/>
                <c:pt idx="0">
                  <c:v>0.14750541198875977</c:v>
                </c:pt>
                <c:pt idx="1">
                  <c:v>0.16354189230829708</c:v>
                </c:pt>
                <c:pt idx="2">
                  <c:v>0.17353267378699111</c:v>
                </c:pt>
                <c:pt idx="3">
                  <c:v>0.17937184178357601</c:v>
                </c:pt>
                <c:pt idx="4">
                  <c:v>0.18132180680698923</c:v>
                </c:pt>
                <c:pt idx="5">
                  <c:v>0.18547715853213678</c:v>
                </c:pt>
                <c:pt idx="6">
                  <c:v>0.19131594666046206</c:v>
                </c:pt>
                <c:pt idx="7">
                  <c:v>0.19906673993622725</c:v>
                </c:pt>
                <c:pt idx="8">
                  <c:v>0.20715342341288556</c:v>
                </c:pt>
                <c:pt idx="9">
                  <c:v>0.2101971420475246</c:v>
                </c:pt>
                <c:pt idx="10">
                  <c:v>0.21131852582527436</c:v>
                </c:pt>
                <c:pt idx="11">
                  <c:v>0.22903828551589181</c:v>
                </c:pt>
                <c:pt idx="12">
                  <c:v>0.23963433682953761</c:v>
                </c:pt>
                <c:pt idx="13">
                  <c:v>0.24043059658668253</c:v>
                </c:pt>
                <c:pt idx="14">
                  <c:v>0.24156846201600773</c:v>
                </c:pt>
                <c:pt idx="15">
                  <c:v>0.24654759965777537</c:v>
                </c:pt>
                <c:pt idx="16">
                  <c:v>0.26277253014911184</c:v>
                </c:pt>
                <c:pt idx="17">
                  <c:v>0.26292509454377561</c:v>
                </c:pt>
                <c:pt idx="18">
                  <c:v>0.26560946093291316</c:v>
                </c:pt>
                <c:pt idx="19">
                  <c:v>0.26823551705738324</c:v>
                </c:pt>
                <c:pt idx="20">
                  <c:v>0.27235052744339744</c:v>
                </c:pt>
                <c:pt idx="21">
                  <c:v>0.27968787464945843</c:v>
                </c:pt>
                <c:pt idx="22">
                  <c:v>0.28431950980863929</c:v>
                </c:pt>
                <c:pt idx="23">
                  <c:v>0.28494804740872548</c:v>
                </c:pt>
                <c:pt idx="24">
                  <c:v>0.28512143889260594</c:v>
                </c:pt>
                <c:pt idx="25">
                  <c:v>0.28597801127431305</c:v>
                </c:pt>
                <c:pt idx="26">
                  <c:v>0.28641450734660934</c:v>
                </c:pt>
                <c:pt idx="27">
                  <c:v>0.29608872864085278</c:v>
                </c:pt>
                <c:pt idx="28">
                  <c:v>0.29967353359844545</c:v>
                </c:pt>
                <c:pt idx="29">
                  <c:v>0.31129818718113372</c:v>
                </c:pt>
                <c:pt idx="30">
                  <c:v>0.315855709159507</c:v>
                </c:pt>
                <c:pt idx="31">
                  <c:v>0.33921692089993838</c:v>
                </c:pt>
              </c:numCache>
            </c:numRef>
          </c:val>
          <c:extLst>
            <c:ext xmlns:c16="http://schemas.microsoft.com/office/drawing/2014/chart" uri="{C3380CC4-5D6E-409C-BE32-E72D297353CC}">
              <c16:uniqueId val="{00000000-A648-4410-AF96-E607EDD3AED1}"/>
            </c:ext>
          </c:extLst>
        </c:ser>
        <c:dLbls>
          <c:showLegendKey val="0"/>
          <c:showVal val="0"/>
          <c:showCatName val="0"/>
          <c:showSerName val="0"/>
          <c:showPercent val="0"/>
          <c:showBubbleSize val="0"/>
        </c:dLbls>
        <c:gapWidth val="219"/>
        <c:overlap val="-27"/>
        <c:axId val="728032040"/>
        <c:axId val="472170872"/>
      </c:barChart>
      <c:catAx>
        <c:axId val="728032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72170872"/>
        <c:crosses val="autoZero"/>
        <c:auto val="1"/>
        <c:lblAlgn val="ctr"/>
        <c:lblOffset val="100"/>
        <c:noMultiLvlLbl val="0"/>
      </c:catAx>
      <c:valAx>
        <c:axId val="47217087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80320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523876187615413E-2"/>
          <c:y val="0.10669539704618899"/>
          <c:w val="0.88437314040824622"/>
          <c:h val="0.76009060078708335"/>
        </c:manualLayout>
      </c:layout>
      <c:scatterChart>
        <c:scatterStyle val="lineMarker"/>
        <c:varyColors val="0"/>
        <c:ser>
          <c:idx val="0"/>
          <c:order val="0"/>
          <c:tx>
            <c:strRef>
              <c:f>'Indirekta punkter2022 fo'!$H$5</c:f>
              <c:strCache>
                <c:ptCount val="1"/>
                <c:pt idx="0">
                  <c:v>Summa av Andel indirekta kostnader</c:v>
                </c:pt>
              </c:strCache>
            </c:strRef>
          </c:tx>
          <c:spPr>
            <a:ln w="28575" cap="rnd">
              <a:noFill/>
              <a:round/>
            </a:ln>
            <a:effectLst/>
          </c:spPr>
          <c:marker>
            <c:symbol val="circle"/>
            <c:size val="5"/>
            <c:spPr>
              <a:solidFill>
                <a:schemeClr val="accent1"/>
              </a:solidFill>
              <a:ln w="9525">
                <a:solidFill>
                  <a:schemeClr val="accent1"/>
                </a:solidFill>
              </a:ln>
              <a:effectLst/>
            </c:spPr>
          </c:marker>
          <c:xVal>
            <c:numRef>
              <c:f>'Indirekta punkter2022 fo'!$G$6:$G$37</c:f>
              <c:numCache>
                <c:formatCode>General</c:formatCode>
                <c:ptCount val="32"/>
                <c:pt idx="0">
                  <c:v>6412323</c:v>
                </c:pt>
                <c:pt idx="1">
                  <c:v>2841372</c:v>
                </c:pt>
                <c:pt idx="2">
                  <c:v>6837048</c:v>
                </c:pt>
                <c:pt idx="3">
                  <c:v>2595433</c:v>
                </c:pt>
                <c:pt idx="4">
                  <c:v>5707898</c:v>
                </c:pt>
                <c:pt idx="5">
                  <c:v>2842833</c:v>
                </c:pt>
                <c:pt idx="6">
                  <c:v>3403929</c:v>
                </c:pt>
                <c:pt idx="7">
                  <c:v>3599459.2829999998</c:v>
                </c:pt>
                <c:pt idx="8">
                  <c:v>3741474</c:v>
                </c:pt>
                <c:pt idx="9">
                  <c:v>148218</c:v>
                </c:pt>
                <c:pt idx="10">
                  <c:v>4567057</c:v>
                </c:pt>
                <c:pt idx="11">
                  <c:v>1108905</c:v>
                </c:pt>
                <c:pt idx="12">
                  <c:v>646606</c:v>
                </c:pt>
                <c:pt idx="13">
                  <c:v>188204</c:v>
                </c:pt>
                <c:pt idx="14">
                  <c:v>480018</c:v>
                </c:pt>
                <c:pt idx="15">
                  <c:v>636494</c:v>
                </c:pt>
                <c:pt idx="16">
                  <c:v>67332</c:v>
                </c:pt>
                <c:pt idx="17">
                  <c:v>56746.2</c:v>
                </c:pt>
                <c:pt idx="18">
                  <c:v>300452.40000000002</c:v>
                </c:pt>
                <c:pt idx="19">
                  <c:v>200529</c:v>
                </c:pt>
                <c:pt idx="20">
                  <c:v>440616</c:v>
                </c:pt>
                <c:pt idx="21">
                  <c:v>191846</c:v>
                </c:pt>
                <c:pt idx="22">
                  <c:v>124686</c:v>
                </c:pt>
                <c:pt idx="23">
                  <c:v>157355</c:v>
                </c:pt>
                <c:pt idx="24">
                  <c:v>177859</c:v>
                </c:pt>
                <c:pt idx="25">
                  <c:v>447540</c:v>
                </c:pt>
                <c:pt idx="26">
                  <c:v>184643</c:v>
                </c:pt>
                <c:pt idx="27">
                  <c:v>25516</c:v>
                </c:pt>
                <c:pt idx="28">
                  <c:v>354064</c:v>
                </c:pt>
                <c:pt idx="29">
                  <c:v>29261.4</c:v>
                </c:pt>
                <c:pt idx="30">
                  <c:v>147699</c:v>
                </c:pt>
                <c:pt idx="31">
                  <c:v>48663416.283</c:v>
                </c:pt>
              </c:numCache>
            </c:numRef>
          </c:xVal>
          <c:yVal>
            <c:numRef>
              <c:f>'Indirekta punkter2022 fo'!$H$6:$H$37</c:f>
              <c:numCache>
                <c:formatCode>0.0%</c:formatCode>
                <c:ptCount val="32"/>
                <c:pt idx="0">
                  <c:v>0.14750541198875977</c:v>
                </c:pt>
                <c:pt idx="1">
                  <c:v>0.16354189230829708</c:v>
                </c:pt>
                <c:pt idx="2">
                  <c:v>0.17353267378699111</c:v>
                </c:pt>
                <c:pt idx="3">
                  <c:v>0.17937184178357601</c:v>
                </c:pt>
                <c:pt idx="4">
                  <c:v>0.18132180680698923</c:v>
                </c:pt>
                <c:pt idx="5">
                  <c:v>0.18547715853213678</c:v>
                </c:pt>
                <c:pt idx="6">
                  <c:v>0.19131594666046206</c:v>
                </c:pt>
                <c:pt idx="7">
                  <c:v>0.19906673993622725</c:v>
                </c:pt>
                <c:pt idx="8">
                  <c:v>0.20715342341288556</c:v>
                </c:pt>
                <c:pt idx="9">
                  <c:v>0.2101971420475246</c:v>
                </c:pt>
                <c:pt idx="10">
                  <c:v>0.21131852582527436</c:v>
                </c:pt>
                <c:pt idx="11">
                  <c:v>0.22903828551589181</c:v>
                </c:pt>
                <c:pt idx="12">
                  <c:v>0.23963433682953761</c:v>
                </c:pt>
                <c:pt idx="13">
                  <c:v>0.24043059658668253</c:v>
                </c:pt>
                <c:pt idx="14">
                  <c:v>0.24156846201600773</c:v>
                </c:pt>
                <c:pt idx="15">
                  <c:v>0.24654759965777537</c:v>
                </c:pt>
                <c:pt idx="16">
                  <c:v>0.26277253014911184</c:v>
                </c:pt>
                <c:pt idx="17">
                  <c:v>0.26292509454377561</c:v>
                </c:pt>
                <c:pt idx="18">
                  <c:v>0.26560946093291316</c:v>
                </c:pt>
                <c:pt idx="19">
                  <c:v>0.26823551705738324</c:v>
                </c:pt>
                <c:pt idx="20">
                  <c:v>0.27235052744339744</c:v>
                </c:pt>
                <c:pt idx="21">
                  <c:v>0.27968787464945843</c:v>
                </c:pt>
                <c:pt idx="22">
                  <c:v>0.28431950980863929</c:v>
                </c:pt>
                <c:pt idx="23">
                  <c:v>0.28494804740872548</c:v>
                </c:pt>
                <c:pt idx="24">
                  <c:v>0.28512143889260594</c:v>
                </c:pt>
                <c:pt idx="25">
                  <c:v>0.28597801127431305</c:v>
                </c:pt>
                <c:pt idx="26">
                  <c:v>0.28641450734660934</c:v>
                </c:pt>
                <c:pt idx="27">
                  <c:v>0.29608872864085278</c:v>
                </c:pt>
                <c:pt idx="28">
                  <c:v>0.29967353359844545</c:v>
                </c:pt>
                <c:pt idx="29">
                  <c:v>0.315855709159507</c:v>
                </c:pt>
                <c:pt idx="30">
                  <c:v>0.33921692089993838</c:v>
                </c:pt>
                <c:pt idx="31">
                  <c:v>0.19143045630859218</c:v>
                </c:pt>
              </c:numCache>
            </c:numRef>
          </c:yVal>
          <c:smooth val="0"/>
          <c:extLst>
            <c:ext xmlns:c16="http://schemas.microsoft.com/office/drawing/2014/chart" uri="{C3380CC4-5D6E-409C-BE32-E72D297353CC}">
              <c16:uniqueId val="{00000000-43EB-4A71-BF83-A9113F293348}"/>
            </c:ext>
          </c:extLst>
        </c:ser>
        <c:dLbls>
          <c:showLegendKey val="0"/>
          <c:showVal val="0"/>
          <c:showCatName val="0"/>
          <c:showSerName val="0"/>
          <c:showPercent val="0"/>
          <c:showBubbleSize val="0"/>
        </c:dLbls>
        <c:axId val="566482568"/>
        <c:axId val="566484536"/>
      </c:scatterChart>
      <c:valAx>
        <c:axId val="566482568"/>
        <c:scaling>
          <c:orientation val="minMax"/>
          <c:max val="7000000"/>
        </c:scaling>
        <c:delete val="0"/>
        <c:axPos val="b"/>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66484536"/>
        <c:crosses val="autoZero"/>
        <c:crossBetween val="midCat"/>
        <c:majorUnit val="500000"/>
        <c:minorUnit val="50000"/>
        <c:dispUnits>
          <c:builtInUnit val="millions"/>
        </c:dispUnits>
      </c:valAx>
      <c:valAx>
        <c:axId val="566484536"/>
        <c:scaling>
          <c:orientation val="minMax"/>
          <c:max val="0.4"/>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66482568"/>
        <c:crosses val="autoZero"/>
        <c:crossBetween val="midCat"/>
        <c:majorUnit val="5.000000000000001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[SUHF_Sammanställning_2023_231116.xlsm]Andel indirekta kostnader For!Pivottabell2</c:name>
    <c:fmtId val="11"/>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pivotFmt>
      <c:pivotFmt>
        <c:idx val="22"/>
        <c:spPr>
          <a:solidFill>
            <a:schemeClr val="accent1"/>
          </a:solidFill>
          <a:ln>
            <a:noFill/>
          </a:ln>
          <a:effectLst/>
        </c:spPr>
        <c:marker>
          <c:symbol val="none"/>
        </c:marker>
      </c:pivotFmt>
      <c:pivotFmt>
        <c:idx val="23"/>
        <c:spPr>
          <a:solidFill>
            <a:schemeClr val="accent1"/>
          </a:solidFill>
          <a:ln>
            <a:noFill/>
          </a:ln>
          <a:effectLst/>
        </c:spPr>
        <c:marker>
          <c:symbol val="none"/>
        </c:marker>
      </c:pivotFmt>
      <c:pivotFmt>
        <c:idx val="24"/>
        <c:spPr>
          <a:solidFill>
            <a:schemeClr val="accent1"/>
          </a:solidFill>
          <a:ln>
            <a:noFill/>
          </a:ln>
          <a:effectLst/>
        </c:spPr>
        <c:marker>
          <c:symbol val="none"/>
        </c:marker>
      </c:pivotFmt>
      <c:pivotFmt>
        <c:idx val="25"/>
        <c:spPr>
          <a:solidFill>
            <a:schemeClr val="accent1"/>
          </a:solidFill>
          <a:ln>
            <a:noFill/>
          </a:ln>
          <a:effectLst/>
        </c:spPr>
        <c:marker>
          <c:symbol val="none"/>
        </c:marker>
      </c:pivotFmt>
      <c:pivotFmt>
        <c:idx val="26"/>
        <c:spPr>
          <a:solidFill>
            <a:schemeClr val="accent1"/>
          </a:solidFill>
          <a:ln>
            <a:noFill/>
          </a:ln>
          <a:effectLst/>
        </c:spPr>
        <c:marker>
          <c:symbol val="none"/>
        </c:marker>
      </c:pivotFmt>
      <c:pivotFmt>
        <c:idx val="27"/>
        <c:spPr>
          <a:solidFill>
            <a:schemeClr val="accent1"/>
          </a:solidFill>
          <a:ln>
            <a:noFill/>
          </a:ln>
          <a:effectLst/>
        </c:spPr>
        <c:marker>
          <c:symbol val="none"/>
        </c:marker>
      </c:pivotFmt>
      <c:pivotFmt>
        <c:idx val="28"/>
        <c:spPr>
          <a:solidFill>
            <a:schemeClr val="accent1"/>
          </a:solidFill>
          <a:ln>
            <a:noFill/>
          </a:ln>
          <a:effectLst/>
        </c:spPr>
        <c:marker>
          <c:symbol val="none"/>
        </c:marker>
      </c:pivotFmt>
      <c:pivotFmt>
        <c:idx val="29"/>
        <c:spPr>
          <a:solidFill>
            <a:schemeClr val="accent1"/>
          </a:solidFill>
          <a:ln>
            <a:noFill/>
          </a:ln>
          <a:effectLst/>
        </c:spPr>
        <c:marker>
          <c:symbol val="none"/>
        </c:marker>
      </c:pivotFmt>
      <c:pivotFmt>
        <c:idx val="30"/>
        <c:spPr>
          <a:solidFill>
            <a:schemeClr val="accent1"/>
          </a:solidFill>
          <a:ln>
            <a:noFill/>
          </a:ln>
          <a:effectLst/>
        </c:spPr>
        <c:marker>
          <c:symbol val="none"/>
        </c:marker>
      </c:pivotFmt>
      <c:pivotFmt>
        <c:idx val="31"/>
        <c:spPr>
          <a:solidFill>
            <a:schemeClr val="accent1"/>
          </a:solidFill>
          <a:ln>
            <a:noFill/>
          </a:ln>
          <a:effectLst/>
        </c:spPr>
        <c:marker>
          <c:symbol val="none"/>
        </c:marker>
      </c:pivotFmt>
    </c:pivotFmts>
    <c:plotArea>
      <c:layout/>
      <c:barChart>
        <c:barDir val="col"/>
        <c:grouping val="clustered"/>
        <c:varyColors val="0"/>
        <c:ser>
          <c:idx val="0"/>
          <c:order val="0"/>
          <c:tx>
            <c:strRef>
              <c:f>'Andel indirekta kostnader For'!$B$19:$B$20</c:f>
              <c:strCache>
                <c:ptCount val="1"/>
                <c:pt idx="0">
                  <c:v>2019</c:v>
                </c:pt>
              </c:strCache>
            </c:strRef>
          </c:tx>
          <c:spPr>
            <a:solidFill>
              <a:schemeClr val="accent1"/>
            </a:solidFill>
            <a:ln>
              <a:noFill/>
            </a:ln>
            <a:effectLst/>
          </c:spPr>
          <c:invertIfNegative val="0"/>
          <c:cat>
            <c:strRef>
              <c:f>'Andel indirekta kostnader For'!$A$21:$A$31</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For'!$B$21:$B$31</c:f>
              <c:numCache>
                <c:formatCode>0.0%</c:formatCode>
                <c:ptCount val="10"/>
                <c:pt idx="0">
                  <c:v>0.18975441033854057</c:v>
                </c:pt>
                <c:pt idx="1">
                  <c:v>0.20068708701072052</c:v>
                </c:pt>
                <c:pt idx="2">
                  <c:v>0.15253615985647495</c:v>
                </c:pt>
                <c:pt idx="3">
                  <c:v>0.20913224703923863</c:v>
                </c:pt>
                <c:pt idx="4">
                  <c:v>0.19716499534260931</c:v>
                </c:pt>
                <c:pt idx="5">
                  <c:v>0.17210495751893504</c:v>
                </c:pt>
                <c:pt idx="6">
                  <c:v>0.19567493712476255</c:v>
                </c:pt>
                <c:pt idx="7">
                  <c:v>0.24011631502451586</c:v>
                </c:pt>
                <c:pt idx="8">
                  <c:v>0.16280696135103115</c:v>
                </c:pt>
                <c:pt idx="9">
                  <c:v>0.18252676914866928</c:v>
                </c:pt>
              </c:numCache>
            </c:numRef>
          </c:val>
          <c:extLst>
            <c:ext xmlns:c16="http://schemas.microsoft.com/office/drawing/2014/chart" uri="{C3380CC4-5D6E-409C-BE32-E72D297353CC}">
              <c16:uniqueId val="{00000000-FA8D-4EB7-86CF-584C159368FA}"/>
            </c:ext>
          </c:extLst>
        </c:ser>
        <c:ser>
          <c:idx val="1"/>
          <c:order val="1"/>
          <c:tx>
            <c:strRef>
              <c:f>'Andel indirekta kostnader For'!$C$19:$C$20</c:f>
              <c:strCache>
                <c:ptCount val="1"/>
                <c:pt idx="0">
                  <c:v>2020</c:v>
                </c:pt>
              </c:strCache>
            </c:strRef>
          </c:tx>
          <c:spPr>
            <a:solidFill>
              <a:schemeClr val="accent2"/>
            </a:solidFill>
            <a:ln>
              <a:noFill/>
            </a:ln>
            <a:effectLst/>
          </c:spPr>
          <c:invertIfNegative val="0"/>
          <c:cat>
            <c:strRef>
              <c:f>'Andel indirekta kostnader For'!$A$21:$A$31</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For'!$C$21:$C$31</c:f>
              <c:numCache>
                <c:formatCode>0.0%</c:formatCode>
                <c:ptCount val="10"/>
                <c:pt idx="0">
                  <c:v>0.19057765222434073</c:v>
                </c:pt>
                <c:pt idx="1">
                  <c:v>0.19752099859822192</c:v>
                </c:pt>
                <c:pt idx="2">
                  <c:v>0.15557213376485712</c:v>
                </c:pt>
                <c:pt idx="3">
                  <c:v>0.21164443799670757</c:v>
                </c:pt>
                <c:pt idx="4">
                  <c:v>0.19415978670795866</c:v>
                </c:pt>
                <c:pt idx="5">
                  <c:v>0.16939104336506927</c:v>
                </c:pt>
                <c:pt idx="6">
                  <c:v>0.19734846234260911</c:v>
                </c:pt>
                <c:pt idx="7">
                  <c:v>0.23815329979283811</c:v>
                </c:pt>
                <c:pt idx="8">
                  <c:v>0.16158251163614551</c:v>
                </c:pt>
                <c:pt idx="9">
                  <c:v>0.18174836276249298</c:v>
                </c:pt>
              </c:numCache>
            </c:numRef>
          </c:val>
          <c:extLst>
            <c:ext xmlns:c16="http://schemas.microsoft.com/office/drawing/2014/chart" uri="{C3380CC4-5D6E-409C-BE32-E72D297353CC}">
              <c16:uniqueId val="{00000001-FA8D-4EB7-86CF-584C159368FA}"/>
            </c:ext>
          </c:extLst>
        </c:ser>
        <c:ser>
          <c:idx val="2"/>
          <c:order val="2"/>
          <c:tx>
            <c:strRef>
              <c:f>'Andel indirekta kostnader For'!$D$19:$D$20</c:f>
              <c:strCache>
                <c:ptCount val="1"/>
                <c:pt idx="0">
                  <c:v>2021</c:v>
                </c:pt>
              </c:strCache>
            </c:strRef>
          </c:tx>
          <c:spPr>
            <a:solidFill>
              <a:schemeClr val="accent3"/>
            </a:solidFill>
            <a:ln>
              <a:noFill/>
            </a:ln>
            <a:effectLst/>
          </c:spPr>
          <c:invertIfNegative val="0"/>
          <c:cat>
            <c:strRef>
              <c:f>'Andel indirekta kostnader For'!$A$21:$A$31</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For'!$D$21:$D$31</c:f>
              <c:numCache>
                <c:formatCode>0.0%</c:formatCode>
                <c:ptCount val="10"/>
                <c:pt idx="0">
                  <c:v>0.18344181667915008</c:v>
                </c:pt>
                <c:pt idx="1">
                  <c:v>0.21199804706989586</c:v>
                </c:pt>
                <c:pt idx="2">
                  <c:v>0.1534807332427128</c:v>
                </c:pt>
                <c:pt idx="3">
                  <c:v>0.22425665106274162</c:v>
                </c:pt>
                <c:pt idx="4">
                  <c:v>0.19756822752376044</c:v>
                </c:pt>
                <c:pt idx="5">
                  <c:v>0.17233494286146603</c:v>
                </c:pt>
                <c:pt idx="6">
                  <c:v>0.20419493289299301</c:v>
                </c:pt>
                <c:pt idx="7">
                  <c:v>0.25146311008131711</c:v>
                </c:pt>
                <c:pt idx="8">
                  <c:v>0.16825178381631106</c:v>
                </c:pt>
                <c:pt idx="9">
                  <c:v>0.18771510841687</c:v>
                </c:pt>
              </c:numCache>
            </c:numRef>
          </c:val>
          <c:extLst>
            <c:ext xmlns:c16="http://schemas.microsoft.com/office/drawing/2014/chart" uri="{C3380CC4-5D6E-409C-BE32-E72D297353CC}">
              <c16:uniqueId val="{00000002-FA8D-4EB7-86CF-584C159368FA}"/>
            </c:ext>
          </c:extLst>
        </c:ser>
        <c:ser>
          <c:idx val="3"/>
          <c:order val="3"/>
          <c:tx>
            <c:strRef>
              <c:f>'Andel indirekta kostnader For'!$E$19:$E$20</c:f>
              <c:strCache>
                <c:ptCount val="1"/>
                <c:pt idx="0">
                  <c:v>2022</c:v>
                </c:pt>
              </c:strCache>
            </c:strRef>
          </c:tx>
          <c:spPr>
            <a:solidFill>
              <a:schemeClr val="accent4"/>
            </a:solidFill>
            <a:ln>
              <a:noFill/>
            </a:ln>
            <a:effectLst/>
          </c:spPr>
          <c:invertIfNegative val="0"/>
          <c:cat>
            <c:strRef>
              <c:f>'Andel indirekta kostnader For'!$A$21:$A$31</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For'!$E$21:$E$31</c:f>
              <c:numCache>
                <c:formatCode>0.0%</c:formatCode>
                <c:ptCount val="10"/>
                <c:pt idx="0">
                  <c:v>0.1914986010955658</c:v>
                </c:pt>
                <c:pt idx="1">
                  <c:v>0.21474412541984583</c:v>
                </c:pt>
                <c:pt idx="2">
                  <c:v>0.14976633373189513</c:v>
                </c:pt>
                <c:pt idx="3">
                  <c:v>0.21496145105421485</c:v>
                </c:pt>
                <c:pt idx="4">
                  <c:v>0.18265139200247502</c:v>
                </c:pt>
                <c:pt idx="5">
                  <c:v>0.1732108457095429</c:v>
                </c:pt>
                <c:pt idx="6">
                  <c:v>0.20109847777273357</c:v>
                </c:pt>
                <c:pt idx="7">
                  <c:v>0.1976831829645154</c:v>
                </c:pt>
                <c:pt idx="8">
                  <c:v>0.17131291919600269</c:v>
                </c:pt>
                <c:pt idx="9">
                  <c:v>0.18834213699187843</c:v>
                </c:pt>
              </c:numCache>
            </c:numRef>
          </c:val>
          <c:extLst>
            <c:ext xmlns:c16="http://schemas.microsoft.com/office/drawing/2014/chart" uri="{C3380CC4-5D6E-409C-BE32-E72D297353CC}">
              <c16:uniqueId val="{00000003-FA8D-4EB7-86CF-584C159368FA}"/>
            </c:ext>
          </c:extLst>
        </c:ser>
        <c:ser>
          <c:idx val="4"/>
          <c:order val="4"/>
          <c:tx>
            <c:strRef>
              <c:f>'Andel indirekta kostnader For'!$F$19:$F$20</c:f>
              <c:strCache>
                <c:ptCount val="1"/>
                <c:pt idx="0">
                  <c:v>2023</c:v>
                </c:pt>
              </c:strCache>
            </c:strRef>
          </c:tx>
          <c:spPr>
            <a:solidFill>
              <a:schemeClr val="accent5"/>
            </a:solidFill>
            <a:ln>
              <a:noFill/>
            </a:ln>
            <a:effectLst/>
          </c:spPr>
          <c:invertIfNegative val="0"/>
          <c:cat>
            <c:strRef>
              <c:f>'Andel indirekta kostnader For'!$A$21:$A$31</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For'!$F$21:$F$31</c:f>
              <c:numCache>
                <c:formatCode>0.0%</c:formatCode>
                <c:ptCount val="10"/>
                <c:pt idx="0">
                  <c:v>0.18547715853213678</c:v>
                </c:pt>
                <c:pt idx="1">
                  <c:v>0.21131852582527436</c:v>
                </c:pt>
                <c:pt idx="2">
                  <c:v>0.14750541198875977</c:v>
                </c:pt>
                <c:pt idx="3">
                  <c:v>0.20715342341288556</c:v>
                </c:pt>
                <c:pt idx="4">
                  <c:v>0.17937184178357601</c:v>
                </c:pt>
                <c:pt idx="5">
                  <c:v>0.17353267378699111</c:v>
                </c:pt>
                <c:pt idx="6">
                  <c:v>0.19131594666046206</c:v>
                </c:pt>
                <c:pt idx="7">
                  <c:v>0.19906673993622725</c:v>
                </c:pt>
                <c:pt idx="8">
                  <c:v>0.16354189230829708</c:v>
                </c:pt>
                <c:pt idx="9">
                  <c:v>0.18132180680698923</c:v>
                </c:pt>
              </c:numCache>
            </c:numRef>
          </c:val>
          <c:extLst>
            <c:ext xmlns:c16="http://schemas.microsoft.com/office/drawing/2014/chart" uri="{C3380CC4-5D6E-409C-BE32-E72D297353CC}">
              <c16:uniqueId val="{00000004-FA8D-4EB7-86CF-584C159368FA}"/>
            </c:ext>
          </c:extLst>
        </c:ser>
        <c:dLbls>
          <c:showLegendKey val="0"/>
          <c:showVal val="0"/>
          <c:showCatName val="0"/>
          <c:showSerName val="0"/>
          <c:showPercent val="0"/>
          <c:showBubbleSize val="0"/>
        </c:dLbls>
        <c:gapWidth val="219"/>
        <c:overlap val="-27"/>
        <c:axId val="715636000"/>
        <c:axId val="715636656"/>
      </c:barChart>
      <c:catAx>
        <c:axId val="715636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15636656"/>
        <c:crosses val="autoZero"/>
        <c:auto val="1"/>
        <c:lblAlgn val="ctr"/>
        <c:lblOffset val="100"/>
        <c:noMultiLvlLbl val="0"/>
      </c:catAx>
      <c:valAx>
        <c:axId val="715636656"/>
        <c:scaling>
          <c:orientation val="minMax"/>
          <c:max val="0.4"/>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15636000"/>
        <c:crosses val="autoZero"/>
        <c:crossBetween val="between"/>
        <c:majorUnit val="5.000000000000001E-2"/>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[SUHF_Sammanställning_2023_231116.xlsm]Andel indirekta kostnader For!Pivottabell3</c:name>
    <c:fmtId val="13"/>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pivotFmt>
      <c:pivotFmt>
        <c:idx val="22"/>
        <c:spPr>
          <a:solidFill>
            <a:schemeClr val="accent1"/>
          </a:solidFill>
          <a:ln>
            <a:noFill/>
          </a:ln>
          <a:effectLst/>
        </c:spPr>
        <c:marker>
          <c:symbol val="none"/>
        </c:marker>
      </c:pivotFmt>
      <c:pivotFmt>
        <c:idx val="23"/>
        <c:spPr>
          <a:solidFill>
            <a:schemeClr val="accent1"/>
          </a:solidFill>
          <a:ln>
            <a:noFill/>
          </a:ln>
          <a:effectLst/>
        </c:spPr>
        <c:marker>
          <c:symbol val="none"/>
        </c:marker>
      </c:pivotFmt>
      <c:pivotFmt>
        <c:idx val="24"/>
        <c:spPr>
          <a:solidFill>
            <a:schemeClr val="accent1"/>
          </a:solidFill>
          <a:ln>
            <a:noFill/>
          </a:ln>
          <a:effectLst/>
        </c:spPr>
        <c:marker>
          <c:symbol val="none"/>
        </c:marker>
      </c:pivotFmt>
      <c:pivotFmt>
        <c:idx val="25"/>
        <c:spPr>
          <a:solidFill>
            <a:schemeClr val="accent1"/>
          </a:solidFill>
          <a:ln>
            <a:noFill/>
          </a:ln>
          <a:effectLst/>
        </c:spPr>
        <c:marker>
          <c:symbol val="none"/>
        </c:marker>
      </c:pivotFmt>
      <c:pivotFmt>
        <c:idx val="26"/>
        <c:spPr>
          <a:solidFill>
            <a:schemeClr val="accent1"/>
          </a:solidFill>
          <a:ln>
            <a:noFill/>
          </a:ln>
          <a:effectLst/>
        </c:spPr>
        <c:marker>
          <c:symbol val="none"/>
        </c:marker>
      </c:pivotFmt>
      <c:pivotFmt>
        <c:idx val="27"/>
        <c:spPr>
          <a:solidFill>
            <a:schemeClr val="accent1"/>
          </a:solidFill>
          <a:ln>
            <a:noFill/>
          </a:ln>
          <a:effectLst/>
        </c:spPr>
        <c:marker>
          <c:symbol val="none"/>
        </c:marker>
      </c:pivotFmt>
      <c:pivotFmt>
        <c:idx val="28"/>
        <c:spPr>
          <a:solidFill>
            <a:schemeClr val="accent1"/>
          </a:solidFill>
          <a:ln>
            <a:noFill/>
          </a:ln>
          <a:effectLst/>
        </c:spPr>
        <c:marker>
          <c:symbol val="none"/>
        </c:marker>
      </c:pivotFmt>
      <c:pivotFmt>
        <c:idx val="29"/>
        <c:spPr>
          <a:solidFill>
            <a:schemeClr val="accent1"/>
          </a:solidFill>
          <a:ln>
            <a:noFill/>
          </a:ln>
          <a:effectLst/>
        </c:spPr>
        <c:marker>
          <c:symbol val="none"/>
        </c:marker>
      </c:pivotFmt>
      <c:pivotFmt>
        <c:idx val="30"/>
        <c:spPr>
          <a:solidFill>
            <a:schemeClr val="accent1"/>
          </a:solidFill>
          <a:ln>
            <a:noFill/>
          </a:ln>
          <a:effectLst/>
        </c:spPr>
        <c:marker>
          <c:symbol val="none"/>
        </c:marker>
      </c:pivotFmt>
      <c:pivotFmt>
        <c:idx val="31"/>
        <c:spPr>
          <a:solidFill>
            <a:schemeClr val="accent1"/>
          </a:solidFill>
          <a:ln>
            <a:noFill/>
          </a:ln>
          <a:effectLst/>
        </c:spPr>
        <c:marker>
          <c:symbol val="none"/>
        </c:marker>
      </c:pivotFmt>
    </c:pivotFmts>
    <c:plotArea>
      <c:layout/>
      <c:barChart>
        <c:barDir val="col"/>
        <c:grouping val="clustered"/>
        <c:varyColors val="0"/>
        <c:ser>
          <c:idx val="0"/>
          <c:order val="0"/>
          <c:tx>
            <c:strRef>
              <c:f>'Andel indirekta kostnader For'!$B$36:$B$37</c:f>
              <c:strCache>
                <c:ptCount val="1"/>
                <c:pt idx="0">
                  <c:v>2019</c:v>
                </c:pt>
              </c:strCache>
            </c:strRef>
          </c:tx>
          <c:spPr>
            <a:solidFill>
              <a:schemeClr val="accent1"/>
            </a:solidFill>
            <a:ln>
              <a:noFill/>
            </a:ln>
            <a:effectLst/>
          </c:spPr>
          <c:invertIfNegative val="0"/>
          <c:cat>
            <c:strRef>
              <c:f>'Andel indirekta kostnader For'!$A$38:$A$47</c:f>
              <c:strCache>
                <c:ptCount val="9"/>
                <c:pt idx="0">
                  <c:v>HJ</c:v>
                </c:pt>
                <c:pt idx="1">
                  <c:v>KAU</c:v>
                </c:pt>
                <c:pt idx="2">
                  <c:v>LNU</c:v>
                </c:pt>
                <c:pt idx="3">
                  <c:v>LTU</c:v>
                </c:pt>
                <c:pt idx="4">
                  <c:v>MAU</c:v>
                </c:pt>
                <c:pt idx="5">
                  <c:v>MDU</c:v>
                </c:pt>
                <c:pt idx="6">
                  <c:v>MIU</c:v>
                </c:pt>
                <c:pt idx="7">
                  <c:v>ORU</c:v>
                </c:pt>
                <c:pt idx="8">
                  <c:v>SH</c:v>
                </c:pt>
              </c:strCache>
            </c:strRef>
          </c:cat>
          <c:val>
            <c:numRef>
              <c:f>'Andel indirekta kostnader For'!$B$38:$B$47</c:f>
              <c:numCache>
                <c:formatCode>0.0%</c:formatCode>
                <c:ptCount val="9"/>
                <c:pt idx="0">
                  <c:v>0.29826626227875608</c:v>
                </c:pt>
                <c:pt idx="1">
                  <c:v>0.28216907073367431</c:v>
                </c:pt>
                <c:pt idx="2">
                  <c:v>0.23270044741076562</c:v>
                </c:pt>
                <c:pt idx="3">
                  <c:v>0.18541339092872569</c:v>
                </c:pt>
                <c:pt idx="4">
                  <c:v>0.21305734421300521</c:v>
                </c:pt>
                <c:pt idx="5">
                  <c:v>0.23242928265469898</c:v>
                </c:pt>
                <c:pt idx="6">
                  <c:v>0.30552614619349255</c:v>
                </c:pt>
                <c:pt idx="7">
                  <c:v>0.24670536024575765</c:v>
                </c:pt>
                <c:pt idx="8">
                  <c:v>0.25381834705587131</c:v>
                </c:pt>
              </c:numCache>
            </c:numRef>
          </c:val>
          <c:extLst>
            <c:ext xmlns:c16="http://schemas.microsoft.com/office/drawing/2014/chart" uri="{C3380CC4-5D6E-409C-BE32-E72D297353CC}">
              <c16:uniqueId val="{00000000-96F9-4E43-AB5E-35F13BA85796}"/>
            </c:ext>
          </c:extLst>
        </c:ser>
        <c:ser>
          <c:idx val="1"/>
          <c:order val="1"/>
          <c:tx>
            <c:strRef>
              <c:f>'Andel indirekta kostnader For'!$C$36:$C$37</c:f>
              <c:strCache>
                <c:ptCount val="1"/>
                <c:pt idx="0">
                  <c:v>2020</c:v>
                </c:pt>
              </c:strCache>
            </c:strRef>
          </c:tx>
          <c:spPr>
            <a:solidFill>
              <a:schemeClr val="accent2"/>
            </a:solidFill>
            <a:ln>
              <a:noFill/>
            </a:ln>
            <a:effectLst/>
          </c:spPr>
          <c:invertIfNegative val="0"/>
          <c:cat>
            <c:strRef>
              <c:f>'Andel indirekta kostnader For'!$A$38:$A$47</c:f>
              <c:strCache>
                <c:ptCount val="9"/>
                <c:pt idx="0">
                  <c:v>HJ</c:v>
                </c:pt>
                <c:pt idx="1">
                  <c:v>KAU</c:v>
                </c:pt>
                <c:pt idx="2">
                  <c:v>LNU</c:v>
                </c:pt>
                <c:pt idx="3">
                  <c:v>LTU</c:v>
                </c:pt>
                <c:pt idx="4">
                  <c:v>MAU</c:v>
                </c:pt>
                <c:pt idx="5">
                  <c:v>MDU</c:v>
                </c:pt>
                <c:pt idx="6">
                  <c:v>MIU</c:v>
                </c:pt>
                <c:pt idx="7">
                  <c:v>ORU</c:v>
                </c:pt>
                <c:pt idx="8">
                  <c:v>SH</c:v>
                </c:pt>
              </c:strCache>
            </c:strRef>
          </c:cat>
          <c:val>
            <c:numRef>
              <c:f>'Andel indirekta kostnader For'!$C$38:$C$47</c:f>
              <c:numCache>
                <c:formatCode>0.0%</c:formatCode>
                <c:ptCount val="9"/>
                <c:pt idx="0">
                  <c:v>0.27841905020721519</c:v>
                </c:pt>
                <c:pt idx="1">
                  <c:v>0.28679517424307244</c:v>
                </c:pt>
                <c:pt idx="2">
                  <c:v>0.23425670165469709</c:v>
                </c:pt>
                <c:pt idx="3">
                  <c:v>0.18002018163471242</c:v>
                </c:pt>
                <c:pt idx="4">
                  <c:v>0.20193477825531062</c:v>
                </c:pt>
                <c:pt idx="5">
                  <c:v>0.23539529146644989</c:v>
                </c:pt>
                <c:pt idx="6">
                  <c:v>0.28568679635382377</c:v>
                </c:pt>
                <c:pt idx="7">
                  <c:v>0.22907327752650153</c:v>
                </c:pt>
                <c:pt idx="8">
                  <c:v>0.26746438821281038</c:v>
                </c:pt>
              </c:numCache>
            </c:numRef>
          </c:val>
          <c:extLst>
            <c:ext xmlns:c16="http://schemas.microsoft.com/office/drawing/2014/chart" uri="{C3380CC4-5D6E-409C-BE32-E72D297353CC}">
              <c16:uniqueId val="{00000001-96F9-4E43-AB5E-35F13BA85796}"/>
            </c:ext>
          </c:extLst>
        </c:ser>
        <c:ser>
          <c:idx val="2"/>
          <c:order val="2"/>
          <c:tx>
            <c:strRef>
              <c:f>'Andel indirekta kostnader For'!$D$36:$D$37</c:f>
              <c:strCache>
                <c:ptCount val="1"/>
                <c:pt idx="0">
                  <c:v>2021</c:v>
                </c:pt>
              </c:strCache>
            </c:strRef>
          </c:tx>
          <c:spPr>
            <a:solidFill>
              <a:schemeClr val="accent3"/>
            </a:solidFill>
            <a:ln>
              <a:noFill/>
            </a:ln>
            <a:effectLst/>
          </c:spPr>
          <c:invertIfNegative val="0"/>
          <c:cat>
            <c:strRef>
              <c:f>'Andel indirekta kostnader For'!$A$38:$A$47</c:f>
              <c:strCache>
                <c:ptCount val="9"/>
                <c:pt idx="0">
                  <c:v>HJ</c:v>
                </c:pt>
                <c:pt idx="1">
                  <c:v>KAU</c:v>
                </c:pt>
                <c:pt idx="2">
                  <c:v>LNU</c:v>
                </c:pt>
                <c:pt idx="3">
                  <c:v>LTU</c:v>
                </c:pt>
                <c:pt idx="4">
                  <c:v>MAU</c:v>
                </c:pt>
                <c:pt idx="5">
                  <c:v>MDU</c:v>
                </c:pt>
                <c:pt idx="6">
                  <c:v>MIU</c:v>
                </c:pt>
                <c:pt idx="7">
                  <c:v>ORU</c:v>
                </c:pt>
                <c:pt idx="8">
                  <c:v>SH</c:v>
                </c:pt>
              </c:strCache>
            </c:strRef>
          </c:cat>
          <c:val>
            <c:numRef>
              <c:f>'Andel indirekta kostnader For'!$D$38:$D$47</c:f>
              <c:numCache>
                <c:formatCode>0.0%</c:formatCode>
                <c:ptCount val="9"/>
                <c:pt idx="0">
                  <c:v>0.27536201564172569</c:v>
                </c:pt>
                <c:pt idx="1">
                  <c:v>0.29391046505008406</c:v>
                </c:pt>
                <c:pt idx="2">
                  <c:v>0.24495505146281793</c:v>
                </c:pt>
                <c:pt idx="3">
                  <c:v>0.22226551373346898</c:v>
                </c:pt>
                <c:pt idx="4">
                  <c:v>0.24489030007172005</c:v>
                </c:pt>
                <c:pt idx="5">
                  <c:v>0.23815193949150998</c:v>
                </c:pt>
                <c:pt idx="6">
                  <c:v>0.31151207756266774</c:v>
                </c:pt>
                <c:pt idx="7">
                  <c:v>0.24433914691613487</c:v>
                </c:pt>
                <c:pt idx="8">
                  <c:v>0.26880863735644545</c:v>
                </c:pt>
              </c:numCache>
            </c:numRef>
          </c:val>
          <c:extLst>
            <c:ext xmlns:c16="http://schemas.microsoft.com/office/drawing/2014/chart" uri="{C3380CC4-5D6E-409C-BE32-E72D297353CC}">
              <c16:uniqueId val="{00000002-96F9-4E43-AB5E-35F13BA85796}"/>
            </c:ext>
          </c:extLst>
        </c:ser>
        <c:ser>
          <c:idx val="3"/>
          <c:order val="3"/>
          <c:tx>
            <c:strRef>
              <c:f>'Andel indirekta kostnader For'!$E$36:$E$37</c:f>
              <c:strCache>
                <c:ptCount val="1"/>
                <c:pt idx="0">
                  <c:v>2022</c:v>
                </c:pt>
              </c:strCache>
            </c:strRef>
          </c:tx>
          <c:spPr>
            <a:solidFill>
              <a:schemeClr val="accent4"/>
            </a:solidFill>
            <a:ln>
              <a:noFill/>
            </a:ln>
            <a:effectLst/>
          </c:spPr>
          <c:invertIfNegative val="0"/>
          <c:cat>
            <c:strRef>
              <c:f>'Andel indirekta kostnader For'!$A$38:$A$47</c:f>
              <c:strCache>
                <c:ptCount val="9"/>
                <c:pt idx="0">
                  <c:v>HJ</c:v>
                </c:pt>
                <c:pt idx="1">
                  <c:v>KAU</c:v>
                </c:pt>
                <c:pt idx="2">
                  <c:v>LNU</c:v>
                </c:pt>
                <c:pt idx="3">
                  <c:v>LTU</c:v>
                </c:pt>
                <c:pt idx="4">
                  <c:v>MAU</c:v>
                </c:pt>
                <c:pt idx="5">
                  <c:v>MDU</c:v>
                </c:pt>
                <c:pt idx="6">
                  <c:v>MIU</c:v>
                </c:pt>
                <c:pt idx="7">
                  <c:v>ORU</c:v>
                </c:pt>
                <c:pt idx="8">
                  <c:v>SH</c:v>
                </c:pt>
              </c:strCache>
            </c:strRef>
          </c:cat>
          <c:val>
            <c:numRef>
              <c:f>'Andel indirekta kostnader For'!$E$38:$E$47</c:f>
              <c:numCache>
                <c:formatCode>0.0%</c:formatCode>
                <c:ptCount val="9"/>
                <c:pt idx="0">
                  <c:v>0.28744328814335141</c:v>
                </c:pt>
                <c:pt idx="1">
                  <c:v>0.27230096583286933</c:v>
                </c:pt>
                <c:pt idx="2">
                  <c:v>0.24522018610511948</c:v>
                </c:pt>
                <c:pt idx="3">
                  <c:v>0.2318521134359397</c:v>
                </c:pt>
                <c:pt idx="4">
                  <c:v>0.25790345148537019</c:v>
                </c:pt>
                <c:pt idx="5">
                  <c:v>0.26637568015140761</c:v>
                </c:pt>
                <c:pt idx="6">
                  <c:v>0.28782281859592401</c:v>
                </c:pt>
                <c:pt idx="7">
                  <c:v>0.24357916047554487</c:v>
                </c:pt>
                <c:pt idx="8">
                  <c:v>0.27292682158014037</c:v>
                </c:pt>
              </c:numCache>
            </c:numRef>
          </c:val>
          <c:extLst>
            <c:ext xmlns:c16="http://schemas.microsoft.com/office/drawing/2014/chart" uri="{C3380CC4-5D6E-409C-BE32-E72D297353CC}">
              <c16:uniqueId val="{00000003-96F9-4E43-AB5E-35F13BA85796}"/>
            </c:ext>
          </c:extLst>
        </c:ser>
        <c:ser>
          <c:idx val="4"/>
          <c:order val="4"/>
          <c:tx>
            <c:strRef>
              <c:f>'Andel indirekta kostnader For'!$F$36:$F$37</c:f>
              <c:strCache>
                <c:ptCount val="1"/>
                <c:pt idx="0">
                  <c:v>2023</c:v>
                </c:pt>
              </c:strCache>
            </c:strRef>
          </c:tx>
          <c:spPr>
            <a:solidFill>
              <a:schemeClr val="accent5"/>
            </a:solidFill>
            <a:ln>
              <a:noFill/>
            </a:ln>
            <a:effectLst/>
          </c:spPr>
          <c:invertIfNegative val="0"/>
          <c:cat>
            <c:strRef>
              <c:f>'Andel indirekta kostnader For'!$A$38:$A$47</c:f>
              <c:strCache>
                <c:ptCount val="9"/>
                <c:pt idx="0">
                  <c:v>HJ</c:v>
                </c:pt>
                <c:pt idx="1">
                  <c:v>KAU</c:v>
                </c:pt>
                <c:pt idx="2">
                  <c:v>LNU</c:v>
                </c:pt>
                <c:pt idx="3">
                  <c:v>LTU</c:v>
                </c:pt>
                <c:pt idx="4">
                  <c:v>MAU</c:v>
                </c:pt>
                <c:pt idx="5">
                  <c:v>MDU</c:v>
                </c:pt>
                <c:pt idx="6">
                  <c:v>MIU</c:v>
                </c:pt>
                <c:pt idx="7">
                  <c:v>ORU</c:v>
                </c:pt>
                <c:pt idx="8">
                  <c:v>SH</c:v>
                </c:pt>
              </c:strCache>
            </c:strRef>
          </c:cat>
          <c:val>
            <c:numRef>
              <c:f>'Andel indirekta kostnader For'!$F$38:$F$47</c:f>
              <c:numCache>
                <c:formatCode>0.0%</c:formatCode>
                <c:ptCount val="9"/>
                <c:pt idx="0">
                  <c:v>0.26560946093291316</c:v>
                </c:pt>
                <c:pt idx="1">
                  <c:v>0.27235052744339744</c:v>
                </c:pt>
                <c:pt idx="2">
                  <c:v>0.24654759965777537</c:v>
                </c:pt>
                <c:pt idx="3">
                  <c:v>0.22903828551589181</c:v>
                </c:pt>
                <c:pt idx="4">
                  <c:v>0.24156846201600773</c:v>
                </c:pt>
                <c:pt idx="5">
                  <c:v>0.31129818718113372</c:v>
                </c:pt>
                <c:pt idx="6">
                  <c:v>0.28597801127431305</c:v>
                </c:pt>
                <c:pt idx="7">
                  <c:v>0.23963433682953761</c:v>
                </c:pt>
                <c:pt idx="8">
                  <c:v>0.29967353359844545</c:v>
                </c:pt>
              </c:numCache>
            </c:numRef>
          </c:val>
          <c:extLst>
            <c:ext xmlns:c16="http://schemas.microsoft.com/office/drawing/2014/chart" uri="{C3380CC4-5D6E-409C-BE32-E72D297353CC}">
              <c16:uniqueId val="{00000004-96F9-4E43-AB5E-35F13BA85796}"/>
            </c:ext>
          </c:extLst>
        </c:ser>
        <c:dLbls>
          <c:showLegendKey val="0"/>
          <c:showVal val="0"/>
          <c:showCatName val="0"/>
          <c:showSerName val="0"/>
          <c:showPercent val="0"/>
          <c:showBubbleSize val="0"/>
        </c:dLbls>
        <c:gapWidth val="219"/>
        <c:overlap val="-27"/>
        <c:axId val="728058480"/>
        <c:axId val="728059136"/>
      </c:barChart>
      <c:catAx>
        <c:axId val="728058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8059136"/>
        <c:crosses val="autoZero"/>
        <c:auto val="1"/>
        <c:lblAlgn val="ctr"/>
        <c:lblOffset val="100"/>
        <c:noMultiLvlLbl val="0"/>
      </c:catAx>
      <c:valAx>
        <c:axId val="728059136"/>
        <c:scaling>
          <c:orientation val="minMax"/>
          <c:max val="0.4"/>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805848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[SUHF_Sammanställning_2023_231116.xlsm]Andel indirekta kostnader For!Pivottabell4</c:name>
    <c:fmtId val="13"/>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pivotFmt>
      <c:pivotFmt>
        <c:idx val="22"/>
        <c:spPr>
          <a:solidFill>
            <a:schemeClr val="accent1"/>
          </a:solidFill>
          <a:ln>
            <a:noFill/>
          </a:ln>
          <a:effectLst/>
        </c:spPr>
        <c:marker>
          <c:symbol val="none"/>
        </c:marker>
      </c:pivotFmt>
      <c:pivotFmt>
        <c:idx val="23"/>
        <c:spPr>
          <a:solidFill>
            <a:schemeClr val="accent1"/>
          </a:solidFill>
          <a:ln>
            <a:noFill/>
          </a:ln>
          <a:effectLst/>
        </c:spPr>
        <c:marker>
          <c:symbol val="none"/>
        </c:marker>
      </c:pivotFmt>
      <c:pivotFmt>
        <c:idx val="24"/>
        <c:spPr>
          <a:solidFill>
            <a:schemeClr val="accent1"/>
          </a:solidFill>
          <a:ln>
            <a:noFill/>
          </a:ln>
          <a:effectLst/>
        </c:spPr>
        <c:marker>
          <c:symbol val="none"/>
        </c:marker>
      </c:pivotFmt>
      <c:pivotFmt>
        <c:idx val="25"/>
        <c:spPr>
          <a:solidFill>
            <a:schemeClr val="accent1"/>
          </a:solidFill>
          <a:ln>
            <a:noFill/>
          </a:ln>
          <a:effectLst/>
        </c:spPr>
        <c:marker>
          <c:symbol val="none"/>
        </c:marker>
      </c:pivotFmt>
      <c:pivotFmt>
        <c:idx val="26"/>
        <c:spPr>
          <a:solidFill>
            <a:schemeClr val="accent1"/>
          </a:solidFill>
          <a:ln>
            <a:noFill/>
          </a:ln>
          <a:effectLst/>
        </c:spPr>
        <c:marker>
          <c:symbol val="none"/>
        </c:marker>
      </c:pivotFmt>
      <c:pivotFmt>
        <c:idx val="27"/>
        <c:spPr>
          <a:solidFill>
            <a:schemeClr val="accent1"/>
          </a:solidFill>
          <a:ln>
            <a:noFill/>
          </a:ln>
          <a:effectLst/>
        </c:spPr>
        <c:marker>
          <c:symbol val="none"/>
        </c:marker>
      </c:pivotFmt>
      <c:pivotFmt>
        <c:idx val="28"/>
        <c:spPr>
          <a:solidFill>
            <a:schemeClr val="accent1"/>
          </a:solidFill>
          <a:ln>
            <a:noFill/>
          </a:ln>
          <a:effectLst/>
        </c:spPr>
        <c:marker>
          <c:symbol val="none"/>
        </c:marker>
      </c:pivotFmt>
      <c:pivotFmt>
        <c:idx val="29"/>
        <c:spPr>
          <a:solidFill>
            <a:schemeClr val="accent1"/>
          </a:solidFill>
          <a:ln>
            <a:noFill/>
          </a:ln>
          <a:effectLst/>
        </c:spPr>
        <c:marker>
          <c:symbol val="none"/>
        </c:marker>
      </c:pivotFmt>
      <c:pivotFmt>
        <c:idx val="30"/>
        <c:spPr>
          <a:solidFill>
            <a:schemeClr val="accent1"/>
          </a:solidFill>
          <a:ln>
            <a:noFill/>
          </a:ln>
          <a:effectLst/>
        </c:spPr>
        <c:marker>
          <c:symbol val="none"/>
        </c:marker>
      </c:pivotFmt>
      <c:pivotFmt>
        <c:idx val="31"/>
        <c:spPr>
          <a:solidFill>
            <a:schemeClr val="accent1"/>
          </a:solidFill>
          <a:ln>
            <a:noFill/>
          </a:ln>
          <a:effectLst/>
        </c:spPr>
        <c:marker>
          <c:symbol val="none"/>
        </c:marker>
      </c:pivotFmt>
    </c:pivotFmts>
    <c:plotArea>
      <c:layout/>
      <c:barChart>
        <c:barDir val="col"/>
        <c:grouping val="clustered"/>
        <c:varyColors val="0"/>
        <c:ser>
          <c:idx val="0"/>
          <c:order val="0"/>
          <c:tx>
            <c:strRef>
              <c:f>'Andel indirekta kostnader For'!$B$53:$B$54</c:f>
              <c:strCache>
                <c:ptCount val="1"/>
                <c:pt idx="0">
                  <c:v>2019</c:v>
                </c:pt>
              </c:strCache>
            </c:strRef>
          </c:tx>
          <c:spPr>
            <a:solidFill>
              <a:schemeClr val="accent1"/>
            </a:solidFill>
            <a:ln>
              <a:noFill/>
            </a:ln>
            <a:effectLst/>
          </c:spPr>
          <c:invertIfNegative val="0"/>
          <c:cat>
            <c:strRef>
              <c:f>'Andel indirekta kostnader For'!$A$55:$A$64</c:f>
              <c:strCache>
                <c:ptCount val="9"/>
                <c:pt idx="0">
                  <c:v>BTH</c:v>
                </c:pt>
                <c:pt idx="1">
                  <c:v>FHS</c:v>
                </c:pt>
                <c:pt idx="2">
                  <c:v>HB</c:v>
                </c:pt>
                <c:pt idx="3">
                  <c:v>HDA</c:v>
                </c:pt>
                <c:pt idx="4">
                  <c:v>HH</c:v>
                </c:pt>
                <c:pt idx="5">
                  <c:v>HIG</c:v>
                </c:pt>
                <c:pt idx="6">
                  <c:v>HKR</c:v>
                </c:pt>
                <c:pt idx="7">
                  <c:v>HS</c:v>
                </c:pt>
                <c:pt idx="8">
                  <c:v>HV</c:v>
                </c:pt>
              </c:strCache>
            </c:strRef>
          </c:cat>
          <c:val>
            <c:numRef>
              <c:f>'Andel indirekta kostnader For'!$B$55:$B$64</c:f>
              <c:numCache>
                <c:formatCode>0.0%</c:formatCode>
                <c:ptCount val="9"/>
                <c:pt idx="0">
                  <c:v>0.23008190871087245</c:v>
                </c:pt>
                <c:pt idx="1">
                  <c:v>0.25462807673263371</c:v>
                </c:pt>
                <c:pt idx="2">
                  <c:v>0.30102326752935993</c:v>
                </c:pt>
                <c:pt idx="3">
                  <c:v>0.33418358463627817</c:v>
                </c:pt>
                <c:pt idx="4">
                  <c:v>0.26727957394845697</c:v>
                </c:pt>
                <c:pt idx="5">
                  <c:v>0.29086524876137371</c:v>
                </c:pt>
                <c:pt idx="6">
                  <c:v>0.33462937183906921</c:v>
                </c:pt>
                <c:pt idx="7">
                  <c:v>0.24307131783934827</c:v>
                </c:pt>
                <c:pt idx="8">
                  <c:v>0.25111390602578482</c:v>
                </c:pt>
              </c:numCache>
            </c:numRef>
          </c:val>
          <c:extLst>
            <c:ext xmlns:c16="http://schemas.microsoft.com/office/drawing/2014/chart" uri="{C3380CC4-5D6E-409C-BE32-E72D297353CC}">
              <c16:uniqueId val="{00000000-C6BD-457D-BDF3-10A4A195819E}"/>
            </c:ext>
          </c:extLst>
        </c:ser>
        <c:ser>
          <c:idx val="1"/>
          <c:order val="1"/>
          <c:tx>
            <c:strRef>
              <c:f>'Andel indirekta kostnader For'!$C$53:$C$54</c:f>
              <c:strCache>
                <c:ptCount val="1"/>
                <c:pt idx="0">
                  <c:v>2020</c:v>
                </c:pt>
              </c:strCache>
            </c:strRef>
          </c:tx>
          <c:spPr>
            <a:solidFill>
              <a:schemeClr val="accent2"/>
            </a:solidFill>
            <a:ln>
              <a:noFill/>
            </a:ln>
            <a:effectLst/>
          </c:spPr>
          <c:invertIfNegative val="0"/>
          <c:cat>
            <c:strRef>
              <c:f>'Andel indirekta kostnader For'!$A$55:$A$64</c:f>
              <c:strCache>
                <c:ptCount val="9"/>
                <c:pt idx="0">
                  <c:v>BTH</c:v>
                </c:pt>
                <c:pt idx="1">
                  <c:v>FHS</c:v>
                </c:pt>
                <c:pt idx="2">
                  <c:v>HB</c:v>
                </c:pt>
                <c:pt idx="3">
                  <c:v>HDA</c:v>
                </c:pt>
                <c:pt idx="4">
                  <c:v>HH</c:v>
                </c:pt>
                <c:pt idx="5">
                  <c:v>HIG</c:v>
                </c:pt>
                <c:pt idx="6">
                  <c:v>HKR</c:v>
                </c:pt>
                <c:pt idx="7">
                  <c:v>HS</c:v>
                </c:pt>
                <c:pt idx="8">
                  <c:v>HV</c:v>
                </c:pt>
              </c:strCache>
            </c:strRef>
          </c:cat>
          <c:val>
            <c:numRef>
              <c:f>'Andel indirekta kostnader For'!$C$55:$C$64</c:f>
              <c:numCache>
                <c:formatCode>0.0%</c:formatCode>
                <c:ptCount val="9"/>
                <c:pt idx="0">
                  <c:v>0.22052878286438404</c:v>
                </c:pt>
                <c:pt idx="1">
                  <c:v>0.26614833403443622</c:v>
                </c:pt>
                <c:pt idx="2">
                  <c:v>0.29869264263197864</c:v>
                </c:pt>
                <c:pt idx="3">
                  <c:v>0.28670201745029278</c:v>
                </c:pt>
                <c:pt idx="4">
                  <c:v>0.26688933475904991</c:v>
                </c:pt>
                <c:pt idx="5">
                  <c:v>0.29597141550810291</c:v>
                </c:pt>
                <c:pt idx="6">
                  <c:v>0.38205904718705391</c:v>
                </c:pt>
                <c:pt idx="7">
                  <c:v>0.24104263835136119</c:v>
                </c:pt>
                <c:pt idx="8">
                  <c:v>0.26255882812174708</c:v>
                </c:pt>
              </c:numCache>
            </c:numRef>
          </c:val>
          <c:extLst>
            <c:ext xmlns:c16="http://schemas.microsoft.com/office/drawing/2014/chart" uri="{C3380CC4-5D6E-409C-BE32-E72D297353CC}">
              <c16:uniqueId val="{00000001-C6BD-457D-BDF3-10A4A195819E}"/>
            </c:ext>
          </c:extLst>
        </c:ser>
        <c:ser>
          <c:idx val="2"/>
          <c:order val="2"/>
          <c:tx>
            <c:strRef>
              <c:f>'Andel indirekta kostnader For'!$D$53:$D$54</c:f>
              <c:strCache>
                <c:ptCount val="1"/>
                <c:pt idx="0">
                  <c:v>2021</c:v>
                </c:pt>
              </c:strCache>
            </c:strRef>
          </c:tx>
          <c:spPr>
            <a:solidFill>
              <a:schemeClr val="accent3"/>
            </a:solidFill>
            <a:ln>
              <a:noFill/>
            </a:ln>
            <a:effectLst/>
          </c:spPr>
          <c:invertIfNegative val="0"/>
          <c:cat>
            <c:strRef>
              <c:f>'Andel indirekta kostnader For'!$A$55:$A$64</c:f>
              <c:strCache>
                <c:ptCount val="9"/>
                <c:pt idx="0">
                  <c:v>BTH</c:v>
                </c:pt>
                <c:pt idx="1">
                  <c:v>FHS</c:v>
                </c:pt>
                <c:pt idx="2">
                  <c:v>HB</c:v>
                </c:pt>
                <c:pt idx="3">
                  <c:v>HDA</c:v>
                </c:pt>
                <c:pt idx="4">
                  <c:v>HH</c:v>
                </c:pt>
                <c:pt idx="5">
                  <c:v>HIG</c:v>
                </c:pt>
                <c:pt idx="6">
                  <c:v>HKR</c:v>
                </c:pt>
                <c:pt idx="7">
                  <c:v>HS</c:v>
                </c:pt>
                <c:pt idx="8">
                  <c:v>HV</c:v>
                </c:pt>
              </c:strCache>
            </c:strRef>
          </c:cat>
          <c:val>
            <c:numRef>
              <c:f>'Andel indirekta kostnader For'!$D$55:$D$64</c:f>
              <c:numCache>
                <c:formatCode>0.0%</c:formatCode>
                <c:ptCount val="9"/>
                <c:pt idx="0">
                  <c:v>0.23414064224909845</c:v>
                </c:pt>
                <c:pt idx="1">
                  <c:v>0.29111557523681048</c:v>
                </c:pt>
                <c:pt idx="2">
                  <c:v>0.29707815796662579</c:v>
                </c:pt>
                <c:pt idx="3">
                  <c:v>0.28025631401147516</c:v>
                </c:pt>
                <c:pt idx="4">
                  <c:v>0.28166286184885886</c:v>
                </c:pt>
                <c:pt idx="5">
                  <c:v>0.28814298663041016</c:v>
                </c:pt>
                <c:pt idx="6">
                  <c:v>0.30738420697203267</c:v>
                </c:pt>
                <c:pt idx="7">
                  <c:v>0.21011012322777264</c:v>
                </c:pt>
                <c:pt idx="8">
                  <c:v>0.28470093915168387</c:v>
                </c:pt>
              </c:numCache>
            </c:numRef>
          </c:val>
          <c:extLst>
            <c:ext xmlns:c16="http://schemas.microsoft.com/office/drawing/2014/chart" uri="{C3380CC4-5D6E-409C-BE32-E72D297353CC}">
              <c16:uniqueId val="{00000002-C6BD-457D-BDF3-10A4A195819E}"/>
            </c:ext>
          </c:extLst>
        </c:ser>
        <c:ser>
          <c:idx val="3"/>
          <c:order val="3"/>
          <c:tx>
            <c:strRef>
              <c:f>'Andel indirekta kostnader For'!$E$53:$E$54</c:f>
              <c:strCache>
                <c:ptCount val="1"/>
                <c:pt idx="0">
                  <c:v>2022</c:v>
                </c:pt>
              </c:strCache>
            </c:strRef>
          </c:tx>
          <c:spPr>
            <a:solidFill>
              <a:schemeClr val="accent4"/>
            </a:solidFill>
            <a:ln>
              <a:noFill/>
            </a:ln>
            <a:effectLst/>
          </c:spPr>
          <c:invertIfNegative val="0"/>
          <c:cat>
            <c:strRef>
              <c:f>'Andel indirekta kostnader For'!$A$55:$A$64</c:f>
              <c:strCache>
                <c:ptCount val="9"/>
                <c:pt idx="0">
                  <c:v>BTH</c:v>
                </c:pt>
                <c:pt idx="1">
                  <c:v>FHS</c:v>
                </c:pt>
                <c:pt idx="2">
                  <c:v>HB</c:v>
                </c:pt>
                <c:pt idx="3">
                  <c:v>HDA</c:v>
                </c:pt>
                <c:pt idx="4">
                  <c:v>HH</c:v>
                </c:pt>
                <c:pt idx="5">
                  <c:v>HIG</c:v>
                </c:pt>
                <c:pt idx="6">
                  <c:v>HKR</c:v>
                </c:pt>
                <c:pt idx="7">
                  <c:v>HS</c:v>
                </c:pt>
                <c:pt idx="8">
                  <c:v>HV</c:v>
                </c:pt>
              </c:strCache>
            </c:strRef>
          </c:cat>
          <c:val>
            <c:numRef>
              <c:f>'Andel indirekta kostnader For'!$E$55:$E$64</c:f>
              <c:numCache>
                <c:formatCode>0.0%</c:formatCode>
                <c:ptCount val="9"/>
                <c:pt idx="0">
                  <c:v>0.24498130771136112</c:v>
                </c:pt>
                <c:pt idx="1">
                  <c:v>0.31439103692505227</c:v>
                </c:pt>
                <c:pt idx="2">
                  <c:v>0.28730804642122371</c:v>
                </c:pt>
                <c:pt idx="3">
                  <c:v>0.28779536357910562</c:v>
                </c:pt>
                <c:pt idx="4">
                  <c:v>0.27497046413502108</c:v>
                </c:pt>
                <c:pt idx="5">
                  <c:v>0.27265117025790397</c:v>
                </c:pt>
                <c:pt idx="6">
                  <c:v>0.34186929777098779</c:v>
                </c:pt>
                <c:pt idx="7">
                  <c:v>0.25245764558274414</c:v>
                </c:pt>
                <c:pt idx="8">
                  <c:v>0.27331031920942195</c:v>
                </c:pt>
              </c:numCache>
            </c:numRef>
          </c:val>
          <c:extLst>
            <c:ext xmlns:c16="http://schemas.microsoft.com/office/drawing/2014/chart" uri="{C3380CC4-5D6E-409C-BE32-E72D297353CC}">
              <c16:uniqueId val="{00000003-C6BD-457D-BDF3-10A4A195819E}"/>
            </c:ext>
          </c:extLst>
        </c:ser>
        <c:ser>
          <c:idx val="4"/>
          <c:order val="4"/>
          <c:tx>
            <c:strRef>
              <c:f>'Andel indirekta kostnader For'!$F$53:$F$54</c:f>
              <c:strCache>
                <c:ptCount val="1"/>
                <c:pt idx="0">
                  <c:v>2023</c:v>
                </c:pt>
              </c:strCache>
            </c:strRef>
          </c:tx>
          <c:spPr>
            <a:solidFill>
              <a:schemeClr val="accent5"/>
            </a:solidFill>
            <a:ln>
              <a:noFill/>
            </a:ln>
            <a:effectLst/>
          </c:spPr>
          <c:invertIfNegative val="0"/>
          <c:cat>
            <c:strRef>
              <c:f>'Andel indirekta kostnader For'!$A$55:$A$64</c:f>
              <c:strCache>
                <c:ptCount val="9"/>
                <c:pt idx="0">
                  <c:v>BTH</c:v>
                </c:pt>
                <c:pt idx="1">
                  <c:v>FHS</c:v>
                </c:pt>
                <c:pt idx="2">
                  <c:v>HB</c:v>
                </c:pt>
                <c:pt idx="3">
                  <c:v>HDA</c:v>
                </c:pt>
                <c:pt idx="4">
                  <c:v>HH</c:v>
                </c:pt>
                <c:pt idx="5">
                  <c:v>HIG</c:v>
                </c:pt>
                <c:pt idx="6">
                  <c:v>HKR</c:v>
                </c:pt>
                <c:pt idx="7">
                  <c:v>HS</c:v>
                </c:pt>
                <c:pt idx="8">
                  <c:v>HV</c:v>
                </c:pt>
              </c:strCache>
            </c:strRef>
          </c:cat>
          <c:val>
            <c:numRef>
              <c:f>'Andel indirekta kostnader For'!$F$55:$F$64</c:f>
              <c:numCache>
                <c:formatCode>0.0%</c:formatCode>
                <c:ptCount val="9"/>
                <c:pt idx="0">
                  <c:v>0.24043059658668253</c:v>
                </c:pt>
                <c:pt idx="1">
                  <c:v>0.33921692089993838</c:v>
                </c:pt>
                <c:pt idx="2">
                  <c:v>0.27968787464945843</c:v>
                </c:pt>
                <c:pt idx="3">
                  <c:v>0.28494804740872548</c:v>
                </c:pt>
                <c:pt idx="4">
                  <c:v>0.26823551705738324</c:v>
                </c:pt>
                <c:pt idx="5">
                  <c:v>0.28512143889260594</c:v>
                </c:pt>
                <c:pt idx="6">
                  <c:v>0.28431950980863929</c:v>
                </c:pt>
                <c:pt idx="7">
                  <c:v>0.2101971420475246</c:v>
                </c:pt>
                <c:pt idx="8">
                  <c:v>0.28641450734660934</c:v>
                </c:pt>
              </c:numCache>
            </c:numRef>
          </c:val>
          <c:extLst>
            <c:ext xmlns:c16="http://schemas.microsoft.com/office/drawing/2014/chart" uri="{C3380CC4-5D6E-409C-BE32-E72D297353CC}">
              <c16:uniqueId val="{00000004-C6BD-457D-BDF3-10A4A195819E}"/>
            </c:ext>
          </c:extLst>
        </c:ser>
        <c:dLbls>
          <c:showLegendKey val="0"/>
          <c:showVal val="0"/>
          <c:showCatName val="0"/>
          <c:showSerName val="0"/>
          <c:showPercent val="0"/>
          <c:showBubbleSize val="0"/>
        </c:dLbls>
        <c:gapWidth val="219"/>
        <c:overlap val="-27"/>
        <c:axId val="570406032"/>
        <c:axId val="570406360"/>
      </c:barChart>
      <c:catAx>
        <c:axId val="570406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70406360"/>
        <c:crosses val="autoZero"/>
        <c:auto val="1"/>
        <c:lblAlgn val="ctr"/>
        <c:lblOffset val="100"/>
        <c:noMultiLvlLbl val="0"/>
      </c:catAx>
      <c:valAx>
        <c:axId val="570406360"/>
        <c:scaling>
          <c:orientation val="minMax"/>
          <c:max val="0.4"/>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70406032"/>
        <c:crosses val="autoZero"/>
        <c:crossBetween val="between"/>
        <c:majorUnit val="5.000000000000001E-2"/>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[SUHF_Sammanställning_2023_231116.xlsm]Andel indirekta kostnader For!Pivottabell6</c:name>
    <c:fmtId val="11"/>
  </c:pivotSource>
  <c:chart>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pivotFmt>
      <c:pivotFmt>
        <c:idx val="22"/>
        <c:spPr>
          <a:solidFill>
            <a:schemeClr val="accent1"/>
          </a:solidFill>
          <a:ln>
            <a:noFill/>
          </a:ln>
          <a:effectLst/>
        </c:spPr>
        <c:marker>
          <c:symbol val="none"/>
        </c:marker>
      </c:pivotFmt>
      <c:pivotFmt>
        <c:idx val="23"/>
        <c:spPr>
          <a:solidFill>
            <a:schemeClr val="accent1"/>
          </a:solidFill>
          <a:ln>
            <a:noFill/>
          </a:ln>
          <a:effectLst/>
        </c:spPr>
        <c:marker>
          <c:symbol val="none"/>
        </c:marker>
      </c:pivotFmt>
      <c:pivotFmt>
        <c:idx val="24"/>
        <c:spPr>
          <a:solidFill>
            <a:schemeClr val="accent1"/>
          </a:solidFill>
          <a:ln>
            <a:noFill/>
          </a:ln>
          <a:effectLst/>
        </c:spPr>
        <c:marker>
          <c:symbol val="none"/>
        </c:marker>
      </c:pivotFmt>
      <c:pivotFmt>
        <c:idx val="25"/>
        <c:spPr>
          <a:solidFill>
            <a:schemeClr val="accent1"/>
          </a:solidFill>
          <a:ln>
            <a:noFill/>
          </a:ln>
          <a:effectLst/>
        </c:spPr>
        <c:marker>
          <c:symbol val="none"/>
        </c:marker>
      </c:pivotFmt>
    </c:pivotFmts>
    <c:plotArea>
      <c:layout/>
      <c:barChart>
        <c:barDir val="col"/>
        <c:grouping val="clustered"/>
        <c:varyColors val="0"/>
        <c:ser>
          <c:idx val="0"/>
          <c:order val="0"/>
          <c:tx>
            <c:strRef>
              <c:f>'Andel indirekta kostnader For'!$B$73:$B$74</c:f>
              <c:strCache>
                <c:ptCount val="1"/>
                <c:pt idx="0">
                  <c:v>2019</c:v>
                </c:pt>
              </c:strCache>
            </c:strRef>
          </c:tx>
          <c:spPr>
            <a:solidFill>
              <a:schemeClr val="accent1"/>
            </a:solidFill>
            <a:ln>
              <a:noFill/>
            </a:ln>
            <a:effectLst/>
          </c:spPr>
          <c:invertIfNegative val="0"/>
          <c:cat>
            <c:strRef>
              <c:f>'Andel indirekta kostnader For'!$A$75:$A$80</c:f>
              <c:strCache>
                <c:ptCount val="5"/>
                <c:pt idx="0">
                  <c:v>GIH</c:v>
                </c:pt>
                <c:pt idx="1">
                  <c:v>KF</c:v>
                </c:pt>
                <c:pt idx="2">
                  <c:v>KKH</c:v>
                </c:pt>
                <c:pt idx="3">
                  <c:v>KMH</c:v>
                </c:pt>
                <c:pt idx="4">
                  <c:v>SKH</c:v>
                </c:pt>
              </c:strCache>
            </c:strRef>
          </c:cat>
          <c:val>
            <c:numRef>
              <c:f>'Andel indirekta kostnader For'!$B$75:$B$80</c:f>
              <c:numCache>
                <c:formatCode>0.0%</c:formatCode>
                <c:ptCount val="5"/>
                <c:pt idx="0">
                  <c:v>0.14242093784078516</c:v>
                </c:pt>
                <c:pt idx="1">
                  <c:v>0.34248727455539496</c:v>
                </c:pt>
                <c:pt idx="3">
                  <c:v>0.27874682472480949</c:v>
                </c:pt>
                <c:pt idx="4">
                  <c:v>0.30751694496033877</c:v>
                </c:pt>
              </c:numCache>
            </c:numRef>
          </c:val>
          <c:extLst>
            <c:ext xmlns:c16="http://schemas.microsoft.com/office/drawing/2014/chart" uri="{C3380CC4-5D6E-409C-BE32-E72D297353CC}">
              <c16:uniqueId val="{00000000-9369-4CE5-9B8F-8FC6FC5BA5AD}"/>
            </c:ext>
          </c:extLst>
        </c:ser>
        <c:ser>
          <c:idx val="1"/>
          <c:order val="1"/>
          <c:tx>
            <c:strRef>
              <c:f>'Andel indirekta kostnader For'!$C$73:$C$74</c:f>
              <c:strCache>
                <c:ptCount val="1"/>
                <c:pt idx="0">
                  <c:v>2020</c:v>
                </c:pt>
              </c:strCache>
            </c:strRef>
          </c:tx>
          <c:spPr>
            <a:solidFill>
              <a:schemeClr val="accent2"/>
            </a:solidFill>
            <a:ln>
              <a:noFill/>
            </a:ln>
            <a:effectLst/>
          </c:spPr>
          <c:invertIfNegative val="0"/>
          <c:cat>
            <c:strRef>
              <c:f>'Andel indirekta kostnader For'!$A$75:$A$80</c:f>
              <c:strCache>
                <c:ptCount val="5"/>
                <c:pt idx="0">
                  <c:v>GIH</c:v>
                </c:pt>
                <c:pt idx="1">
                  <c:v>KF</c:v>
                </c:pt>
                <c:pt idx="2">
                  <c:v>KKH</c:v>
                </c:pt>
                <c:pt idx="3">
                  <c:v>KMH</c:v>
                </c:pt>
                <c:pt idx="4">
                  <c:v>SKH</c:v>
                </c:pt>
              </c:strCache>
            </c:strRef>
          </c:cat>
          <c:val>
            <c:numRef>
              <c:f>'Andel indirekta kostnader For'!$C$75:$C$80</c:f>
              <c:numCache>
                <c:formatCode>0.0%</c:formatCode>
                <c:ptCount val="5"/>
                <c:pt idx="0">
                  <c:v>0.1320173292004278</c:v>
                </c:pt>
                <c:pt idx="1">
                  <c:v>0.29185421230830511</c:v>
                </c:pt>
                <c:pt idx="3">
                  <c:v>0.24187049677664013</c:v>
                </c:pt>
                <c:pt idx="4">
                  <c:v>0.30522071088335939</c:v>
                </c:pt>
              </c:numCache>
            </c:numRef>
          </c:val>
          <c:extLst>
            <c:ext xmlns:c16="http://schemas.microsoft.com/office/drawing/2014/chart" uri="{C3380CC4-5D6E-409C-BE32-E72D297353CC}">
              <c16:uniqueId val="{00000001-9369-4CE5-9B8F-8FC6FC5BA5AD}"/>
            </c:ext>
          </c:extLst>
        </c:ser>
        <c:ser>
          <c:idx val="2"/>
          <c:order val="2"/>
          <c:tx>
            <c:strRef>
              <c:f>'Andel indirekta kostnader For'!$D$73:$D$74</c:f>
              <c:strCache>
                <c:ptCount val="1"/>
                <c:pt idx="0">
                  <c:v>2021</c:v>
                </c:pt>
              </c:strCache>
            </c:strRef>
          </c:tx>
          <c:spPr>
            <a:solidFill>
              <a:schemeClr val="accent3"/>
            </a:solidFill>
            <a:ln>
              <a:noFill/>
            </a:ln>
            <a:effectLst/>
          </c:spPr>
          <c:invertIfNegative val="0"/>
          <c:cat>
            <c:strRef>
              <c:f>'Andel indirekta kostnader For'!$A$75:$A$80</c:f>
              <c:strCache>
                <c:ptCount val="5"/>
                <c:pt idx="0">
                  <c:v>GIH</c:v>
                </c:pt>
                <c:pt idx="1">
                  <c:v>KF</c:v>
                </c:pt>
                <c:pt idx="2">
                  <c:v>KKH</c:v>
                </c:pt>
                <c:pt idx="3">
                  <c:v>KMH</c:v>
                </c:pt>
                <c:pt idx="4">
                  <c:v>SKH</c:v>
                </c:pt>
              </c:strCache>
            </c:strRef>
          </c:cat>
          <c:val>
            <c:numRef>
              <c:f>'Andel indirekta kostnader For'!$D$75:$D$80</c:f>
              <c:numCache>
                <c:formatCode>0.0%</c:formatCode>
                <c:ptCount val="5"/>
                <c:pt idx="0">
                  <c:v>0.22807839869451244</c:v>
                </c:pt>
                <c:pt idx="1">
                  <c:v>0.30461600504642083</c:v>
                </c:pt>
                <c:pt idx="2">
                  <c:v>0.10269151138716356</c:v>
                </c:pt>
                <c:pt idx="3">
                  <c:v>0.21990350292237085</c:v>
                </c:pt>
                <c:pt idx="4">
                  <c:v>0.35301480510844691</c:v>
                </c:pt>
              </c:numCache>
            </c:numRef>
          </c:val>
          <c:extLst>
            <c:ext xmlns:c16="http://schemas.microsoft.com/office/drawing/2014/chart" uri="{C3380CC4-5D6E-409C-BE32-E72D297353CC}">
              <c16:uniqueId val="{00000002-9369-4CE5-9B8F-8FC6FC5BA5AD}"/>
            </c:ext>
          </c:extLst>
        </c:ser>
        <c:ser>
          <c:idx val="3"/>
          <c:order val="3"/>
          <c:tx>
            <c:strRef>
              <c:f>'Andel indirekta kostnader For'!$E$73:$E$74</c:f>
              <c:strCache>
                <c:ptCount val="1"/>
                <c:pt idx="0">
                  <c:v>2022</c:v>
                </c:pt>
              </c:strCache>
            </c:strRef>
          </c:tx>
          <c:spPr>
            <a:solidFill>
              <a:schemeClr val="accent4"/>
            </a:solidFill>
            <a:ln>
              <a:noFill/>
            </a:ln>
            <a:effectLst/>
          </c:spPr>
          <c:invertIfNegative val="0"/>
          <c:cat>
            <c:strRef>
              <c:f>'Andel indirekta kostnader For'!$A$75:$A$80</c:f>
              <c:strCache>
                <c:ptCount val="5"/>
                <c:pt idx="0">
                  <c:v>GIH</c:v>
                </c:pt>
                <c:pt idx="1">
                  <c:v>KF</c:v>
                </c:pt>
                <c:pt idx="2">
                  <c:v>KKH</c:v>
                </c:pt>
                <c:pt idx="3">
                  <c:v>KMH</c:v>
                </c:pt>
                <c:pt idx="4">
                  <c:v>SKH</c:v>
                </c:pt>
              </c:strCache>
            </c:strRef>
          </c:cat>
          <c:val>
            <c:numRef>
              <c:f>'Andel indirekta kostnader For'!$E$75:$E$80</c:f>
              <c:numCache>
                <c:formatCode>0.0%</c:formatCode>
                <c:ptCount val="5"/>
                <c:pt idx="0">
                  <c:v>0.19905952270907656</c:v>
                </c:pt>
                <c:pt idx="1">
                  <c:v>0.29580629056415375</c:v>
                </c:pt>
                <c:pt idx="2">
                  <c:v>0.50055092198581552</c:v>
                </c:pt>
                <c:pt idx="3">
                  <c:v>0.25</c:v>
                </c:pt>
                <c:pt idx="4">
                  <c:v>0.316763286701149</c:v>
                </c:pt>
              </c:numCache>
            </c:numRef>
          </c:val>
          <c:extLst>
            <c:ext xmlns:c16="http://schemas.microsoft.com/office/drawing/2014/chart" uri="{C3380CC4-5D6E-409C-BE32-E72D297353CC}">
              <c16:uniqueId val="{00000003-9369-4CE5-9B8F-8FC6FC5BA5AD}"/>
            </c:ext>
          </c:extLst>
        </c:ser>
        <c:ser>
          <c:idx val="4"/>
          <c:order val="4"/>
          <c:tx>
            <c:strRef>
              <c:f>'Andel indirekta kostnader For'!$F$73:$F$74</c:f>
              <c:strCache>
                <c:ptCount val="1"/>
                <c:pt idx="0">
                  <c:v>2023</c:v>
                </c:pt>
              </c:strCache>
            </c:strRef>
          </c:tx>
          <c:spPr>
            <a:solidFill>
              <a:schemeClr val="accent5"/>
            </a:solidFill>
            <a:ln>
              <a:noFill/>
            </a:ln>
            <a:effectLst/>
          </c:spPr>
          <c:invertIfNegative val="0"/>
          <c:cat>
            <c:strRef>
              <c:f>'Andel indirekta kostnader For'!$A$75:$A$80</c:f>
              <c:strCache>
                <c:ptCount val="5"/>
                <c:pt idx="0">
                  <c:v>GIH</c:v>
                </c:pt>
                <c:pt idx="1">
                  <c:v>KF</c:v>
                </c:pt>
                <c:pt idx="2">
                  <c:v>KKH</c:v>
                </c:pt>
                <c:pt idx="3">
                  <c:v>KMH</c:v>
                </c:pt>
                <c:pt idx="4">
                  <c:v>SKH</c:v>
                </c:pt>
              </c:strCache>
            </c:strRef>
          </c:cat>
          <c:val>
            <c:numRef>
              <c:f>'Andel indirekta kostnader For'!$F$75:$F$80</c:f>
              <c:numCache>
                <c:formatCode>0.0%</c:formatCode>
                <c:ptCount val="5"/>
                <c:pt idx="0">
                  <c:v>0.26277253014911184</c:v>
                </c:pt>
                <c:pt idx="1">
                  <c:v>0.29608872864085278</c:v>
                </c:pt>
                <c:pt idx="2">
                  <c:v>0.43322988933409656</c:v>
                </c:pt>
                <c:pt idx="3">
                  <c:v>0.315855709159507</c:v>
                </c:pt>
                <c:pt idx="4">
                  <c:v>0.26292509454377561</c:v>
                </c:pt>
              </c:numCache>
            </c:numRef>
          </c:val>
          <c:extLst>
            <c:ext xmlns:c16="http://schemas.microsoft.com/office/drawing/2014/chart" uri="{C3380CC4-5D6E-409C-BE32-E72D297353CC}">
              <c16:uniqueId val="{00000004-9369-4CE5-9B8F-8FC6FC5BA5AD}"/>
            </c:ext>
          </c:extLst>
        </c:ser>
        <c:dLbls>
          <c:showLegendKey val="0"/>
          <c:showVal val="0"/>
          <c:showCatName val="0"/>
          <c:showSerName val="0"/>
          <c:showPercent val="0"/>
          <c:showBubbleSize val="0"/>
        </c:dLbls>
        <c:gapWidth val="219"/>
        <c:overlap val="-27"/>
        <c:axId val="1410786576"/>
        <c:axId val="1410784608"/>
      </c:barChart>
      <c:catAx>
        <c:axId val="1410786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410784608"/>
        <c:crosses val="autoZero"/>
        <c:auto val="1"/>
        <c:lblAlgn val="ctr"/>
        <c:lblOffset val="100"/>
        <c:noMultiLvlLbl val="0"/>
      </c:catAx>
      <c:valAx>
        <c:axId val="1410784608"/>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410786576"/>
        <c:crosses val="autoZero"/>
        <c:crossBetween val="between"/>
      </c:valAx>
      <c:spPr>
        <a:noFill/>
        <a:ln>
          <a:noFill/>
        </a:ln>
        <a:effectLst/>
      </c:spPr>
    </c:plotArea>
    <c:legend>
      <c:legendPos val="r"/>
      <c:layout>
        <c:manualLayout>
          <c:xMode val="edge"/>
          <c:yMode val="edge"/>
          <c:x val="0.56595223614721935"/>
          <c:y val="0"/>
          <c:w val="0.42296876697016622"/>
          <c:h val="0.1800570184585179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'funktion rel total kostn'!$A$32</c:f>
              <c:strCache>
                <c:ptCount val="1"/>
                <c:pt idx="0">
                  <c:v>ledning</c:v>
                </c:pt>
              </c:strCache>
            </c:strRef>
          </c:tx>
          <c:spPr>
            <a:ln w="28575" cap="rnd">
              <a:solidFill>
                <a:schemeClr val="accent1"/>
              </a:solidFill>
              <a:round/>
            </a:ln>
            <a:effectLst/>
          </c:spPr>
          <c:marker>
            <c:symbol val="none"/>
          </c:marker>
          <c:cat>
            <c:numRef>
              <c:f>'funktion rel total kostn'!$B$31:$N$31</c:f>
              <c:numCache>
                <c:formatCode>General</c:formatCode>
                <c:ptCount val="13"/>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numCache>
            </c:numRef>
          </c:cat>
          <c:val>
            <c:numRef>
              <c:f>'funktion rel total kostn'!$B$32:$N$32</c:f>
              <c:numCache>
                <c:formatCode>0.0%</c:formatCode>
                <c:ptCount val="13"/>
                <c:pt idx="0">
                  <c:v>3.7156090825437582E-2</c:v>
                </c:pt>
                <c:pt idx="1">
                  <c:v>3.8403937498687521E-2</c:v>
                </c:pt>
                <c:pt idx="2">
                  <c:v>3.7847583084143523E-2</c:v>
                </c:pt>
                <c:pt idx="3">
                  <c:v>3.9234974674749346E-2</c:v>
                </c:pt>
                <c:pt idx="4">
                  <c:v>3.9486712322124341E-2</c:v>
                </c:pt>
                <c:pt idx="5">
                  <c:v>4.0242545271871231E-2</c:v>
                </c:pt>
                <c:pt idx="6">
                  <c:v>4.0671268334495206E-2</c:v>
                </c:pt>
                <c:pt idx="7">
                  <c:v>3.9522848026119675E-2</c:v>
                </c:pt>
                <c:pt idx="8">
                  <c:v>4.1627246643329223E-2</c:v>
                </c:pt>
                <c:pt idx="9">
                  <c:v>4.2886366627333694E-2</c:v>
                </c:pt>
                <c:pt idx="10">
                  <c:v>4.2637865441179514E-2</c:v>
                </c:pt>
                <c:pt idx="11">
                  <c:v>4.3481649244486067E-2</c:v>
                </c:pt>
                <c:pt idx="12">
                  <c:v>4.3505010389841475E-2</c:v>
                </c:pt>
              </c:numCache>
            </c:numRef>
          </c:val>
          <c:smooth val="0"/>
          <c:extLst>
            <c:ext xmlns:c16="http://schemas.microsoft.com/office/drawing/2014/chart" uri="{C3380CC4-5D6E-409C-BE32-E72D297353CC}">
              <c16:uniqueId val="{00000000-E3C2-47B5-8C51-CE2F1FD2B6D5}"/>
            </c:ext>
          </c:extLst>
        </c:ser>
        <c:ser>
          <c:idx val="1"/>
          <c:order val="1"/>
          <c:tx>
            <c:strRef>
              <c:f>'funktion rel total kostn'!$A$33</c:f>
              <c:strCache>
                <c:ptCount val="1"/>
                <c:pt idx="0">
                  <c:v>utbildnings- resp forskningsadmin</c:v>
                </c:pt>
              </c:strCache>
            </c:strRef>
          </c:tx>
          <c:spPr>
            <a:ln w="28575" cap="rnd">
              <a:solidFill>
                <a:schemeClr val="accent2"/>
              </a:solidFill>
              <a:round/>
            </a:ln>
            <a:effectLst/>
          </c:spPr>
          <c:marker>
            <c:symbol val="none"/>
          </c:marker>
          <c:cat>
            <c:numRef>
              <c:f>'funktion rel total kostn'!$B$31:$N$31</c:f>
              <c:numCache>
                <c:formatCode>General</c:formatCode>
                <c:ptCount val="13"/>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numCache>
            </c:numRef>
          </c:cat>
          <c:val>
            <c:numRef>
              <c:f>'funktion rel total kostn'!$B$33:$N$33</c:f>
              <c:numCache>
                <c:formatCode>0.0%</c:formatCode>
                <c:ptCount val="13"/>
                <c:pt idx="0">
                  <c:v>0.12874043034615082</c:v>
                </c:pt>
                <c:pt idx="1">
                  <c:v>0.12779809036408812</c:v>
                </c:pt>
                <c:pt idx="2">
                  <c:v>0.1230526612919469</c:v>
                </c:pt>
                <c:pt idx="3">
                  <c:v>0.12415710204788306</c:v>
                </c:pt>
                <c:pt idx="4">
                  <c:v>0.12213433716139034</c:v>
                </c:pt>
                <c:pt idx="5">
                  <c:v>0.121548281091113</c:v>
                </c:pt>
                <c:pt idx="6">
                  <c:v>0.12124657793358223</c:v>
                </c:pt>
                <c:pt idx="7">
                  <c:v>0.12336365163640631</c:v>
                </c:pt>
                <c:pt idx="8">
                  <c:v>0.12469971262263049</c:v>
                </c:pt>
                <c:pt idx="9">
                  <c:v>0.12399332612877169</c:v>
                </c:pt>
                <c:pt idx="10">
                  <c:v>0.12554148613352759</c:v>
                </c:pt>
                <c:pt idx="11">
                  <c:v>0.13186141099269705</c:v>
                </c:pt>
                <c:pt idx="12">
                  <c:v>0.13456377119374302</c:v>
                </c:pt>
              </c:numCache>
            </c:numRef>
          </c:val>
          <c:smooth val="0"/>
          <c:extLst>
            <c:ext xmlns:c16="http://schemas.microsoft.com/office/drawing/2014/chart" uri="{C3380CC4-5D6E-409C-BE32-E72D297353CC}">
              <c16:uniqueId val="{00000001-E3C2-47B5-8C51-CE2F1FD2B6D5}"/>
            </c:ext>
          </c:extLst>
        </c:ser>
        <c:ser>
          <c:idx val="2"/>
          <c:order val="2"/>
          <c:tx>
            <c:strRef>
              <c:f>'funktion rel total kostn'!$A$34</c:f>
              <c:strCache>
                <c:ptCount val="1"/>
                <c:pt idx="0">
                  <c:v>ekonomi- och personaladmin</c:v>
                </c:pt>
              </c:strCache>
            </c:strRef>
          </c:tx>
          <c:spPr>
            <a:ln w="28575" cap="rnd">
              <a:solidFill>
                <a:schemeClr val="accent3"/>
              </a:solidFill>
              <a:round/>
            </a:ln>
            <a:effectLst/>
          </c:spPr>
          <c:marker>
            <c:symbol val="none"/>
          </c:marker>
          <c:cat>
            <c:numRef>
              <c:f>'funktion rel total kostn'!$B$31:$N$31</c:f>
              <c:numCache>
                <c:formatCode>General</c:formatCode>
                <c:ptCount val="13"/>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numCache>
            </c:numRef>
          </c:cat>
          <c:val>
            <c:numRef>
              <c:f>'funktion rel total kostn'!$B$34:$N$34</c:f>
              <c:numCache>
                <c:formatCode>0.0%</c:formatCode>
                <c:ptCount val="13"/>
                <c:pt idx="0">
                  <c:v>3.8233271425374429E-2</c:v>
                </c:pt>
                <c:pt idx="1">
                  <c:v>3.6926328958995391E-2</c:v>
                </c:pt>
                <c:pt idx="2">
                  <c:v>3.6530988742967244E-2</c:v>
                </c:pt>
                <c:pt idx="3">
                  <c:v>3.6764471841356797E-2</c:v>
                </c:pt>
                <c:pt idx="4">
                  <c:v>3.7240037644488758E-2</c:v>
                </c:pt>
                <c:pt idx="5">
                  <c:v>3.8175468696920664E-2</c:v>
                </c:pt>
                <c:pt idx="6">
                  <c:v>3.9071952479950649E-2</c:v>
                </c:pt>
                <c:pt idx="7">
                  <c:v>3.7606932081139514E-2</c:v>
                </c:pt>
                <c:pt idx="8">
                  <c:v>3.8863791988162491E-2</c:v>
                </c:pt>
                <c:pt idx="9">
                  <c:v>3.908268396427178E-2</c:v>
                </c:pt>
                <c:pt idx="10">
                  <c:v>4.0105202477183487E-2</c:v>
                </c:pt>
                <c:pt idx="11">
                  <c:v>4.1763013521627021E-2</c:v>
                </c:pt>
                <c:pt idx="12">
                  <c:v>4.2890472005608166E-2</c:v>
                </c:pt>
              </c:numCache>
            </c:numRef>
          </c:val>
          <c:smooth val="0"/>
          <c:extLst>
            <c:ext xmlns:c16="http://schemas.microsoft.com/office/drawing/2014/chart" uri="{C3380CC4-5D6E-409C-BE32-E72D297353CC}">
              <c16:uniqueId val="{00000002-E3C2-47B5-8C51-CE2F1FD2B6D5}"/>
            </c:ext>
          </c:extLst>
        </c:ser>
        <c:ser>
          <c:idx val="3"/>
          <c:order val="3"/>
          <c:tx>
            <c:strRef>
              <c:f>'funktion rel total kostn'!$A$35</c:f>
              <c:strCache>
                <c:ptCount val="1"/>
                <c:pt idx="0">
                  <c:v>infrastruktur och service</c:v>
                </c:pt>
              </c:strCache>
            </c:strRef>
          </c:tx>
          <c:spPr>
            <a:ln w="28575" cap="rnd">
              <a:solidFill>
                <a:schemeClr val="accent4"/>
              </a:solidFill>
              <a:round/>
            </a:ln>
            <a:effectLst/>
          </c:spPr>
          <c:marker>
            <c:symbol val="none"/>
          </c:marker>
          <c:cat>
            <c:numRef>
              <c:f>'funktion rel total kostn'!$B$31:$N$31</c:f>
              <c:numCache>
                <c:formatCode>General</c:formatCode>
                <c:ptCount val="13"/>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numCache>
            </c:numRef>
          </c:cat>
          <c:val>
            <c:numRef>
              <c:f>'funktion rel total kostn'!$B$35:$N$35</c:f>
              <c:numCache>
                <c:formatCode>0.0%</c:formatCode>
                <c:ptCount val="13"/>
                <c:pt idx="0">
                  <c:v>8.9694445627908917E-2</c:v>
                </c:pt>
                <c:pt idx="1">
                  <c:v>8.8477227606496719E-2</c:v>
                </c:pt>
                <c:pt idx="2">
                  <c:v>9.1285253161009605E-2</c:v>
                </c:pt>
                <c:pt idx="3">
                  <c:v>8.7076726773020419E-2</c:v>
                </c:pt>
                <c:pt idx="4">
                  <c:v>8.6542416646952294E-2</c:v>
                </c:pt>
                <c:pt idx="5">
                  <c:v>8.7262696460356018E-2</c:v>
                </c:pt>
                <c:pt idx="6">
                  <c:v>8.3654153499241865E-2</c:v>
                </c:pt>
                <c:pt idx="7">
                  <c:v>8.1601637901764043E-2</c:v>
                </c:pt>
                <c:pt idx="8">
                  <c:v>8.2696444530924021E-2</c:v>
                </c:pt>
                <c:pt idx="9">
                  <c:v>8.1739527376387927E-2</c:v>
                </c:pt>
                <c:pt idx="10">
                  <c:v>8.2848803104639324E-2</c:v>
                </c:pt>
                <c:pt idx="11">
                  <c:v>7.6735096744651995E-2</c:v>
                </c:pt>
                <c:pt idx="12">
                  <c:v>7.7334500896924882E-2</c:v>
                </c:pt>
              </c:numCache>
            </c:numRef>
          </c:val>
          <c:smooth val="0"/>
          <c:extLst>
            <c:ext xmlns:c16="http://schemas.microsoft.com/office/drawing/2014/chart" uri="{C3380CC4-5D6E-409C-BE32-E72D297353CC}">
              <c16:uniqueId val="{00000003-E3C2-47B5-8C51-CE2F1FD2B6D5}"/>
            </c:ext>
          </c:extLst>
        </c:ser>
        <c:ser>
          <c:idx val="4"/>
          <c:order val="4"/>
          <c:tx>
            <c:strRef>
              <c:f>'funktion rel total kostn'!$A$36</c:f>
              <c:strCache>
                <c:ptCount val="1"/>
                <c:pt idx="0">
                  <c:v>bibliotek</c:v>
                </c:pt>
              </c:strCache>
            </c:strRef>
          </c:tx>
          <c:spPr>
            <a:ln w="28575" cap="rnd">
              <a:solidFill>
                <a:schemeClr val="accent5"/>
              </a:solidFill>
              <a:round/>
            </a:ln>
            <a:effectLst/>
          </c:spPr>
          <c:marker>
            <c:symbol val="none"/>
          </c:marker>
          <c:cat>
            <c:numRef>
              <c:f>'funktion rel total kostn'!$B$31:$N$31</c:f>
              <c:numCache>
                <c:formatCode>General</c:formatCode>
                <c:ptCount val="13"/>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numCache>
            </c:numRef>
          </c:cat>
          <c:val>
            <c:numRef>
              <c:f>'funktion rel total kostn'!$B$36:$N$36</c:f>
              <c:numCache>
                <c:formatCode>0.0%</c:formatCode>
                <c:ptCount val="13"/>
                <c:pt idx="0">
                  <c:v>4.021880840875753E-2</c:v>
                </c:pt>
                <c:pt idx="1">
                  <c:v>3.8907490433168899E-2</c:v>
                </c:pt>
                <c:pt idx="2">
                  <c:v>3.8366546452081457E-2</c:v>
                </c:pt>
                <c:pt idx="3">
                  <c:v>3.8870249923830077E-2</c:v>
                </c:pt>
                <c:pt idx="4">
                  <c:v>3.8148791259659566E-2</c:v>
                </c:pt>
                <c:pt idx="5">
                  <c:v>3.797927464437862E-2</c:v>
                </c:pt>
                <c:pt idx="6">
                  <c:v>3.7765836946588291E-2</c:v>
                </c:pt>
                <c:pt idx="7">
                  <c:v>3.8971071301591997E-2</c:v>
                </c:pt>
                <c:pt idx="8">
                  <c:v>3.8687141763885997E-2</c:v>
                </c:pt>
                <c:pt idx="9">
                  <c:v>3.7813371845085111E-2</c:v>
                </c:pt>
                <c:pt idx="10">
                  <c:v>3.7624760353439549E-2</c:v>
                </c:pt>
                <c:pt idx="11">
                  <c:v>3.6058758488726091E-2</c:v>
                </c:pt>
                <c:pt idx="12">
                  <c:v>3.5133910613526831E-2</c:v>
                </c:pt>
              </c:numCache>
            </c:numRef>
          </c:val>
          <c:smooth val="0"/>
          <c:extLst>
            <c:ext xmlns:c16="http://schemas.microsoft.com/office/drawing/2014/chart" uri="{C3380CC4-5D6E-409C-BE32-E72D297353CC}">
              <c16:uniqueId val="{00000004-E3C2-47B5-8C51-CE2F1FD2B6D5}"/>
            </c:ext>
          </c:extLst>
        </c:ser>
        <c:ser>
          <c:idx val="5"/>
          <c:order val="5"/>
          <c:tx>
            <c:strRef>
              <c:f>'funktion rel total kostn'!$A$37</c:f>
              <c:strCache>
                <c:ptCount val="1"/>
                <c:pt idx="0">
                  <c:v>nivåspecifikt</c:v>
                </c:pt>
              </c:strCache>
            </c:strRef>
          </c:tx>
          <c:spPr>
            <a:ln w="28575" cap="rnd">
              <a:solidFill>
                <a:schemeClr val="accent6"/>
              </a:solidFill>
              <a:round/>
            </a:ln>
            <a:effectLst/>
          </c:spPr>
          <c:marker>
            <c:symbol val="none"/>
          </c:marker>
          <c:cat>
            <c:numRef>
              <c:f>'funktion rel total kostn'!$B$31:$N$31</c:f>
              <c:numCache>
                <c:formatCode>General</c:formatCode>
                <c:ptCount val="13"/>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numCache>
            </c:numRef>
          </c:cat>
          <c:val>
            <c:numRef>
              <c:f>'funktion rel total kostn'!$B$37:$N$37</c:f>
              <c:numCache>
                <c:formatCode>0.0%</c:formatCode>
                <c:ptCount val="13"/>
                <c:pt idx="0">
                  <c:v>9.4372602996799313E-3</c:v>
                </c:pt>
                <c:pt idx="1">
                  <c:v>1.4651135629321474E-2</c:v>
                </c:pt>
                <c:pt idx="2">
                  <c:v>1.3604063074940009E-2</c:v>
                </c:pt>
                <c:pt idx="3">
                  <c:v>1.1936288804128049E-2</c:v>
                </c:pt>
                <c:pt idx="4">
                  <c:v>9.7207121382445229E-3</c:v>
                </c:pt>
                <c:pt idx="5">
                  <c:v>9.7759302921033662E-3</c:v>
                </c:pt>
                <c:pt idx="6">
                  <c:v>9.5627998033381862E-3</c:v>
                </c:pt>
                <c:pt idx="7">
                  <c:v>8.9263465679774376E-3</c:v>
                </c:pt>
                <c:pt idx="8">
                  <c:v>2.2846773639860359E-3</c:v>
                </c:pt>
                <c:pt idx="9">
                  <c:v>2.0687810692648391E-3</c:v>
                </c:pt>
                <c:pt idx="10">
                  <c:v>2.2590761629369452E-3</c:v>
                </c:pt>
                <c:pt idx="11">
                  <c:v>1.8495947364132921E-3</c:v>
                </c:pt>
                <c:pt idx="12">
                  <c:v>2.5325068617417963E-3</c:v>
                </c:pt>
              </c:numCache>
            </c:numRef>
          </c:val>
          <c:smooth val="0"/>
          <c:extLst>
            <c:ext xmlns:c16="http://schemas.microsoft.com/office/drawing/2014/chart" uri="{C3380CC4-5D6E-409C-BE32-E72D297353CC}">
              <c16:uniqueId val="{00000005-E3C2-47B5-8C51-CE2F1FD2B6D5}"/>
            </c:ext>
          </c:extLst>
        </c:ser>
        <c:dLbls>
          <c:showLegendKey val="0"/>
          <c:showVal val="0"/>
          <c:showCatName val="0"/>
          <c:showSerName val="0"/>
          <c:showPercent val="0"/>
          <c:showBubbleSize val="0"/>
        </c:dLbls>
        <c:smooth val="0"/>
        <c:axId val="775423392"/>
        <c:axId val="775417160"/>
      </c:lineChart>
      <c:catAx>
        <c:axId val="775423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75417160"/>
        <c:crosses val="autoZero"/>
        <c:auto val="1"/>
        <c:lblAlgn val="ctr"/>
        <c:lblOffset val="100"/>
        <c:noMultiLvlLbl val="0"/>
      </c:catAx>
      <c:valAx>
        <c:axId val="775417160"/>
        <c:scaling>
          <c:orientation val="minMax"/>
          <c:max val="0.1400000000000000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75423392"/>
        <c:crosses val="autoZero"/>
        <c:crossBetween val="between"/>
        <c:majorUnit val="1.0000000000000002E-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'funktion rel total kostn'!$A$54</c:f>
              <c:strCache>
                <c:ptCount val="1"/>
                <c:pt idx="0">
                  <c:v>ledning</c:v>
                </c:pt>
              </c:strCache>
            </c:strRef>
          </c:tx>
          <c:spPr>
            <a:ln w="28575" cap="rnd">
              <a:solidFill>
                <a:schemeClr val="accent1"/>
              </a:solidFill>
              <a:round/>
            </a:ln>
            <a:effectLst/>
          </c:spPr>
          <c:marker>
            <c:symbol val="none"/>
          </c:marker>
          <c:cat>
            <c:numRef>
              <c:f>'funktion rel total kostn'!$B$53:$N$53</c:f>
              <c:numCache>
                <c:formatCode>General</c:formatCode>
                <c:ptCount val="13"/>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numCache>
            </c:numRef>
          </c:cat>
          <c:val>
            <c:numRef>
              <c:f>'funktion rel total kostn'!$B$54:$N$54</c:f>
              <c:numCache>
                <c:formatCode>0.0%</c:formatCode>
                <c:ptCount val="13"/>
                <c:pt idx="0">
                  <c:v>2.8174520758742688E-2</c:v>
                </c:pt>
                <c:pt idx="1">
                  <c:v>2.9181858596425171E-2</c:v>
                </c:pt>
                <c:pt idx="2">
                  <c:v>2.7554576628697258E-2</c:v>
                </c:pt>
                <c:pt idx="3">
                  <c:v>2.8410104102317368E-2</c:v>
                </c:pt>
                <c:pt idx="4">
                  <c:v>2.9098627262431204E-2</c:v>
                </c:pt>
                <c:pt idx="5">
                  <c:v>2.9831810966505955E-2</c:v>
                </c:pt>
                <c:pt idx="6">
                  <c:v>2.964673604853716E-2</c:v>
                </c:pt>
                <c:pt idx="7">
                  <c:v>2.9750307725820581E-2</c:v>
                </c:pt>
                <c:pt idx="8">
                  <c:v>3.162765870591118E-2</c:v>
                </c:pt>
                <c:pt idx="9">
                  <c:v>3.240105974682593E-2</c:v>
                </c:pt>
                <c:pt idx="10">
                  <c:v>3.2985785271576022E-2</c:v>
                </c:pt>
                <c:pt idx="11">
                  <c:v>3.4695243096187621E-2</c:v>
                </c:pt>
                <c:pt idx="12">
                  <c:v>3.3923255208098517E-2</c:v>
                </c:pt>
              </c:numCache>
            </c:numRef>
          </c:val>
          <c:smooth val="0"/>
          <c:extLst>
            <c:ext xmlns:c16="http://schemas.microsoft.com/office/drawing/2014/chart" uri="{C3380CC4-5D6E-409C-BE32-E72D297353CC}">
              <c16:uniqueId val="{00000000-874C-4EC6-B59C-F2A8A14DF051}"/>
            </c:ext>
          </c:extLst>
        </c:ser>
        <c:ser>
          <c:idx val="1"/>
          <c:order val="1"/>
          <c:tx>
            <c:strRef>
              <c:f>'funktion rel total kostn'!$A$55</c:f>
              <c:strCache>
                <c:ptCount val="1"/>
                <c:pt idx="0">
                  <c:v>utbildnings- resp forskningsadmin</c:v>
                </c:pt>
              </c:strCache>
            </c:strRef>
          </c:tx>
          <c:spPr>
            <a:ln w="28575" cap="rnd">
              <a:solidFill>
                <a:schemeClr val="accent2"/>
              </a:solidFill>
              <a:round/>
            </a:ln>
            <a:effectLst/>
          </c:spPr>
          <c:marker>
            <c:symbol val="none"/>
          </c:marker>
          <c:cat>
            <c:numRef>
              <c:f>'funktion rel total kostn'!$B$53:$N$53</c:f>
              <c:numCache>
                <c:formatCode>General</c:formatCode>
                <c:ptCount val="13"/>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numCache>
            </c:numRef>
          </c:cat>
          <c:val>
            <c:numRef>
              <c:f>'funktion rel total kostn'!$B$55:$N$55</c:f>
              <c:numCache>
                <c:formatCode>0.0%</c:formatCode>
                <c:ptCount val="13"/>
                <c:pt idx="0">
                  <c:v>3.2885970778037427E-2</c:v>
                </c:pt>
                <c:pt idx="1">
                  <c:v>3.2246084430686078E-2</c:v>
                </c:pt>
                <c:pt idx="2">
                  <c:v>3.2066089883448508E-2</c:v>
                </c:pt>
                <c:pt idx="3">
                  <c:v>3.0826377031190899E-2</c:v>
                </c:pt>
                <c:pt idx="4">
                  <c:v>3.1929825722413097E-2</c:v>
                </c:pt>
                <c:pt idx="5">
                  <c:v>3.1028096953915028E-2</c:v>
                </c:pt>
                <c:pt idx="6">
                  <c:v>3.1217936501407823E-2</c:v>
                </c:pt>
                <c:pt idx="7">
                  <c:v>3.2534820806286925E-2</c:v>
                </c:pt>
                <c:pt idx="8">
                  <c:v>3.2488689983518081E-2</c:v>
                </c:pt>
                <c:pt idx="9">
                  <c:v>3.2657233057188047E-2</c:v>
                </c:pt>
                <c:pt idx="10">
                  <c:v>3.5284666439945149E-2</c:v>
                </c:pt>
                <c:pt idx="11">
                  <c:v>3.5809051335778684E-2</c:v>
                </c:pt>
                <c:pt idx="12">
                  <c:v>3.5969699864654675E-2</c:v>
                </c:pt>
              </c:numCache>
            </c:numRef>
          </c:val>
          <c:smooth val="0"/>
          <c:extLst>
            <c:ext xmlns:c16="http://schemas.microsoft.com/office/drawing/2014/chart" uri="{C3380CC4-5D6E-409C-BE32-E72D297353CC}">
              <c16:uniqueId val="{00000001-874C-4EC6-B59C-F2A8A14DF051}"/>
            </c:ext>
          </c:extLst>
        </c:ser>
        <c:ser>
          <c:idx val="2"/>
          <c:order val="2"/>
          <c:tx>
            <c:strRef>
              <c:f>'funktion rel total kostn'!$A$56</c:f>
              <c:strCache>
                <c:ptCount val="1"/>
                <c:pt idx="0">
                  <c:v>ekonomi- och personaladmin</c:v>
                </c:pt>
              </c:strCache>
            </c:strRef>
          </c:tx>
          <c:spPr>
            <a:ln w="28575" cap="rnd">
              <a:solidFill>
                <a:schemeClr val="accent3"/>
              </a:solidFill>
              <a:round/>
            </a:ln>
            <a:effectLst/>
          </c:spPr>
          <c:marker>
            <c:symbol val="none"/>
          </c:marker>
          <c:cat>
            <c:numRef>
              <c:f>'funktion rel total kostn'!$B$53:$N$53</c:f>
              <c:numCache>
                <c:formatCode>General</c:formatCode>
                <c:ptCount val="13"/>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numCache>
            </c:numRef>
          </c:cat>
          <c:val>
            <c:numRef>
              <c:f>'funktion rel total kostn'!$B$56:$N$56</c:f>
              <c:numCache>
                <c:formatCode>0.0%</c:formatCode>
                <c:ptCount val="13"/>
                <c:pt idx="0">
                  <c:v>4.3643450949923404E-2</c:v>
                </c:pt>
                <c:pt idx="1">
                  <c:v>4.3721118535354341E-2</c:v>
                </c:pt>
                <c:pt idx="2">
                  <c:v>4.1838626374690747E-2</c:v>
                </c:pt>
                <c:pt idx="3">
                  <c:v>4.1618769869584328E-2</c:v>
                </c:pt>
                <c:pt idx="4">
                  <c:v>4.2111312687533195E-2</c:v>
                </c:pt>
                <c:pt idx="5">
                  <c:v>4.1520078686992833E-2</c:v>
                </c:pt>
                <c:pt idx="6">
                  <c:v>4.2607191399419646E-2</c:v>
                </c:pt>
                <c:pt idx="7">
                  <c:v>4.1786206367489732E-2</c:v>
                </c:pt>
                <c:pt idx="8">
                  <c:v>4.3112514054273784E-2</c:v>
                </c:pt>
                <c:pt idx="9">
                  <c:v>4.3390322478166786E-2</c:v>
                </c:pt>
                <c:pt idx="10">
                  <c:v>4.4957650771196775E-2</c:v>
                </c:pt>
                <c:pt idx="11">
                  <c:v>4.5883720139281048E-2</c:v>
                </c:pt>
                <c:pt idx="12">
                  <c:v>4.5171564192781698E-2</c:v>
                </c:pt>
              </c:numCache>
            </c:numRef>
          </c:val>
          <c:smooth val="0"/>
          <c:extLst>
            <c:ext xmlns:c16="http://schemas.microsoft.com/office/drawing/2014/chart" uri="{C3380CC4-5D6E-409C-BE32-E72D297353CC}">
              <c16:uniqueId val="{00000002-874C-4EC6-B59C-F2A8A14DF051}"/>
            </c:ext>
          </c:extLst>
        </c:ser>
        <c:ser>
          <c:idx val="3"/>
          <c:order val="3"/>
          <c:tx>
            <c:strRef>
              <c:f>'funktion rel total kostn'!$A$57</c:f>
              <c:strCache>
                <c:ptCount val="1"/>
                <c:pt idx="0">
                  <c:v>infrastruktur och service</c:v>
                </c:pt>
              </c:strCache>
            </c:strRef>
          </c:tx>
          <c:spPr>
            <a:ln w="28575" cap="rnd">
              <a:solidFill>
                <a:schemeClr val="accent4"/>
              </a:solidFill>
              <a:round/>
            </a:ln>
            <a:effectLst/>
          </c:spPr>
          <c:marker>
            <c:symbol val="none"/>
          </c:marker>
          <c:cat>
            <c:numRef>
              <c:f>'funktion rel total kostn'!$B$53:$N$53</c:f>
              <c:numCache>
                <c:formatCode>General</c:formatCode>
                <c:ptCount val="13"/>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numCache>
            </c:numRef>
          </c:cat>
          <c:val>
            <c:numRef>
              <c:f>'funktion rel total kostn'!$B$57:$N$57</c:f>
              <c:numCache>
                <c:formatCode>0.0%</c:formatCode>
                <c:ptCount val="13"/>
                <c:pt idx="0">
                  <c:v>6.3706378263567787E-2</c:v>
                </c:pt>
                <c:pt idx="1">
                  <c:v>6.5334642581307306E-2</c:v>
                </c:pt>
                <c:pt idx="2">
                  <c:v>6.4340620357207168E-2</c:v>
                </c:pt>
                <c:pt idx="3">
                  <c:v>6.5180597050667963E-2</c:v>
                </c:pt>
                <c:pt idx="4">
                  <c:v>6.8338130413865855E-2</c:v>
                </c:pt>
                <c:pt idx="5">
                  <c:v>6.5084080739941028E-2</c:v>
                </c:pt>
                <c:pt idx="6">
                  <c:v>6.3341372167716056E-2</c:v>
                </c:pt>
                <c:pt idx="7">
                  <c:v>6.2749293220437014E-2</c:v>
                </c:pt>
                <c:pt idx="8">
                  <c:v>6.2271481954991124E-2</c:v>
                </c:pt>
                <c:pt idx="9">
                  <c:v>6.1899179712516426E-2</c:v>
                </c:pt>
                <c:pt idx="10">
                  <c:v>6.3132609766670511E-2</c:v>
                </c:pt>
                <c:pt idx="11">
                  <c:v>5.9813091920909389E-2</c:v>
                </c:pt>
                <c:pt idx="12">
                  <c:v>5.7152042504573501E-2</c:v>
                </c:pt>
              </c:numCache>
            </c:numRef>
          </c:val>
          <c:smooth val="0"/>
          <c:extLst>
            <c:ext xmlns:c16="http://schemas.microsoft.com/office/drawing/2014/chart" uri="{C3380CC4-5D6E-409C-BE32-E72D297353CC}">
              <c16:uniqueId val="{00000003-874C-4EC6-B59C-F2A8A14DF051}"/>
            </c:ext>
          </c:extLst>
        </c:ser>
        <c:ser>
          <c:idx val="4"/>
          <c:order val="4"/>
          <c:tx>
            <c:strRef>
              <c:f>'funktion rel total kostn'!$A$58</c:f>
              <c:strCache>
                <c:ptCount val="1"/>
                <c:pt idx="0">
                  <c:v>bibliotek</c:v>
                </c:pt>
              </c:strCache>
            </c:strRef>
          </c:tx>
          <c:spPr>
            <a:ln w="28575" cap="rnd">
              <a:solidFill>
                <a:schemeClr val="accent5"/>
              </a:solidFill>
              <a:round/>
            </a:ln>
            <a:effectLst/>
          </c:spPr>
          <c:marker>
            <c:symbol val="none"/>
          </c:marker>
          <c:cat>
            <c:numRef>
              <c:f>'funktion rel total kostn'!$B$53:$N$53</c:f>
              <c:numCache>
                <c:formatCode>General</c:formatCode>
                <c:ptCount val="13"/>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numCache>
            </c:numRef>
          </c:cat>
          <c:val>
            <c:numRef>
              <c:f>'funktion rel total kostn'!$B$58:$N$58</c:f>
              <c:numCache>
                <c:formatCode>0.0%</c:formatCode>
                <c:ptCount val="13"/>
                <c:pt idx="0">
                  <c:v>2.7275390109300614E-2</c:v>
                </c:pt>
                <c:pt idx="1">
                  <c:v>2.6503788120884633E-2</c:v>
                </c:pt>
                <c:pt idx="2">
                  <c:v>2.618217222743275E-2</c:v>
                </c:pt>
                <c:pt idx="3">
                  <c:v>2.5724799422829941E-2</c:v>
                </c:pt>
                <c:pt idx="4">
                  <c:v>2.4647939395253178E-2</c:v>
                </c:pt>
                <c:pt idx="5">
                  <c:v>2.4989978011452252E-2</c:v>
                </c:pt>
                <c:pt idx="6">
                  <c:v>2.493834253217769E-2</c:v>
                </c:pt>
                <c:pt idx="7">
                  <c:v>2.4471365769538136E-2</c:v>
                </c:pt>
                <c:pt idx="8">
                  <c:v>2.43149030016859E-2</c:v>
                </c:pt>
                <c:pt idx="9">
                  <c:v>2.4106547800157557E-2</c:v>
                </c:pt>
                <c:pt idx="10">
                  <c:v>2.5268033613810255E-2</c:v>
                </c:pt>
                <c:pt idx="11">
                  <c:v>2.1377548771158519E-2</c:v>
                </c:pt>
                <c:pt idx="12">
                  <c:v>2.054677944902402E-2</c:v>
                </c:pt>
              </c:numCache>
            </c:numRef>
          </c:val>
          <c:smooth val="0"/>
          <c:extLst>
            <c:ext xmlns:c16="http://schemas.microsoft.com/office/drawing/2014/chart" uri="{C3380CC4-5D6E-409C-BE32-E72D297353CC}">
              <c16:uniqueId val="{00000004-874C-4EC6-B59C-F2A8A14DF051}"/>
            </c:ext>
          </c:extLst>
        </c:ser>
        <c:ser>
          <c:idx val="5"/>
          <c:order val="5"/>
          <c:tx>
            <c:strRef>
              <c:f>'funktion rel total kostn'!$A$59</c:f>
              <c:strCache>
                <c:ptCount val="1"/>
                <c:pt idx="0">
                  <c:v>nivåspecifikt</c:v>
                </c:pt>
              </c:strCache>
            </c:strRef>
          </c:tx>
          <c:spPr>
            <a:ln w="28575" cap="rnd">
              <a:solidFill>
                <a:schemeClr val="accent6"/>
              </a:solidFill>
              <a:round/>
            </a:ln>
            <a:effectLst/>
          </c:spPr>
          <c:marker>
            <c:symbol val="none"/>
          </c:marker>
          <c:cat>
            <c:numRef>
              <c:f>'funktion rel total kostn'!$B$53:$N$53</c:f>
              <c:numCache>
                <c:formatCode>General</c:formatCode>
                <c:ptCount val="13"/>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numCache>
            </c:numRef>
          </c:cat>
          <c:val>
            <c:numRef>
              <c:f>'funktion rel total kostn'!$B$59:$N$59</c:f>
              <c:numCache>
                <c:formatCode>0.0%</c:formatCode>
                <c:ptCount val="13"/>
                <c:pt idx="0">
                  <c:v>6.4849943120314493E-3</c:v>
                </c:pt>
                <c:pt idx="1">
                  <c:v>7.7167546071428691E-3</c:v>
                </c:pt>
                <c:pt idx="2">
                  <c:v>7.2955162916283718E-3</c:v>
                </c:pt>
                <c:pt idx="3">
                  <c:v>6.7081884563611697E-3</c:v>
                </c:pt>
                <c:pt idx="4">
                  <c:v>4.8254105277995268E-3</c:v>
                </c:pt>
                <c:pt idx="5">
                  <c:v>3.7833660528223661E-3</c:v>
                </c:pt>
                <c:pt idx="6">
                  <c:v>3.6654251530762304E-3</c:v>
                </c:pt>
                <c:pt idx="7">
                  <c:v>3.4234447007085072E-3</c:v>
                </c:pt>
                <c:pt idx="8">
                  <c:v>1.9582922874055459E-3</c:v>
                </c:pt>
                <c:pt idx="9">
                  <c:v>1.7455851274684056E-3</c:v>
                </c:pt>
                <c:pt idx="10">
                  <c:v>1.2638366289030054E-3</c:v>
                </c:pt>
                <c:pt idx="11">
                  <c:v>8.1337029689882876E-4</c:v>
                </c:pt>
                <c:pt idx="12">
                  <c:v>4.6831805607822904E-4</c:v>
                </c:pt>
              </c:numCache>
            </c:numRef>
          </c:val>
          <c:smooth val="0"/>
          <c:extLst>
            <c:ext xmlns:c16="http://schemas.microsoft.com/office/drawing/2014/chart" uri="{C3380CC4-5D6E-409C-BE32-E72D297353CC}">
              <c16:uniqueId val="{00000005-874C-4EC6-B59C-F2A8A14DF051}"/>
            </c:ext>
          </c:extLst>
        </c:ser>
        <c:dLbls>
          <c:showLegendKey val="0"/>
          <c:showVal val="0"/>
          <c:showCatName val="0"/>
          <c:showSerName val="0"/>
          <c:showPercent val="0"/>
          <c:showBubbleSize val="0"/>
        </c:dLbls>
        <c:smooth val="0"/>
        <c:axId val="695263256"/>
        <c:axId val="695267192"/>
      </c:lineChart>
      <c:catAx>
        <c:axId val="695263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695267192"/>
        <c:crosses val="autoZero"/>
        <c:auto val="1"/>
        <c:lblAlgn val="ctr"/>
        <c:lblOffset val="100"/>
        <c:noMultiLvlLbl val="0"/>
      </c:catAx>
      <c:valAx>
        <c:axId val="69526719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695263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0"/>
  <c:style val="2"/>
  <c:chart>
    <c:autoTitleDeleted val="1"/>
    <c:plotArea>
      <c:layout/>
      <c:barChart>
        <c:barDir val="col"/>
        <c:grouping val="clustered"/>
        <c:varyColors val="0"/>
        <c:dLbls>
          <c:showLegendKey val="0"/>
          <c:showVal val="0"/>
          <c:showCatName val="0"/>
          <c:showSerName val="0"/>
          <c:showPercent val="0"/>
          <c:showBubbleSize val="0"/>
        </c:dLbls>
        <c:gapWidth val="150"/>
        <c:axId val="82297972"/>
        <c:axId val="41889647"/>
      </c:barChart>
      <c:catAx>
        <c:axId val="82297972"/>
        <c:scaling>
          <c:orientation val="minMax"/>
        </c:scaling>
        <c:delete val="0"/>
        <c:axPos val="b"/>
        <c:numFmt formatCode="General" sourceLinked="1"/>
        <c:majorTickMark val="cross"/>
        <c:minorTickMark val="cross"/>
        <c:tickLblPos val="none"/>
        <c:spPr>
          <a:ln w="0">
            <a:noFill/>
          </a:ln>
        </c:spPr>
        <c:txPr>
          <a:bodyPr/>
          <a:lstStyle/>
          <a:p>
            <a:pPr>
              <a:defRPr sz="1800" b="0" spc="-1"/>
            </a:pPr>
            <a:endParaRPr lang="sv-SE"/>
          </a:p>
        </c:txPr>
        <c:crossAx val="41889647"/>
        <c:crosses val="autoZero"/>
        <c:auto val="1"/>
        <c:lblAlgn val="ctr"/>
        <c:lblOffset val="100"/>
        <c:noMultiLvlLbl val="0"/>
      </c:catAx>
      <c:valAx>
        <c:axId val="41889647"/>
        <c:scaling>
          <c:orientation val="minMax"/>
        </c:scaling>
        <c:delete val="0"/>
        <c:axPos val="l"/>
        <c:numFmt formatCode="General" sourceLinked="1"/>
        <c:majorTickMark val="cross"/>
        <c:minorTickMark val="cross"/>
        <c:tickLblPos val="none"/>
        <c:spPr>
          <a:ln w="0">
            <a:noFill/>
          </a:ln>
        </c:spPr>
        <c:txPr>
          <a:bodyPr/>
          <a:lstStyle/>
          <a:p>
            <a:pPr>
              <a:defRPr sz="1800" b="0" spc="-1"/>
            </a:pPr>
            <a:endParaRPr lang="sv-SE"/>
          </a:p>
        </c:txPr>
        <c:crossAx val="82297972"/>
        <c:crosses val="autoZero"/>
        <c:crossBetween val="midCat"/>
      </c:valAx>
      <c:spPr>
        <a:noFill/>
        <a:ln w="0">
          <a:noFill/>
        </a:ln>
      </c:spPr>
    </c:plotArea>
    <c:plotVisOnly val="1"/>
    <c:dispBlanksAs val="gap"/>
    <c:showDLblsOverMax val="1"/>
  </c:chart>
  <c:spPr>
    <a:noFill/>
    <a:ln w="9360">
      <a:noFill/>
    </a:ln>
  </c:spPr>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baseline="0" dirty="0"/>
              <a:t>2011</a:t>
            </a:r>
            <a:endParaRPr lang="sv-SE"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stacked"/>
        <c:varyColors val="0"/>
        <c:ser>
          <c:idx val="0"/>
          <c:order val="0"/>
          <c:tx>
            <c:strRef>
              <c:f>'[SUHF_Sammanställning_2023_231116.xlsm]funktion rel total kostn'!$Q$85</c:f>
              <c:strCache>
                <c:ptCount val="1"/>
                <c:pt idx="0">
                  <c:v>Utbildning</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'[SUHF_Sammanställning_2023_231116.xlsm]funktion rel total kostn'!$R$84:$S$84</c:f>
              <c:strCache>
                <c:ptCount val="2"/>
                <c:pt idx="0">
                  <c:v>Indirekta kostnader</c:v>
                </c:pt>
                <c:pt idx="1">
                  <c:v>Totala verksamhetskostnader</c:v>
                </c:pt>
              </c:strCache>
            </c:strRef>
          </c:cat>
          <c:val>
            <c:numRef>
              <c:f>'[SUHF_Sammanställning_2023_231116.xlsm]funktion rel total kostn'!$R$85:$S$85</c:f>
              <c:numCache>
                <c:formatCode>0%</c:formatCode>
                <c:ptCount val="2"/>
                <c:pt idx="0">
                  <c:v>0.56999999999999995</c:v>
                </c:pt>
                <c:pt idx="1">
                  <c:v>0.44</c:v>
                </c:pt>
              </c:numCache>
            </c:numRef>
          </c:val>
          <c:extLst>
            <c:ext xmlns:c16="http://schemas.microsoft.com/office/drawing/2014/chart" uri="{C3380CC4-5D6E-409C-BE32-E72D297353CC}">
              <c16:uniqueId val="{00000000-B15C-4D3C-BF1F-AC0281530652}"/>
            </c:ext>
          </c:extLst>
        </c:ser>
        <c:ser>
          <c:idx val="1"/>
          <c:order val="1"/>
          <c:tx>
            <c:strRef>
              <c:f>'[SUHF_Sammanställning_2023_231116.xlsm]funktion rel total kostn'!$Q$86</c:f>
              <c:strCache>
                <c:ptCount val="1"/>
                <c:pt idx="0">
                  <c:v>Forskning</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'[SUHF_Sammanställning_2023_231116.xlsm]funktion rel total kostn'!$R$84:$S$84</c:f>
              <c:strCache>
                <c:ptCount val="2"/>
                <c:pt idx="0">
                  <c:v>Indirekta kostnader</c:v>
                </c:pt>
                <c:pt idx="1">
                  <c:v>Totala verksamhetskostnader</c:v>
                </c:pt>
              </c:strCache>
            </c:strRef>
          </c:cat>
          <c:val>
            <c:numRef>
              <c:f>'[SUHF_Sammanställning_2023_231116.xlsm]funktion rel total kostn'!$R$86:$S$86</c:f>
              <c:numCache>
                <c:formatCode>0%</c:formatCode>
                <c:ptCount val="2"/>
                <c:pt idx="0">
                  <c:v>0.43</c:v>
                </c:pt>
                <c:pt idx="1">
                  <c:v>0.56000000000000005</c:v>
                </c:pt>
              </c:numCache>
            </c:numRef>
          </c:val>
          <c:extLst>
            <c:ext xmlns:c16="http://schemas.microsoft.com/office/drawing/2014/chart" uri="{C3380CC4-5D6E-409C-BE32-E72D297353CC}">
              <c16:uniqueId val="{00000001-B15C-4D3C-BF1F-AC0281530652}"/>
            </c:ext>
          </c:extLst>
        </c:ser>
        <c:dLbls>
          <c:dLblPos val="inBase"/>
          <c:showLegendKey val="0"/>
          <c:showVal val="1"/>
          <c:showCatName val="0"/>
          <c:showSerName val="0"/>
          <c:showPercent val="0"/>
          <c:showBubbleSize val="0"/>
        </c:dLbls>
        <c:gapWidth val="150"/>
        <c:overlap val="100"/>
        <c:axId val="1943717344"/>
        <c:axId val="1947063040"/>
      </c:barChart>
      <c:catAx>
        <c:axId val="1943717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947063040"/>
        <c:crosses val="autoZero"/>
        <c:auto val="1"/>
        <c:lblAlgn val="ctr"/>
        <c:lblOffset val="100"/>
        <c:noMultiLvlLbl val="0"/>
      </c:catAx>
      <c:valAx>
        <c:axId val="19470630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9437173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dirty="0"/>
              <a:t>2023</a:t>
            </a:r>
          </a:p>
        </c:rich>
      </c:tx>
      <c:layout>
        <c:manualLayout>
          <c:xMode val="edge"/>
          <c:yMode val="edge"/>
          <c:x val="0.47989867055492247"/>
          <c:y val="3.2407368291203303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0.11378937007874014"/>
          <c:y val="0.16708333333333336"/>
          <c:w val="0.87232174103237092"/>
          <c:h val="0.61498432487605714"/>
        </c:manualLayout>
      </c:layout>
      <c:barChart>
        <c:barDir val="col"/>
        <c:grouping val="stacked"/>
        <c:varyColors val="0"/>
        <c:ser>
          <c:idx val="0"/>
          <c:order val="0"/>
          <c:tx>
            <c:strRef>
              <c:f>'[SUHF_Sammanställning_2023_231116.xlsm]funktion rel total kostn'!$Q$75</c:f>
              <c:strCache>
                <c:ptCount val="1"/>
                <c:pt idx="0">
                  <c:v>Utbildning</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'[SUHF_Sammanställning_2023_231116.xlsm]funktion rel total kostn'!$R$74:$S$74</c:f>
              <c:strCache>
                <c:ptCount val="2"/>
                <c:pt idx="0">
                  <c:v>Indirekta kostnader</c:v>
                </c:pt>
                <c:pt idx="1">
                  <c:v>Totala verksamhetskostnader</c:v>
                </c:pt>
              </c:strCache>
            </c:strRef>
          </c:cat>
          <c:val>
            <c:numRef>
              <c:f>'[SUHF_Sammanställning_2023_231116.xlsm]funktion rel total kostn'!$R$75:$S$75</c:f>
              <c:numCache>
                <c:formatCode>0%</c:formatCode>
                <c:ptCount val="2"/>
                <c:pt idx="0">
                  <c:v>0.54701732542752035</c:v>
                </c:pt>
                <c:pt idx="1">
                  <c:v>0.40987642531651414</c:v>
                </c:pt>
              </c:numCache>
            </c:numRef>
          </c:val>
          <c:extLst>
            <c:ext xmlns:c16="http://schemas.microsoft.com/office/drawing/2014/chart" uri="{C3380CC4-5D6E-409C-BE32-E72D297353CC}">
              <c16:uniqueId val="{00000000-1DC9-4CDE-B2C9-C494787BE32C}"/>
            </c:ext>
          </c:extLst>
        </c:ser>
        <c:ser>
          <c:idx val="1"/>
          <c:order val="1"/>
          <c:tx>
            <c:strRef>
              <c:f>'[SUHF_Sammanställning_2023_231116.xlsm]funktion rel total kostn'!$Q$76</c:f>
              <c:strCache>
                <c:ptCount val="1"/>
                <c:pt idx="0">
                  <c:v>Forskning</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'[SUHF_Sammanställning_2023_231116.xlsm]funktion rel total kostn'!$R$74:$S$74</c:f>
              <c:strCache>
                <c:ptCount val="2"/>
                <c:pt idx="0">
                  <c:v>Indirekta kostnader</c:v>
                </c:pt>
                <c:pt idx="1">
                  <c:v>Totala verksamhetskostnader</c:v>
                </c:pt>
              </c:strCache>
            </c:strRef>
          </c:cat>
          <c:val>
            <c:numRef>
              <c:f>'[SUHF_Sammanställning_2023_231116.xlsm]funktion rel total kostn'!$R$76:$S$76</c:f>
              <c:numCache>
                <c:formatCode>0%</c:formatCode>
                <c:ptCount val="2"/>
                <c:pt idx="0">
                  <c:v>0.45298267457247898</c:v>
                </c:pt>
                <c:pt idx="1">
                  <c:v>0.59012357066998156</c:v>
                </c:pt>
              </c:numCache>
            </c:numRef>
          </c:val>
          <c:extLst>
            <c:ext xmlns:c16="http://schemas.microsoft.com/office/drawing/2014/chart" uri="{C3380CC4-5D6E-409C-BE32-E72D297353CC}">
              <c16:uniqueId val="{00000001-1DC9-4CDE-B2C9-C494787BE32C}"/>
            </c:ext>
          </c:extLst>
        </c:ser>
        <c:dLbls>
          <c:dLblPos val="inBase"/>
          <c:showLegendKey val="0"/>
          <c:showVal val="1"/>
          <c:showCatName val="0"/>
          <c:showSerName val="0"/>
          <c:showPercent val="0"/>
          <c:showBubbleSize val="0"/>
        </c:dLbls>
        <c:gapWidth val="150"/>
        <c:overlap val="100"/>
        <c:axId val="990993536"/>
        <c:axId val="1005644960"/>
      </c:barChart>
      <c:catAx>
        <c:axId val="990993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005644960"/>
        <c:crosses val="autoZero"/>
        <c:auto val="1"/>
        <c:lblAlgn val="ctr"/>
        <c:lblOffset val="100"/>
        <c:noMultiLvlLbl val="0"/>
      </c:catAx>
      <c:valAx>
        <c:axId val="10056449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9909935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0"/>
  <c:style val="2"/>
  <c:chart>
    <c:title>
      <c:tx>
        <c:rich>
          <a:bodyPr rot="0"/>
          <a:lstStyle/>
          <a:p>
            <a:pPr>
              <a:defRPr lang="en-US" sz="2000" b="0" strike="noStrike" spc="-1">
                <a:solidFill>
                  <a:srgbClr val="C00000"/>
                </a:solidFill>
                <a:latin typeface="Calibri"/>
              </a:defRPr>
            </a:pPr>
            <a:r>
              <a:rPr lang="en-US" sz="2000" b="0" strike="noStrike" spc="-1">
                <a:solidFill>
                  <a:srgbClr val="C00000"/>
                </a:solidFill>
                <a:latin typeface="Calibri"/>
              </a:rPr>
              <a:t>Totalt</a:t>
            </a:r>
          </a:p>
        </c:rich>
      </c:tx>
      <c:overlay val="0"/>
      <c:spPr>
        <a:noFill/>
        <a:ln w="0">
          <a:noFill/>
        </a:ln>
      </c:spPr>
    </c:title>
    <c:autoTitleDeleted val="0"/>
    <c:plotArea>
      <c:layout/>
      <c:barChart>
        <c:barDir val="col"/>
        <c:grouping val="clustered"/>
        <c:varyColors val="0"/>
        <c:dLbls>
          <c:showLegendKey val="0"/>
          <c:showVal val="0"/>
          <c:showCatName val="0"/>
          <c:showSerName val="0"/>
          <c:showPercent val="0"/>
          <c:showBubbleSize val="0"/>
        </c:dLbls>
        <c:gapWidth val="150"/>
        <c:axId val="47241861"/>
        <c:axId val="8714230"/>
      </c:barChart>
      <c:catAx>
        <c:axId val="47241861"/>
        <c:scaling>
          <c:orientation val="minMax"/>
        </c:scaling>
        <c:delete val="0"/>
        <c:axPos val="b"/>
        <c:numFmt formatCode="General" sourceLinked="1"/>
        <c:majorTickMark val="cross"/>
        <c:minorTickMark val="cross"/>
        <c:tickLblPos val="none"/>
        <c:spPr>
          <a:ln w="0">
            <a:noFill/>
          </a:ln>
        </c:spPr>
        <c:txPr>
          <a:bodyPr/>
          <a:lstStyle/>
          <a:p>
            <a:pPr>
              <a:defRPr sz="1800" b="0" spc="-1"/>
            </a:pPr>
            <a:endParaRPr lang="sv-SE"/>
          </a:p>
        </c:txPr>
        <c:crossAx val="8714230"/>
        <c:crosses val="autoZero"/>
        <c:auto val="1"/>
        <c:lblAlgn val="ctr"/>
        <c:lblOffset val="100"/>
        <c:noMultiLvlLbl val="0"/>
      </c:catAx>
      <c:valAx>
        <c:axId val="8714230"/>
        <c:scaling>
          <c:orientation val="minMax"/>
        </c:scaling>
        <c:delete val="0"/>
        <c:axPos val="l"/>
        <c:numFmt formatCode="General" sourceLinked="1"/>
        <c:majorTickMark val="cross"/>
        <c:minorTickMark val="cross"/>
        <c:tickLblPos val="none"/>
        <c:spPr>
          <a:ln w="0">
            <a:noFill/>
          </a:ln>
        </c:spPr>
        <c:txPr>
          <a:bodyPr/>
          <a:lstStyle/>
          <a:p>
            <a:pPr>
              <a:defRPr sz="1800" b="0" spc="-1"/>
            </a:pPr>
            <a:endParaRPr lang="sv-SE"/>
          </a:p>
        </c:txPr>
        <c:crossAx val="47241861"/>
        <c:crosses val="autoZero"/>
        <c:crossBetween val="midCat"/>
      </c:valAx>
      <c:spPr>
        <a:noFill/>
        <a:ln w="0">
          <a:noFill/>
        </a:ln>
      </c:spPr>
    </c:plotArea>
    <c:plotVisOnly val="1"/>
    <c:dispBlanksAs val="gap"/>
    <c:showDLblsOverMax val="1"/>
  </c:chart>
  <c:spPr>
    <a:noFill/>
    <a:ln w="9360">
      <a:noFill/>
    </a:ln>
  </c:spPr>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[SUHF_Sammanställning_2023_231112.xlsm]lärosätesstorlek!Pivottabell1</c:name>
    <c:fmtId val="21"/>
  </c:pivotSource>
  <c:chart>
    <c:autoTitleDeleted val="1"/>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pivotFmt>
      <c:pivotFmt>
        <c:idx val="22"/>
        <c:spPr>
          <a:solidFill>
            <a:schemeClr val="accent1"/>
          </a:solidFill>
          <a:ln>
            <a:noFill/>
          </a:ln>
          <a:effectLst/>
        </c:spPr>
        <c:marker>
          <c:symbol val="none"/>
        </c:marker>
      </c:pivotFmt>
      <c:pivotFmt>
        <c:idx val="23"/>
        <c:spPr>
          <a:solidFill>
            <a:schemeClr val="accent1"/>
          </a:solidFill>
          <a:ln>
            <a:noFill/>
          </a:ln>
          <a:effectLst/>
        </c:spPr>
        <c:marker>
          <c:symbol val="none"/>
        </c:marker>
      </c:pivotFmt>
      <c:pivotFmt>
        <c:idx val="24"/>
        <c:spPr>
          <a:solidFill>
            <a:schemeClr val="accent1"/>
          </a:solidFill>
          <a:ln>
            <a:noFill/>
          </a:ln>
          <a:effectLst/>
        </c:spPr>
        <c:marker>
          <c:symbol val="none"/>
        </c:marker>
      </c:pivotFmt>
      <c:pivotFmt>
        <c:idx val="25"/>
        <c:spPr>
          <a:solidFill>
            <a:schemeClr val="accent1"/>
          </a:solidFill>
          <a:ln>
            <a:noFill/>
          </a:ln>
          <a:effectLst/>
        </c:spPr>
        <c:marker>
          <c:symbol val="none"/>
        </c:marker>
      </c:pivotFmt>
    </c:pivotFmts>
    <c:plotArea>
      <c:layout/>
      <c:barChart>
        <c:barDir val="col"/>
        <c:grouping val="clustered"/>
        <c:varyColors val="0"/>
        <c:ser>
          <c:idx val="0"/>
          <c:order val="0"/>
          <c:tx>
            <c:strRef>
              <c:f>lärosätesstorlek!$B$3:$B$4</c:f>
              <c:strCache>
                <c:ptCount val="1"/>
                <c:pt idx="0">
                  <c:v>2023</c:v>
                </c:pt>
              </c:strCache>
            </c:strRef>
          </c:tx>
          <c:spPr>
            <a:solidFill>
              <a:schemeClr val="accent1"/>
            </a:solidFill>
            <a:ln>
              <a:noFill/>
            </a:ln>
            <a:effectLst/>
          </c:spPr>
          <c:invertIfNegative val="0"/>
          <c:cat>
            <c:strRef>
              <c:f>lärosätesstorlek!$A$5:$A$38</c:f>
              <c:strCache>
                <c:ptCount val="33"/>
                <c:pt idx="0">
                  <c:v>LU</c:v>
                </c:pt>
                <c:pt idx="1">
                  <c:v>UU</c:v>
                </c:pt>
                <c:pt idx="2">
                  <c:v>KI</c:v>
                </c:pt>
                <c:pt idx="3">
                  <c:v>GU</c:v>
                </c:pt>
                <c:pt idx="4">
                  <c:v>SU</c:v>
                </c:pt>
                <c:pt idx="5">
                  <c:v>KTH</c:v>
                </c:pt>
                <c:pt idx="6">
                  <c:v>UMU</c:v>
                </c:pt>
                <c:pt idx="7">
                  <c:v>LIU</c:v>
                </c:pt>
                <c:pt idx="8">
                  <c:v>SLU</c:v>
                </c:pt>
                <c:pt idx="9">
                  <c:v>CTH</c:v>
                </c:pt>
                <c:pt idx="10">
                  <c:v>LNU</c:v>
                </c:pt>
                <c:pt idx="11">
                  <c:v>MAU</c:v>
                </c:pt>
                <c:pt idx="12">
                  <c:v>LTU</c:v>
                </c:pt>
                <c:pt idx="13">
                  <c:v>ORU</c:v>
                </c:pt>
                <c:pt idx="14">
                  <c:v>KAU</c:v>
                </c:pt>
                <c:pt idx="15">
                  <c:v>MDU</c:v>
                </c:pt>
                <c:pt idx="16">
                  <c:v>HJ</c:v>
                </c:pt>
                <c:pt idx="17">
                  <c:v>MIU</c:v>
                </c:pt>
                <c:pt idx="18">
                  <c:v>SH</c:v>
                </c:pt>
                <c:pt idx="19">
                  <c:v>HB</c:v>
                </c:pt>
                <c:pt idx="20">
                  <c:v>HIG</c:v>
                </c:pt>
                <c:pt idx="21">
                  <c:v>HDA</c:v>
                </c:pt>
                <c:pt idx="22">
                  <c:v>HH</c:v>
                </c:pt>
                <c:pt idx="23">
                  <c:v>HV</c:v>
                </c:pt>
                <c:pt idx="24">
                  <c:v>FHS</c:v>
                </c:pt>
                <c:pt idx="25">
                  <c:v>HKR</c:v>
                </c:pt>
                <c:pt idx="26">
                  <c:v>HS</c:v>
                </c:pt>
                <c:pt idx="27">
                  <c:v>BTH</c:v>
                </c:pt>
                <c:pt idx="28">
                  <c:v>SKH</c:v>
                </c:pt>
                <c:pt idx="29">
                  <c:v>KMH</c:v>
                </c:pt>
                <c:pt idx="30">
                  <c:v>KF</c:v>
                </c:pt>
                <c:pt idx="31">
                  <c:v>GIH</c:v>
                </c:pt>
                <c:pt idx="32">
                  <c:v>KKH</c:v>
                </c:pt>
              </c:strCache>
            </c:strRef>
          </c:cat>
          <c:val>
            <c:numRef>
              <c:f>lärosätesstorlek!$B$5:$B$38</c:f>
              <c:numCache>
                <c:formatCode>#,##0</c:formatCode>
                <c:ptCount val="33"/>
                <c:pt idx="0">
                  <c:v>9812318</c:v>
                </c:pt>
                <c:pt idx="1">
                  <c:v>8181869</c:v>
                </c:pt>
                <c:pt idx="2">
                  <c:v>7697350</c:v>
                </c:pt>
                <c:pt idx="3">
                  <c:v>7409172</c:v>
                </c:pt>
                <c:pt idx="4">
                  <c:v>5984660.4340000004</c:v>
                </c:pt>
                <c:pt idx="5">
                  <c:v>5425973</c:v>
                </c:pt>
                <c:pt idx="6">
                  <c:v>5000535</c:v>
                </c:pt>
                <c:pt idx="7">
                  <c:v>4567322</c:v>
                </c:pt>
                <c:pt idx="8">
                  <c:v>4107857</c:v>
                </c:pt>
                <c:pt idx="9">
                  <c:v>3944700</c:v>
                </c:pt>
                <c:pt idx="10">
                  <c:v>2413209</c:v>
                </c:pt>
                <c:pt idx="11">
                  <c:v>1959402</c:v>
                </c:pt>
                <c:pt idx="12">
                  <c:v>1905752</c:v>
                </c:pt>
                <c:pt idx="13">
                  <c:v>1679359</c:v>
                </c:pt>
                <c:pt idx="14">
                  <c:v>1329135</c:v>
                </c:pt>
                <c:pt idx="15">
                  <c:v>1198381</c:v>
                </c:pt>
                <c:pt idx="16">
                  <c:v>1164393.5</c:v>
                </c:pt>
                <c:pt idx="17">
                  <c:v>1113873</c:v>
                </c:pt>
                <c:pt idx="18">
                  <c:v>1008436</c:v>
                </c:pt>
                <c:pt idx="19">
                  <c:v>939490</c:v>
                </c:pt>
                <c:pt idx="20">
                  <c:v>762700</c:v>
                </c:pt>
                <c:pt idx="21">
                  <c:v>761477</c:v>
                </c:pt>
                <c:pt idx="22">
                  <c:v>718002</c:v>
                </c:pt>
                <c:pt idx="23">
                  <c:v>703887</c:v>
                </c:pt>
                <c:pt idx="24">
                  <c:v>681063</c:v>
                </c:pt>
                <c:pt idx="25">
                  <c:v>615375</c:v>
                </c:pt>
                <c:pt idx="26">
                  <c:v>560283</c:v>
                </c:pt>
                <c:pt idx="27">
                  <c:v>559682</c:v>
                </c:pt>
                <c:pt idx="28">
                  <c:v>272972.59999999998</c:v>
                </c:pt>
                <c:pt idx="29">
                  <c:v>221977.8</c:v>
                </c:pt>
                <c:pt idx="30">
                  <c:v>215862</c:v>
                </c:pt>
                <c:pt idx="31">
                  <c:v>205066</c:v>
                </c:pt>
                <c:pt idx="32">
                  <c:v>97509</c:v>
                </c:pt>
              </c:numCache>
            </c:numRef>
          </c:val>
          <c:extLst>
            <c:ext xmlns:c16="http://schemas.microsoft.com/office/drawing/2014/chart" uri="{C3380CC4-5D6E-409C-BE32-E72D297353CC}">
              <c16:uniqueId val="{00000000-303B-40D6-AB65-C4B88E4AA258}"/>
            </c:ext>
          </c:extLst>
        </c:ser>
        <c:dLbls>
          <c:showLegendKey val="0"/>
          <c:showVal val="0"/>
          <c:showCatName val="0"/>
          <c:showSerName val="0"/>
          <c:showPercent val="0"/>
          <c:showBubbleSize val="0"/>
        </c:dLbls>
        <c:gapWidth val="219"/>
        <c:overlap val="-27"/>
        <c:axId val="442752544"/>
        <c:axId val="442752216"/>
      </c:barChart>
      <c:catAx>
        <c:axId val="442752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42752216"/>
        <c:crosses val="autoZero"/>
        <c:auto val="1"/>
        <c:lblAlgn val="ctr"/>
        <c:lblOffset val="100"/>
        <c:noMultiLvlLbl val="0"/>
      </c:catAx>
      <c:valAx>
        <c:axId val="442752216"/>
        <c:scaling>
          <c:orientation val="minMax"/>
          <c:max val="1000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427525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0"/>
  <c:style val="2"/>
  <c:chart>
    <c:autoTitleDeleted val="1"/>
    <c:plotArea>
      <c:layout/>
      <c:barChart>
        <c:barDir val="col"/>
        <c:grouping val="clustered"/>
        <c:varyColors val="0"/>
        <c:dLbls>
          <c:showLegendKey val="0"/>
          <c:showVal val="0"/>
          <c:showCatName val="0"/>
          <c:showSerName val="0"/>
          <c:showPercent val="0"/>
          <c:showBubbleSize val="0"/>
        </c:dLbls>
        <c:gapWidth val="150"/>
        <c:axId val="82297972"/>
        <c:axId val="41889647"/>
      </c:barChart>
      <c:catAx>
        <c:axId val="82297972"/>
        <c:scaling>
          <c:orientation val="minMax"/>
        </c:scaling>
        <c:delete val="0"/>
        <c:axPos val="b"/>
        <c:numFmt formatCode="General" sourceLinked="1"/>
        <c:majorTickMark val="cross"/>
        <c:minorTickMark val="cross"/>
        <c:tickLblPos val="none"/>
        <c:spPr>
          <a:ln w="0">
            <a:noFill/>
          </a:ln>
        </c:spPr>
        <c:txPr>
          <a:bodyPr/>
          <a:lstStyle/>
          <a:p>
            <a:pPr>
              <a:defRPr sz="1800" b="0" spc="-1"/>
            </a:pPr>
            <a:endParaRPr lang="sv-SE"/>
          </a:p>
        </c:txPr>
        <c:crossAx val="41889647"/>
        <c:crosses val="autoZero"/>
        <c:auto val="1"/>
        <c:lblAlgn val="ctr"/>
        <c:lblOffset val="100"/>
        <c:noMultiLvlLbl val="0"/>
      </c:catAx>
      <c:valAx>
        <c:axId val="41889647"/>
        <c:scaling>
          <c:orientation val="minMax"/>
        </c:scaling>
        <c:delete val="0"/>
        <c:axPos val="l"/>
        <c:numFmt formatCode="General" sourceLinked="1"/>
        <c:majorTickMark val="cross"/>
        <c:minorTickMark val="cross"/>
        <c:tickLblPos val="none"/>
        <c:spPr>
          <a:ln w="0">
            <a:noFill/>
          </a:ln>
        </c:spPr>
        <c:txPr>
          <a:bodyPr/>
          <a:lstStyle/>
          <a:p>
            <a:pPr>
              <a:defRPr sz="1800" b="0" spc="-1"/>
            </a:pPr>
            <a:endParaRPr lang="sv-SE"/>
          </a:p>
        </c:txPr>
        <c:crossAx val="82297972"/>
        <c:crosses val="autoZero"/>
        <c:crossBetween val="midCat"/>
      </c:valAx>
      <c:spPr>
        <a:noFill/>
        <a:ln w="0">
          <a:noFill/>
        </a:ln>
      </c:spPr>
    </c:plotArea>
    <c:plotVisOnly val="1"/>
    <c:dispBlanksAs val="gap"/>
    <c:showDLblsOverMax val="1"/>
  </c:chart>
  <c:spPr>
    <a:noFill/>
    <a:ln w="9360">
      <a:noFill/>
    </a:ln>
  </c:spPr>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0"/>
  <c:style val="2"/>
  <c:chart>
    <c:title>
      <c:tx>
        <c:rich>
          <a:bodyPr rot="0"/>
          <a:lstStyle/>
          <a:p>
            <a:pPr>
              <a:defRPr lang="en-US" sz="2000" b="0" strike="noStrike" spc="-1">
                <a:solidFill>
                  <a:srgbClr val="C00000"/>
                </a:solidFill>
                <a:latin typeface="Calibri"/>
              </a:defRPr>
            </a:pPr>
            <a:r>
              <a:rPr lang="en-US" sz="2000" b="0" strike="noStrike" spc="-1">
                <a:solidFill>
                  <a:srgbClr val="C00000"/>
                </a:solidFill>
                <a:latin typeface="Calibri"/>
              </a:rPr>
              <a:t>Totalt</a:t>
            </a:r>
          </a:p>
        </c:rich>
      </c:tx>
      <c:overlay val="0"/>
      <c:spPr>
        <a:noFill/>
        <a:ln w="0">
          <a:noFill/>
        </a:ln>
      </c:spPr>
    </c:title>
    <c:autoTitleDeleted val="0"/>
    <c:plotArea>
      <c:layout/>
      <c:barChart>
        <c:barDir val="col"/>
        <c:grouping val="clustered"/>
        <c:varyColors val="0"/>
        <c:dLbls>
          <c:showLegendKey val="0"/>
          <c:showVal val="0"/>
          <c:showCatName val="0"/>
          <c:showSerName val="0"/>
          <c:showPercent val="0"/>
          <c:showBubbleSize val="0"/>
        </c:dLbls>
        <c:gapWidth val="150"/>
        <c:axId val="47241861"/>
        <c:axId val="8714230"/>
      </c:barChart>
      <c:catAx>
        <c:axId val="47241861"/>
        <c:scaling>
          <c:orientation val="minMax"/>
        </c:scaling>
        <c:delete val="0"/>
        <c:axPos val="b"/>
        <c:numFmt formatCode="General" sourceLinked="1"/>
        <c:majorTickMark val="cross"/>
        <c:minorTickMark val="cross"/>
        <c:tickLblPos val="none"/>
        <c:spPr>
          <a:ln w="0">
            <a:noFill/>
          </a:ln>
        </c:spPr>
        <c:txPr>
          <a:bodyPr/>
          <a:lstStyle/>
          <a:p>
            <a:pPr>
              <a:defRPr sz="1800" b="0" spc="-1"/>
            </a:pPr>
            <a:endParaRPr lang="sv-SE"/>
          </a:p>
        </c:txPr>
        <c:crossAx val="8714230"/>
        <c:crosses val="autoZero"/>
        <c:auto val="1"/>
        <c:lblAlgn val="ctr"/>
        <c:lblOffset val="100"/>
        <c:noMultiLvlLbl val="0"/>
      </c:catAx>
      <c:valAx>
        <c:axId val="8714230"/>
        <c:scaling>
          <c:orientation val="minMax"/>
        </c:scaling>
        <c:delete val="0"/>
        <c:axPos val="l"/>
        <c:numFmt formatCode="General" sourceLinked="1"/>
        <c:majorTickMark val="cross"/>
        <c:minorTickMark val="cross"/>
        <c:tickLblPos val="none"/>
        <c:spPr>
          <a:ln w="0">
            <a:noFill/>
          </a:ln>
        </c:spPr>
        <c:txPr>
          <a:bodyPr/>
          <a:lstStyle/>
          <a:p>
            <a:pPr>
              <a:defRPr sz="1800" b="0" spc="-1"/>
            </a:pPr>
            <a:endParaRPr lang="sv-SE"/>
          </a:p>
        </c:txPr>
        <c:crossAx val="47241861"/>
        <c:crosses val="autoZero"/>
        <c:crossBetween val="midCat"/>
      </c:valAx>
      <c:spPr>
        <a:noFill/>
        <a:ln w="0">
          <a:noFill/>
        </a:ln>
      </c:spPr>
    </c:plotArea>
    <c:plotVisOnly val="1"/>
    <c:dispBlanksAs val="gap"/>
    <c:showDLblsOverMax val="1"/>
  </c:chart>
  <c:spPr>
    <a:noFill/>
    <a:ln w="9360">
      <a:noFill/>
    </a:ln>
  </c:spPr>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[SUHF_Sammanställning_2022_Hanna Daniel Per 221115.xlsm]lärosätesstorlek!Pivottabell1</c:name>
    <c:fmtId val="18"/>
  </c:pivotSource>
  <c:chart>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pivotFmt>
      <c:pivotFmt>
        <c:idx val="22"/>
        <c:spPr>
          <a:solidFill>
            <a:schemeClr val="accent1"/>
          </a:solidFill>
          <a:ln>
            <a:noFill/>
          </a:ln>
          <a:effectLst/>
        </c:spPr>
        <c:marker>
          <c:symbol val="none"/>
        </c:marker>
      </c:pivotFmt>
      <c:pivotFmt>
        <c:idx val="23"/>
        <c:spPr>
          <a:solidFill>
            <a:schemeClr val="accent1"/>
          </a:solidFill>
          <a:ln>
            <a:noFill/>
          </a:ln>
          <a:effectLst/>
        </c:spPr>
        <c:marker>
          <c:symbol val="none"/>
        </c:marker>
      </c:pivotFmt>
      <c:pivotFmt>
        <c:idx val="24"/>
        <c:spPr>
          <a:solidFill>
            <a:schemeClr val="accent1"/>
          </a:solidFill>
          <a:ln>
            <a:noFill/>
          </a:ln>
          <a:effectLst/>
        </c:spPr>
        <c:marker>
          <c:symbol val="none"/>
        </c:marker>
      </c:pivotFmt>
      <c:pivotFmt>
        <c:idx val="25"/>
        <c:spPr>
          <a:solidFill>
            <a:schemeClr val="accent1"/>
          </a:solidFill>
          <a:ln>
            <a:noFill/>
          </a:ln>
          <a:effectLst/>
        </c:spPr>
        <c:marker>
          <c:symbol val="none"/>
        </c:marker>
      </c:pivotFmt>
      <c:pivotFmt>
        <c:idx val="26"/>
        <c:spPr>
          <a:solidFill>
            <a:schemeClr val="accent1"/>
          </a:solidFill>
          <a:ln>
            <a:noFill/>
          </a:ln>
          <a:effectLst/>
        </c:spPr>
        <c:marker>
          <c:symbol val="none"/>
        </c:marker>
      </c:pivotFmt>
      <c:pivotFmt>
        <c:idx val="27"/>
        <c:spPr>
          <a:solidFill>
            <a:schemeClr val="accent1"/>
          </a:solidFill>
          <a:ln>
            <a:noFill/>
          </a:ln>
          <a:effectLst/>
        </c:spPr>
        <c:marker>
          <c:symbol val="none"/>
        </c:marker>
      </c:pivotFmt>
      <c:pivotFmt>
        <c:idx val="28"/>
        <c:spPr>
          <a:solidFill>
            <a:schemeClr val="accent1"/>
          </a:solidFill>
          <a:ln>
            <a:noFill/>
          </a:ln>
          <a:effectLst/>
        </c:spPr>
        <c:marker>
          <c:symbol val="none"/>
        </c:marker>
      </c:pivotFmt>
      <c:pivotFmt>
        <c:idx val="29"/>
        <c:spPr>
          <a:solidFill>
            <a:schemeClr val="accent1"/>
          </a:solidFill>
          <a:ln>
            <a:noFill/>
          </a:ln>
          <a:effectLst/>
        </c:spPr>
        <c:marker>
          <c:symbol val="none"/>
        </c:marker>
      </c:pivotFmt>
      <c:pivotFmt>
        <c:idx val="30"/>
        <c:spPr>
          <a:solidFill>
            <a:schemeClr val="accent1"/>
          </a:solidFill>
          <a:ln>
            <a:noFill/>
          </a:ln>
          <a:effectLst/>
        </c:spPr>
        <c:marker>
          <c:symbol val="none"/>
        </c:marker>
      </c:pivotFmt>
      <c:pivotFmt>
        <c:idx val="31"/>
        <c:spPr>
          <a:solidFill>
            <a:schemeClr val="accent1"/>
          </a:solidFill>
          <a:ln>
            <a:noFill/>
          </a:ln>
          <a:effectLst/>
        </c:spPr>
        <c:marker>
          <c:symbol val="none"/>
        </c:marker>
      </c:pivotFmt>
      <c:pivotFmt>
        <c:idx val="32"/>
        <c:spPr>
          <a:solidFill>
            <a:schemeClr val="accent1"/>
          </a:solidFill>
          <a:ln>
            <a:noFill/>
          </a:ln>
          <a:effectLst/>
        </c:spPr>
        <c:marker>
          <c:symbol val="none"/>
        </c:marker>
      </c:pivotFmt>
    </c:pivotFmts>
    <c:plotArea>
      <c:layout>
        <c:manualLayout>
          <c:layoutTarget val="inner"/>
          <c:xMode val="edge"/>
          <c:yMode val="edge"/>
          <c:x val="8.2938521762906836E-2"/>
          <c:y val="2.968853601727333E-2"/>
          <c:w val="0.88520529063294628"/>
          <c:h val="0.87981944609734952"/>
        </c:manualLayout>
      </c:layout>
      <c:barChart>
        <c:barDir val="col"/>
        <c:grouping val="clustered"/>
        <c:varyColors val="0"/>
        <c:ser>
          <c:idx val="0"/>
          <c:order val="0"/>
          <c:tx>
            <c:strRef>
              <c:f>lärosätesstorlek!$B$3:$B$4</c:f>
              <c:strCache>
                <c:ptCount val="1"/>
                <c:pt idx="0">
                  <c:v>2022</c:v>
                </c:pt>
              </c:strCache>
            </c:strRef>
          </c:tx>
          <c:spPr>
            <a:solidFill>
              <a:schemeClr val="accent1"/>
            </a:solidFill>
            <a:ln>
              <a:noFill/>
            </a:ln>
            <a:effectLst/>
          </c:spPr>
          <c:invertIfNegative val="0"/>
          <c:cat>
            <c:strRef>
              <c:f>lärosätesstorlek!$A$5:$A$39</c:f>
              <c:strCache>
                <c:ptCount val="34"/>
                <c:pt idx="0">
                  <c:v>LU</c:v>
                </c:pt>
                <c:pt idx="1">
                  <c:v>UU</c:v>
                </c:pt>
                <c:pt idx="2">
                  <c:v>KI</c:v>
                </c:pt>
                <c:pt idx="3">
                  <c:v>GU</c:v>
                </c:pt>
                <c:pt idx="4">
                  <c:v>SU</c:v>
                </c:pt>
                <c:pt idx="5">
                  <c:v>KTH</c:v>
                </c:pt>
                <c:pt idx="6">
                  <c:v>UMU</c:v>
                </c:pt>
                <c:pt idx="7">
                  <c:v>LIU</c:v>
                </c:pt>
                <c:pt idx="8">
                  <c:v>CTH</c:v>
                </c:pt>
                <c:pt idx="9">
                  <c:v>SLU</c:v>
                </c:pt>
                <c:pt idx="10">
                  <c:v>LNU</c:v>
                </c:pt>
                <c:pt idx="11">
                  <c:v>LTU</c:v>
                </c:pt>
                <c:pt idx="12">
                  <c:v>MAU</c:v>
                </c:pt>
                <c:pt idx="13">
                  <c:v>ORU</c:v>
                </c:pt>
                <c:pt idx="14">
                  <c:v>KAU</c:v>
                </c:pt>
                <c:pt idx="15">
                  <c:v>MDU</c:v>
                </c:pt>
                <c:pt idx="16">
                  <c:v>HJ</c:v>
                </c:pt>
                <c:pt idx="17">
                  <c:v>MIU</c:v>
                </c:pt>
                <c:pt idx="18">
                  <c:v>SH</c:v>
                </c:pt>
                <c:pt idx="19">
                  <c:v>HB</c:v>
                </c:pt>
                <c:pt idx="20">
                  <c:v>HIG</c:v>
                </c:pt>
                <c:pt idx="21">
                  <c:v>HDA</c:v>
                </c:pt>
                <c:pt idx="22">
                  <c:v>HH</c:v>
                </c:pt>
                <c:pt idx="23">
                  <c:v>HV</c:v>
                </c:pt>
                <c:pt idx="24">
                  <c:v>FHS</c:v>
                </c:pt>
                <c:pt idx="25">
                  <c:v>HKR</c:v>
                </c:pt>
                <c:pt idx="26">
                  <c:v>HS</c:v>
                </c:pt>
                <c:pt idx="27">
                  <c:v>BTH</c:v>
                </c:pt>
                <c:pt idx="28">
                  <c:v>SKH</c:v>
                </c:pt>
                <c:pt idx="29">
                  <c:v>KF</c:v>
                </c:pt>
                <c:pt idx="30">
                  <c:v>KMH</c:v>
                </c:pt>
                <c:pt idx="31">
                  <c:v>GIH</c:v>
                </c:pt>
                <c:pt idx="32">
                  <c:v>HHS</c:v>
                </c:pt>
                <c:pt idx="33">
                  <c:v>KKH</c:v>
                </c:pt>
              </c:strCache>
            </c:strRef>
          </c:cat>
          <c:val>
            <c:numRef>
              <c:f>lärosätesstorlek!$B$5:$B$39</c:f>
              <c:numCache>
                <c:formatCode>#,##0</c:formatCode>
                <c:ptCount val="34"/>
                <c:pt idx="0">
                  <c:v>9335784</c:v>
                </c:pt>
                <c:pt idx="1">
                  <c:v>7777148</c:v>
                </c:pt>
                <c:pt idx="2">
                  <c:v>7371728</c:v>
                </c:pt>
                <c:pt idx="3">
                  <c:v>7104164</c:v>
                </c:pt>
                <c:pt idx="4">
                  <c:v>5839618</c:v>
                </c:pt>
                <c:pt idx="5">
                  <c:v>5237658</c:v>
                </c:pt>
                <c:pt idx="6">
                  <c:v>4721318</c:v>
                </c:pt>
                <c:pt idx="7">
                  <c:v>4325373</c:v>
                </c:pt>
                <c:pt idx="8">
                  <c:v>3762105</c:v>
                </c:pt>
                <c:pt idx="9">
                  <c:v>3366197</c:v>
                </c:pt>
                <c:pt idx="10">
                  <c:v>2101231</c:v>
                </c:pt>
                <c:pt idx="11">
                  <c:v>1786129</c:v>
                </c:pt>
                <c:pt idx="12">
                  <c:v>1849579.6160800001</c:v>
                </c:pt>
                <c:pt idx="13">
                  <c:v>1644268</c:v>
                </c:pt>
                <c:pt idx="14">
                  <c:v>1260161</c:v>
                </c:pt>
                <c:pt idx="15">
                  <c:v>1202800</c:v>
                </c:pt>
                <c:pt idx="16">
                  <c:v>1117578</c:v>
                </c:pt>
                <c:pt idx="17">
                  <c:v>1066562</c:v>
                </c:pt>
                <c:pt idx="18">
                  <c:v>1015537</c:v>
                </c:pt>
                <c:pt idx="19">
                  <c:v>868027</c:v>
                </c:pt>
                <c:pt idx="20">
                  <c:v>730525</c:v>
                </c:pt>
                <c:pt idx="21">
                  <c:v>774504</c:v>
                </c:pt>
                <c:pt idx="22">
                  <c:v>656548</c:v>
                </c:pt>
                <c:pt idx="23">
                  <c:v>672937</c:v>
                </c:pt>
                <c:pt idx="24">
                  <c:v>637430</c:v>
                </c:pt>
                <c:pt idx="25">
                  <c:v>575399</c:v>
                </c:pt>
                <c:pt idx="26">
                  <c:v>528850</c:v>
                </c:pt>
                <c:pt idx="27">
                  <c:v>516123</c:v>
                </c:pt>
                <c:pt idx="28">
                  <c:v>274308</c:v>
                </c:pt>
                <c:pt idx="29">
                  <c:v>215330</c:v>
                </c:pt>
                <c:pt idx="30">
                  <c:v>214729</c:v>
                </c:pt>
                <c:pt idx="31">
                  <c:v>191211</c:v>
                </c:pt>
                <c:pt idx="33">
                  <c:v>104220</c:v>
                </c:pt>
              </c:numCache>
            </c:numRef>
          </c:val>
          <c:extLst>
            <c:ext xmlns:c16="http://schemas.microsoft.com/office/drawing/2014/chart" uri="{C3380CC4-5D6E-409C-BE32-E72D297353CC}">
              <c16:uniqueId val="{00000000-A22D-4650-B1FE-81A7BC4B9F0D}"/>
            </c:ext>
          </c:extLst>
        </c:ser>
        <c:ser>
          <c:idx val="1"/>
          <c:order val="1"/>
          <c:tx>
            <c:strRef>
              <c:f>lärosätesstorlek!$C$3:$C$4</c:f>
              <c:strCache>
                <c:ptCount val="1"/>
                <c:pt idx="0">
                  <c:v>2021</c:v>
                </c:pt>
              </c:strCache>
            </c:strRef>
          </c:tx>
          <c:spPr>
            <a:solidFill>
              <a:schemeClr val="accent2"/>
            </a:solidFill>
            <a:ln>
              <a:noFill/>
            </a:ln>
            <a:effectLst/>
          </c:spPr>
          <c:invertIfNegative val="0"/>
          <c:cat>
            <c:strRef>
              <c:f>lärosätesstorlek!$A$5:$A$39</c:f>
              <c:strCache>
                <c:ptCount val="34"/>
                <c:pt idx="0">
                  <c:v>LU</c:v>
                </c:pt>
                <c:pt idx="1">
                  <c:v>UU</c:v>
                </c:pt>
                <c:pt idx="2">
                  <c:v>KI</c:v>
                </c:pt>
                <c:pt idx="3">
                  <c:v>GU</c:v>
                </c:pt>
                <c:pt idx="4">
                  <c:v>SU</c:v>
                </c:pt>
                <c:pt idx="5">
                  <c:v>KTH</c:v>
                </c:pt>
                <c:pt idx="6">
                  <c:v>UMU</c:v>
                </c:pt>
                <c:pt idx="7">
                  <c:v>LIU</c:v>
                </c:pt>
                <c:pt idx="8">
                  <c:v>CTH</c:v>
                </c:pt>
                <c:pt idx="9">
                  <c:v>SLU</c:v>
                </c:pt>
                <c:pt idx="10">
                  <c:v>LNU</c:v>
                </c:pt>
                <c:pt idx="11">
                  <c:v>LTU</c:v>
                </c:pt>
                <c:pt idx="12">
                  <c:v>MAU</c:v>
                </c:pt>
                <c:pt idx="13">
                  <c:v>ORU</c:v>
                </c:pt>
                <c:pt idx="14">
                  <c:v>KAU</c:v>
                </c:pt>
                <c:pt idx="15">
                  <c:v>MDU</c:v>
                </c:pt>
                <c:pt idx="16">
                  <c:v>HJ</c:v>
                </c:pt>
                <c:pt idx="17">
                  <c:v>MIU</c:v>
                </c:pt>
                <c:pt idx="18">
                  <c:v>SH</c:v>
                </c:pt>
                <c:pt idx="19">
                  <c:v>HB</c:v>
                </c:pt>
                <c:pt idx="20">
                  <c:v>HIG</c:v>
                </c:pt>
                <c:pt idx="21">
                  <c:v>HDA</c:v>
                </c:pt>
                <c:pt idx="22">
                  <c:v>HH</c:v>
                </c:pt>
                <c:pt idx="23">
                  <c:v>HV</c:v>
                </c:pt>
                <c:pt idx="24">
                  <c:v>FHS</c:v>
                </c:pt>
                <c:pt idx="25">
                  <c:v>HKR</c:v>
                </c:pt>
                <c:pt idx="26">
                  <c:v>HS</c:v>
                </c:pt>
                <c:pt idx="27">
                  <c:v>BTH</c:v>
                </c:pt>
                <c:pt idx="28">
                  <c:v>SKH</c:v>
                </c:pt>
                <c:pt idx="29">
                  <c:v>KF</c:v>
                </c:pt>
                <c:pt idx="30">
                  <c:v>KMH</c:v>
                </c:pt>
                <c:pt idx="31">
                  <c:v>GIH</c:v>
                </c:pt>
                <c:pt idx="32">
                  <c:v>HHS</c:v>
                </c:pt>
                <c:pt idx="33">
                  <c:v>KKH</c:v>
                </c:pt>
              </c:strCache>
            </c:strRef>
          </c:cat>
          <c:val>
            <c:numRef>
              <c:f>lärosätesstorlek!$C$5:$C$39</c:f>
              <c:numCache>
                <c:formatCode>#,##0</c:formatCode>
                <c:ptCount val="34"/>
                <c:pt idx="0">
                  <c:v>9027392</c:v>
                </c:pt>
                <c:pt idx="1">
                  <c:v>7461126</c:v>
                </c:pt>
                <c:pt idx="2">
                  <c:v>7299105.5</c:v>
                </c:pt>
                <c:pt idx="3">
                  <c:v>6908633.81061</c:v>
                </c:pt>
                <c:pt idx="4">
                  <c:v>5557288</c:v>
                </c:pt>
                <c:pt idx="5">
                  <c:v>5063126</c:v>
                </c:pt>
                <c:pt idx="6">
                  <c:v>4540817</c:v>
                </c:pt>
                <c:pt idx="7">
                  <c:v>4149503</c:v>
                </c:pt>
                <c:pt idx="8">
                  <c:v>4079799</c:v>
                </c:pt>
                <c:pt idx="9">
                  <c:v>3281848</c:v>
                </c:pt>
                <c:pt idx="10">
                  <c:v>2006262</c:v>
                </c:pt>
                <c:pt idx="11">
                  <c:v>1738000</c:v>
                </c:pt>
                <c:pt idx="12">
                  <c:v>1714663</c:v>
                </c:pt>
                <c:pt idx="13">
                  <c:v>1609153</c:v>
                </c:pt>
                <c:pt idx="14">
                  <c:v>1202219</c:v>
                </c:pt>
                <c:pt idx="15">
                  <c:v>1068508</c:v>
                </c:pt>
                <c:pt idx="16">
                  <c:v>1059715</c:v>
                </c:pt>
                <c:pt idx="17">
                  <c:v>1031411</c:v>
                </c:pt>
                <c:pt idx="18">
                  <c:v>990816</c:v>
                </c:pt>
                <c:pt idx="19">
                  <c:v>799357</c:v>
                </c:pt>
                <c:pt idx="20">
                  <c:v>723430</c:v>
                </c:pt>
                <c:pt idx="21">
                  <c:v>752814</c:v>
                </c:pt>
                <c:pt idx="22">
                  <c:v>622510</c:v>
                </c:pt>
                <c:pt idx="23">
                  <c:v>635981</c:v>
                </c:pt>
                <c:pt idx="24">
                  <c:v>590241</c:v>
                </c:pt>
                <c:pt idx="25">
                  <c:v>568202</c:v>
                </c:pt>
                <c:pt idx="26">
                  <c:v>512352</c:v>
                </c:pt>
                <c:pt idx="27">
                  <c:v>484428</c:v>
                </c:pt>
                <c:pt idx="28">
                  <c:v>268070</c:v>
                </c:pt>
                <c:pt idx="29">
                  <c:v>206669</c:v>
                </c:pt>
                <c:pt idx="30">
                  <c:v>203639</c:v>
                </c:pt>
                <c:pt idx="31">
                  <c:v>181734</c:v>
                </c:pt>
                <c:pt idx="32">
                  <c:v>519634</c:v>
                </c:pt>
                <c:pt idx="33">
                  <c:v>89549</c:v>
                </c:pt>
              </c:numCache>
            </c:numRef>
          </c:val>
          <c:extLst>
            <c:ext xmlns:c16="http://schemas.microsoft.com/office/drawing/2014/chart" uri="{C3380CC4-5D6E-409C-BE32-E72D297353CC}">
              <c16:uniqueId val="{00000001-A22D-4650-B1FE-81A7BC4B9F0D}"/>
            </c:ext>
          </c:extLst>
        </c:ser>
        <c:ser>
          <c:idx val="2"/>
          <c:order val="2"/>
          <c:tx>
            <c:strRef>
              <c:f>lärosätesstorlek!$D$3:$D$4</c:f>
              <c:strCache>
                <c:ptCount val="1"/>
                <c:pt idx="0">
                  <c:v>2020</c:v>
                </c:pt>
              </c:strCache>
            </c:strRef>
          </c:tx>
          <c:spPr>
            <a:solidFill>
              <a:schemeClr val="accent3"/>
            </a:solidFill>
            <a:ln>
              <a:noFill/>
            </a:ln>
            <a:effectLst/>
          </c:spPr>
          <c:invertIfNegative val="0"/>
          <c:cat>
            <c:strRef>
              <c:f>lärosätesstorlek!$A$5:$A$39</c:f>
              <c:strCache>
                <c:ptCount val="34"/>
                <c:pt idx="0">
                  <c:v>LU</c:v>
                </c:pt>
                <c:pt idx="1">
                  <c:v>UU</c:v>
                </c:pt>
                <c:pt idx="2">
                  <c:v>KI</c:v>
                </c:pt>
                <c:pt idx="3">
                  <c:v>GU</c:v>
                </c:pt>
                <c:pt idx="4">
                  <c:v>SU</c:v>
                </c:pt>
                <c:pt idx="5">
                  <c:v>KTH</c:v>
                </c:pt>
                <c:pt idx="6">
                  <c:v>UMU</c:v>
                </c:pt>
                <c:pt idx="7">
                  <c:v>LIU</c:v>
                </c:pt>
                <c:pt idx="8">
                  <c:v>CTH</c:v>
                </c:pt>
                <c:pt idx="9">
                  <c:v>SLU</c:v>
                </c:pt>
                <c:pt idx="10">
                  <c:v>LNU</c:v>
                </c:pt>
                <c:pt idx="11">
                  <c:v>LTU</c:v>
                </c:pt>
                <c:pt idx="12">
                  <c:v>MAU</c:v>
                </c:pt>
                <c:pt idx="13">
                  <c:v>ORU</c:v>
                </c:pt>
                <c:pt idx="14">
                  <c:v>KAU</c:v>
                </c:pt>
                <c:pt idx="15">
                  <c:v>MDU</c:v>
                </c:pt>
                <c:pt idx="16">
                  <c:v>HJ</c:v>
                </c:pt>
                <c:pt idx="17">
                  <c:v>MIU</c:v>
                </c:pt>
                <c:pt idx="18">
                  <c:v>SH</c:v>
                </c:pt>
                <c:pt idx="19">
                  <c:v>HB</c:v>
                </c:pt>
                <c:pt idx="20">
                  <c:v>HIG</c:v>
                </c:pt>
                <c:pt idx="21">
                  <c:v>HDA</c:v>
                </c:pt>
                <c:pt idx="22">
                  <c:v>HH</c:v>
                </c:pt>
                <c:pt idx="23">
                  <c:v>HV</c:v>
                </c:pt>
                <c:pt idx="24">
                  <c:v>FHS</c:v>
                </c:pt>
                <c:pt idx="25">
                  <c:v>HKR</c:v>
                </c:pt>
                <c:pt idx="26">
                  <c:v>HS</c:v>
                </c:pt>
                <c:pt idx="27">
                  <c:v>BTH</c:v>
                </c:pt>
                <c:pt idx="28">
                  <c:v>SKH</c:v>
                </c:pt>
                <c:pt idx="29">
                  <c:v>KF</c:v>
                </c:pt>
                <c:pt idx="30">
                  <c:v>KMH</c:v>
                </c:pt>
                <c:pt idx="31">
                  <c:v>GIH</c:v>
                </c:pt>
                <c:pt idx="32">
                  <c:v>HHS</c:v>
                </c:pt>
                <c:pt idx="33">
                  <c:v>KKH</c:v>
                </c:pt>
              </c:strCache>
            </c:strRef>
          </c:cat>
          <c:val>
            <c:numRef>
              <c:f>lärosätesstorlek!$D$5:$D$39</c:f>
              <c:numCache>
                <c:formatCode>#,##0</c:formatCode>
                <c:ptCount val="34"/>
                <c:pt idx="0">
                  <c:v>8852496</c:v>
                </c:pt>
                <c:pt idx="1">
                  <c:v>7407494</c:v>
                </c:pt>
                <c:pt idx="2">
                  <c:v>7170666</c:v>
                </c:pt>
                <c:pt idx="3">
                  <c:v>6813177.6388800042</c:v>
                </c:pt>
                <c:pt idx="4">
                  <c:v>5552000</c:v>
                </c:pt>
                <c:pt idx="5">
                  <c:v>5032558</c:v>
                </c:pt>
                <c:pt idx="6">
                  <c:v>4470101</c:v>
                </c:pt>
                <c:pt idx="7">
                  <c:v>4084039</c:v>
                </c:pt>
                <c:pt idx="8">
                  <c:v>4077294</c:v>
                </c:pt>
                <c:pt idx="9">
                  <c:v>3283087</c:v>
                </c:pt>
                <c:pt idx="10">
                  <c:v>2016172</c:v>
                </c:pt>
                <c:pt idx="11">
                  <c:v>1728000</c:v>
                </c:pt>
                <c:pt idx="12">
                  <c:v>1660817</c:v>
                </c:pt>
                <c:pt idx="13">
                  <c:v>1583713</c:v>
                </c:pt>
                <c:pt idx="14">
                  <c:v>1181944</c:v>
                </c:pt>
                <c:pt idx="15">
                  <c:v>1012321</c:v>
                </c:pt>
                <c:pt idx="16">
                  <c:v>1050970</c:v>
                </c:pt>
                <c:pt idx="17">
                  <c:v>1058109</c:v>
                </c:pt>
                <c:pt idx="18">
                  <c:v>951024</c:v>
                </c:pt>
                <c:pt idx="19">
                  <c:v>751350</c:v>
                </c:pt>
                <c:pt idx="20">
                  <c:v>716447</c:v>
                </c:pt>
                <c:pt idx="21">
                  <c:v>703230</c:v>
                </c:pt>
                <c:pt idx="22">
                  <c:v>634881</c:v>
                </c:pt>
                <c:pt idx="23">
                  <c:v>606246</c:v>
                </c:pt>
                <c:pt idx="24">
                  <c:v>578404</c:v>
                </c:pt>
                <c:pt idx="25">
                  <c:v>563006</c:v>
                </c:pt>
                <c:pt idx="26">
                  <c:v>502154</c:v>
                </c:pt>
                <c:pt idx="27">
                  <c:v>479039</c:v>
                </c:pt>
                <c:pt idx="28">
                  <c:v>282233</c:v>
                </c:pt>
                <c:pt idx="29">
                  <c:v>202830</c:v>
                </c:pt>
                <c:pt idx="30">
                  <c:v>201753</c:v>
                </c:pt>
                <c:pt idx="31">
                  <c:v>175137</c:v>
                </c:pt>
              </c:numCache>
            </c:numRef>
          </c:val>
          <c:extLst>
            <c:ext xmlns:c16="http://schemas.microsoft.com/office/drawing/2014/chart" uri="{C3380CC4-5D6E-409C-BE32-E72D297353CC}">
              <c16:uniqueId val="{00000002-A22D-4650-B1FE-81A7BC4B9F0D}"/>
            </c:ext>
          </c:extLst>
        </c:ser>
        <c:ser>
          <c:idx val="3"/>
          <c:order val="3"/>
          <c:tx>
            <c:strRef>
              <c:f>lärosätesstorlek!$E$3:$E$4</c:f>
              <c:strCache>
                <c:ptCount val="1"/>
                <c:pt idx="0">
                  <c:v>2019</c:v>
                </c:pt>
              </c:strCache>
            </c:strRef>
          </c:tx>
          <c:spPr>
            <a:solidFill>
              <a:schemeClr val="accent4"/>
            </a:solidFill>
            <a:ln>
              <a:noFill/>
            </a:ln>
            <a:effectLst/>
          </c:spPr>
          <c:invertIfNegative val="0"/>
          <c:cat>
            <c:strRef>
              <c:f>lärosätesstorlek!$A$5:$A$39</c:f>
              <c:strCache>
                <c:ptCount val="34"/>
                <c:pt idx="0">
                  <c:v>LU</c:v>
                </c:pt>
                <c:pt idx="1">
                  <c:v>UU</c:v>
                </c:pt>
                <c:pt idx="2">
                  <c:v>KI</c:v>
                </c:pt>
                <c:pt idx="3">
                  <c:v>GU</c:v>
                </c:pt>
                <c:pt idx="4">
                  <c:v>SU</c:v>
                </c:pt>
                <c:pt idx="5">
                  <c:v>KTH</c:v>
                </c:pt>
                <c:pt idx="6">
                  <c:v>UMU</c:v>
                </c:pt>
                <c:pt idx="7">
                  <c:v>LIU</c:v>
                </c:pt>
                <c:pt idx="8">
                  <c:v>CTH</c:v>
                </c:pt>
                <c:pt idx="9">
                  <c:v>SLU</c:v>
                </c:pt>
                <c:pt idx="10">
                  <c:v>LNU</c:v>
                </c:pt>
                <c:pt idx="11">
                  <c:v>LTU</c:v>
                </c:pt>
                <c:pt idx="12">
                  <c:v>MAU</c:v>
                </c:pt>
                <c:pt idx="13">
                  <c:v>ORU</c:v>
                </c:pt>
                <c:pt idx="14">
                  <c:v>KAU</c:v>
                </c:pt>
                <c:pt idx="15">
                  <c:v>MDU</c:v>
                </c:pt>
                <c:pt idx="16">
                  <c:v>HJ</c:v>
                </c:pt>
                <c:pt idx="17">
                  <c:v>MIU</c:v>
                </c:pt>
                <c:pt idx="18">
                  <c:v>SH</c:v>
                </c:pt>
                <c:pt idx="19">
                  <c:v>HB</c:v>
                </c:pt>
                <c:pt idx="20">
                  <c:v>HIG</c:v>
                </c:pt>
                <c:pt idx="21">
                  <c:v>HDA</c:v>
                </c:pt>
                <c:pt idx="22">
                  <c:v>HH</c:v>
                </c:pt>
                <c:pt idx="23">
                  <c:v>HV</c:v>
                </c:pt>
                <c:pt idx="24">
                  <c:v>FHS</c:v>
                </c:pt>
                <c:pt idx="25">
                  <c:v>HKR</c:v>
                </c:pt>
                <c:pt idx="26">
                  <c:v>HS</c:v>
                </c:pt>
                <c:pt idx="27">
                  <c:v>BTH</c:v>
                </c:pt>
                <c:pt idx="28">
                  <c:v>SKH</c:v>
                </c:pt>
                <c:pt idx="29">
                  <c:v>KF</c:v>
                </c:pt>
                <c:pt idx="30">
                  <c:v>KMH</c:v>
                </c:pt>
                <c:pt idx="31">
                  <c:v>GIH</c:v>
                </c:pt>
                <c:pt idx="32">
                  <c:v>HHS</c:v>
                </c:pt>
                <c:pt idx="33">
                  <c:v>KKH</c:v>
                </c:pt>
              </c:strCache>
            </c:strRef>
          </c:cat>
          <c:val>
            <c:numRef>
              <c:f>lärosätesstorlek!$E$5:$E$39</c:f>
              <c:numCache>
                <c:formatCode>#,##0</c:formatCode>
                <c:ptCount val="34"/>
                <c:pt idx="0">
                  <c:v>8464078</c:v>
                </c:pt>
                <c:pt idx="1">
                  <c:v>7121995</c:v>
                </c:pt>
                <c:pt idx="2">
                  <c:v>7132447</c:v>
                </c:pt>
                <c:pt idx="3">
                  <c:v>6608000</c:v>
                </c:pt>
                <c:pt idx="4">
                  <c:v>5338183</c:v>
                </c:pt>
                <c:pt idx="5">
                  <c:v>4707561</c:v>
                </c:pt>
                <c:pt idx="6">
                  <c:v>4271283</c:v>
                </c:pt>
                <c:pt idx="7">
                  <c:v>3880835</c:v>
                </c:pt>
                <c:pt idx="8">
                  <c:v>3876224</c:v>
                </c:pt>
                <c:pt idx="9">
                  <c:v>3135441</c:v>
                </c:pt>
                <c:pt idx="10">
                  <c:v>1913886</c:v>
                </c:pt>
                <c:pt idx="11">
                  <c:v>1629000</c:v>
                </c:pt>
                <c:pt idx="12">
                  <c:v>1546066</c:v>
                </c:pt>
                <c:pt idx="13">
                  <c:v>1433733</c:v>
                </c:pt>
                <c:pt idx="14">
                  <c:v>1137116</c:v>
                </c:pt>
                <c:pt idx="15">
                  <c:v>950993</c:v>
                </c:pt>
                <c:pt idx="16">
                  <c:v>984992</c:v>
                </c:pt>
                <c:pt idx="17">
                  <c:v>994712</c:v>
                </c:pt>
                <c:pt idx="18">
                  <c:v>878419</c:v>
                </c:pt>
                <c:pt idx="19">
                  <c:v>703038</c:v>
                </c:pt>
                <c:pt idx="20">
                  <c:v>708680</c:v>
                </c:pt>
                <c:pt idx="21">
                  <c:v>672886</c:v>
                </c:pt>
                <c:pt idx="22">
                  <c:v>602866</c:v>
                </c:pt>
                <c:pt idx="23">
                  <c:v>545827.72499999998</c:v>
                </c:pt>
                <c:pt idx="24">
                  <c:v>543931</c:v>
                </c:pt>
                <c:pt idx="25">
                  <c:v>530197</c:v>
                </c:pt>
                <c:pt idx="26">
                  <c:v>490085</c:v>
                </c:pt>
                <c:pt idx="27">
                  <c:v>444339</c:v>
                </c:pt>
                <c:pt idx="28">
                  <c:v>276132</c:v>
                </c:pt>
                <c:pt idx="29">
                  <c:v>189691</c:v>
                </c:pt>
                <c:pt idx="30">
                  <c:v>191103</c:v>
                </c:pt>
                <c:pt idx="31">
                  <c:v>154480</c:v>
                </c:pt>
              </c:numCache>
            </c:numRef>
          </c:val>
          <c:extLst>
            <c:ext xmlns:c16="http://schemas.microsoft.com/office/drawing/2014/chart" uri="{C3380CC4-5D6E-409C-BE32-E72D297353CC}">
              <c16:uniqueId val="{00000003-A22D-4650-B1FE-81A7BC4B9F0D}"/>
            </c:ext>
          </c:extLst>
        </c:ser>
        <c:ser>
          <c:idx val="4"/>
          <c:order val="4"/>
          <c:tx>
            <c:strRef>
              <c:f>lärosätesstorlek!$F$3:$F$4</c:f>
              <c:strCache>
                <c:ptCount val="1"/>
                <c:pt idx="0">
                  <c:v>2018</c:v>
                </c:pt>
              </c:strCache>
            </c:strRef>
          </c:tx>
          <c:spPr>
            <a:solidFill>
              <a:schemeClr val="accent5"/>
            </a:solidFill>
            <a:ln>
              <a:noFill/>
            </a:ln>
            <a:effectLst/>
          </c:spPr>
          <c:invertIfNegative val="0"/>
          <c:cat>
            <c:strRef>
              <c:f>lärosätesstorlek!$A$5:$A$39</c:f>
              <c:strCache>
                <c:ptCount val="34"/>
                <c:pt idx="0">
                  <c:v>LU</c:v>
                </c:pt>
                <c:pt idx="1">
                  <c:v>UU</c:v>
                </c:pt>
                <c:pt idx="2">
                  <c:v>KI</c:v>
                </c:pt>
                <c:pt idx="3">
                  <c:v>GU</c:v>
                </c:pt>
                <c:pt idx="4">
                  <c:v>SU</c:v>
                </c:pt>
                <c:pt idx="5">
                  <c:v>KTH</c:v>
                </c:pt>
                <c:pt idx="6">
                  <c:v>UMU</c:v>
                </c:pt>
                <c:pt idx="7">
                  <c:v>LIU</c:v>
                </c:pt>
                <c:pt idx="8">
                  <c:v>CTH</c:v>
                </c:pt>
                <c:pt idx="9">
                  <c:v>SLU</c:v>
                </c:pt>
                <c:pt idx="10">
                  <c:v>LNU</c:v>
                </c:pt>
                <c:pt idx="11">
                  <c:v>LTU</c:v>
                </c:pt>
                <c:pt idx="12">
                  <c:v>MAU</c:v>
                </c:pt>
                <c:pt idx="13">
                  <c:v>ORU</c:v>
                </c:pt>
                <c:pt idx="14">
                  <c:v>KAU</c:v>
                </c:pt>
                <c:pt idx="15">
                  <c:v>MDU</c:v>
                </c:pt>
                <c:pt idx="16">
                  <c:v>HJ</c:v>
                </c:pt>
                <c:pt idx="17">
                  <c:v>MIU</c:v>
                </c:pt>
                <c:pt idx="18">
                  <c:v>SH</c:v>
                </c:pt>
                <c:pt idx="19">
                  <c:v>HB</c:v>
                </c:pt>
                <c:pt idx="20">
                  <c:v>HIG</c:v>
                </c:pt>
                <c:pt idx="21">
                  <c:v>HDA</c:v>
                </c:pt>
                <c:pt idx="22">
                  <c:v>HH</c:v>
                </c:pt>
                <c:pt idx="23">
                  <c:v>HV</c:v>
                </c:pt>
                <c:pt idx="24">
                  <c:v>FHS</c:v>
                </c:pt>
                <c:pt idx="25">
                  <c:v>HKR</c:v>
                </c:pt>
                <c:pt idx="26">
                  <c:v>HS</c:v>
                </c:pt>
                <c:pt idx="27">
                  <c:v>BTH</c:v>
                </c:pt>
                <c:pt idx="28">
                  <c:v>SKH</c:v>
                </c:pt>
                <c:pt idx="29">
                  <c:v>KF</c:v>
                </c:pt>
                <c:pt idx="30">
                  <c:v>KMH</c:v>
                </c:pt>
                <c:pt idx="31">
                  <c:v>GIH</c:v>
                </c:pt>
                <c:pt idx="32">
                  <c:v>HHS</c:v>
                </c:pt>
                <c:pt idx="33">
                  <c:v>KKH</c:v>
                </c:pt>
              </c:strCache>
            </c:strRef>
          </c:cat>
          <c:val>
            <c:numRef>
              <c:f>lärosätesstorlek!$F$5:$F$39</c:f>
              <c:numCache>
                <c:formatCode>#,##0</c:formatCode>
                <c:ptCount val="34"/>
                <c:pt idx="0">
                  <c:v>7959680.0153800054</c:v>
                </c:pt>
                <c:pt idx="1">
                  <c:v>6792420</c:v>
                </c:pt>
                <c:pt idx="2">
                  <c:v>6794232</c:v>
                </c:pt>
                <c:pt idx="3">
                  <c:v>6384000</c:v>
                </c:pt>
                <c:pt idx="4">
                  <c:v>5119815</c:v>
                </c:pt>
                <c:pt idx="5">
                  <c:v>4535350</c:v>
                </c:pt>
                <c:pt idx="6">
                  <c:v>4185808</c:v>
                </c:pt>
                <c:pt idx="7">
                  <c:v>3805666</c:v>
                </c:pt>
                <c:pt idx="8">
                  <c:v>3693316</c:v>
                </c:pt>
                <c:pt idx="9">
                  <c:v>3409418</c:v>
                </c:pt>
                <c:pt idx="10">
                  <c:v>1816894</c:v>
                </c:pt>
                <c:pt idx="11">
                  <c:v>1636000</c:v>
                </c:pt>
                <c:pt idx="12">
                  <c:v>1369672</c:v>
                </c:pt>
                <c:pt idx="13">
                  <c:v>1321006</c:v>
                </c:pt>
                <c:pt idx="14">
                  <c:v>1102712</c:v>
                </c:pt>
                <c:pt idx="15">
                  <c:v>901411</c:v>
                </c:pt>
                <c:pt idx="16">
                  <c:v>914818</c:v>
                </c:pt>
                <c:pt idx="17">
                  <c:v>901591</c:v>
                </c:pt>
                <c:pt idx="19">
                  <c:v>671362</c:v>
                </c:pt>
                <c:pt idx="20">
                  <c:v>674317</c:v>
                </c:pt>
                <c:pt idx="21">
                  <c:v>632570</c:v>
                </c:pt>
                <c:pt idx="22">
                  <c:v>585810</c:v>
                </c:pt>
                <c:pt idx="23">
                  <c:v>484972</c:v>
                </c:pt>
                <c:pt idx="24">
                  <c:v>512278</c:v>
                </c:pt>
                <c:pt idx="25">
                  <c:v>504303</c:v>
                </c:pt>
                <c:pt idx="26">
                  <c:v>474342</c:v>
                </c:pt>
                <c:pt idx="27">
                  <c:v>440139</c:v>
                </c:pt>
                <c:pt idx="28">
                  <c:v>268970</c:v>
                </c:pt>
                <c:pt idx="29">
                  <c:v>189945</c:v>
                </c:pt>
                <c:pt idx="30">
                  <c:v>182752</c:v>
                </c:pt>
                <c:pt idx="31">
                  <c:v>139774</c:v>
                </c:pt>
              </c:numCache>
            </c:numRef>
          </c:val>
          <c:extLst>
            <c:ext xmlns:c16="http://schemas.microsoft.com/office/drawing/2014/chart" uri="{C3380CC4-5D6E-409C-BE32-E72D297353CC}">
              <c16:uniqueId val="{00000004-A22D-4650-B1FE-81A7BC4B9F0D}"/>
            </c:ext>
          </c:extLst>
        </c:ser>
        <c:dLbls>
          <c:showLegendKey val="0"/>
          <c:showVal val="0"/>
          <c:showCatName val="0"/>
          <c:showSerName val="0"/>
          <c:showPercent val="0"/>
          <c:showBubbleSize val="0"/>
        </c:dLbls>
        <c:gapWidth val="219"/>
        <c:overlap val="-27"/>
        <c:axId val="442752544"/>
        <c:axId val="442752216"/>
      </c:barChart>
      <c:catAx>
        <c:axId val="442752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42752216"/>
        <c:crosses val="autoZero"/>
        <c:auto val="1"/>
        <c:lblAlgn val="ctr"/>
        <c:lblOffset val="100"/>
        <c:noMultiLvlLbl val="0"/>
      </c:catAx>
      <c:valAx>
        <c:axId val="4427522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42752544"/>
        <c:crosses val="autoZero"/>
        <c:crossBetween val="between"/>
      </c:valAx>
      <c:spPr>
        <a:noFill/>
        <a:ln>
          <a:noFill/>
        </a:ln>
        <a:effectLst/>
      </c:spPr>
    </c:plotArea>
    <c:legend>
      <c:legendPos val="r"/>
      <c:layout>
        <c:manualLayout>
          <c:xMode val="edge"/>
          <c:yMode val="edge"/>
          <c:x val="0.4724516889665526"/>
          <c:y val="2.5323874938370256E-2"/>
          <c:w val="0.38344199602393919"/>
          <c:h val="0.118073029123242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5"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r>
              <a:rPr lang="sv-SE" sz="1800" b="0" strike="noStrike" spc="-1">
                <a:solidFill>
                  <a:srgbClr val="000000"/>
                </a:solidFill>
                <a:latin typeface="Calibri"/>
              </a:rPr>
              <a:t>Klicka för att flytta sidan</a:t>
            </a:r>
          </a:p>
        </p:txBody>
      </p:sp>
      <p:sp>
        <p:nvSpPr>
          <p:cNvPr id="126" name="PlaceHolder 2"/>
          <p:cNvSpPr>
            <a:spLocks noGrp="1"/>
          </p:cNvSpPr>
          <p:nvPr>
            <p:ph type="body"/>
          </p:nvPr>
        </p:nvSpPr>
        <p:spPr>
          <a:xfrm>
            <a:off x="756000" y="5078520"/>
            <a:ext cx="6047640" cy="4811040"/>
          </a:xfrm>
          <a:prstGeom prst="rect">
            <a:avLst/>
          </a:prstGeom>
        </p:spPr>
        <p:txBody>
          <a:bodyPr lIns="0" tIns="0" rIns="0" bIns="0">
            <a:noAutofit/>
          </a:bodyPr>
          <a:lstStyle/>
          <a:p>
            <a:r>
              <a:rPr lang="sv-SE" sz="2000" b="0" strike="noStrike" spc="-1">
                <a:latin typeface="Calibri"/>
              </a:rPr>
              <a:t>Klicka för att redigera anteckningarnas format</a:t>
            </a:r>
          </a:p>
        </p:txBody>
      </p:sp>
      <p:sp>
        <p:nvSpPr>
          <p:cNvPr id="127" name="PlaceHolder 3"/>
          <p:cNvSpPr>
            <a:spLocks noGrp="1"/>
          </p:cNvSpPr>
          <p:nvPr>
            <p:ph type="hdr"/>
          </p:nvPr>
        </p:nvSpPr>
        <p:spPr>
          <a:xfrm>
            <a:off x="0" y="0"/>
            <a:ext cx="3280680" cy="534240"/>
          </a:xfrm>
          <a:prstGeom prst="rect">
            <a:avLst/>
          </a:prstGeom>
        </p:spPr>
        <p:txBody>
          <a:bodyPr lIns="0" tIns="0" rIns="0" bIns="0">
            <a:noAutofit/>
          </a:bodyPr>
          <a:lstStyle/>
          <a:p>
            <a:r>
              <a:rPr lang="sv-SE" sz="1400" b="0" strike="noStrike" spc="-1">
                <a:latin typeface="Calibri"/>
              </a:rPr>
              <a:t>&lt;sidhuvud&gt;</a:t>
            </a:r>
          </a:p>
        </p:txBody>
      </p:sp>
      <p:sp>
        <p:nvSpPr>
          <p:cNvPr id="128" name="PlaceHolder 4"/>
          <p:cNvSpPr>
            <a:spLocks noGrp="1"/>
          </p:cNvSpPr>
          <p:nvPr>
            <p:ph type="dt" idx="10"/>
          </p:nvPr>
        </p:nvSpPr>
        <p:spPr>
          <a:xfrm>
            <a:off x="4278960" y="0"/>
            <a:ext cx="3280680" cy="534240"/>
          </a:xfrm>
          <a:prstGeom prst="rect">
            <a:avLst/>
          </a:prstGeom>
        </p:spPr>
        <p:txBody>
          <a:bodyPr lIns="0" tIns="0" rIns="0" bIns="0">
            <a:noAutofit/>
          </a:bodyPr>
          <a:lstStyle>
            <a:lvl1pPr algn="r">
              <a:defRPr lang="sv-SE" sz="1400" b="0" strike="noStrike" spc="-1">
                <a:latin typeface="Calibri"/>
              </a:defRPr>
            </a:lvl1pPr>
          </a:lstStyle>
          <a:p>
            <a:pPr algn="r"/>
            <a:r>
              <a:rPr lang="sv-SE" sz="1400" b="0" strike="noStrike" spc="-1">
                <a:latin typeface="Calibri"/>
              </a:rPr>
              <a:t>&lt;datum/tid&gt;</a:t>
            </a:r>
          </a:p>
        </p:txBody>
      </p:sp>
      <p:sp>
        <p:nvSpPr>
          <p:cNvPr id="129" name="PlaceHolder 5"/>
          <p:cNvSpPr>
            <a:spLocks noGrp="1"/>
          </p:cNvSpPr>
          <p:nvPr>
            <p:ph type="ftr" idx="11"/>
          </p:nvPr>
        </p:nvSpPr>
        <p:spPr>
          <a:xfrm>
            <a:off x="0" y="10157400"/>
            <a:ext cx="3280680" cy="534240"/>
          </a:xfrm>
          <a:prstGeom prst="rect">
            <a:avLst/>
          </a:prstGeom>
        </p:spPr>
        <p:txBody>
          <a:bodyPr lIns="0" tIns="0" rIns="0" bIns="0" anchor="b">
            <a:noAutofit/>
          </a:bodyPr>
          <a:lstStyle>
            <a:lvl1pPr>
              <a:defRPr lang="sv-SE" sz="1400" b="0" strike="noStrike" spc="-1">
                <a:latin typeface="Calibri"/>
              </a:defRPr>
            </a:lvl1pPr>
          </a:lstStyle>
          <a:p>
            <a:r>
              <a:rPr lang="sv-SE" sz="1400" b="0" strike="noStrike" spc="-1">
                <a:latin typeface="Calibri"/>
              </a:rPr>
              <a:t>&lt;sidfot&gt;</a:t>
            </a:r>
          </a:p>
        </p:txBody>
      </p:sp>
      <p:sp>
        <p:nvSpPr>
          <p:cNvPr id="130" name="PlaceHolder 6"/>
          <p:cNvSpPr>
            <a:spLocks noGrp="1"/>
          </p:cNvSpPr>
          <p:nvPr>
            <p:ph type="sldNum" idx="12"/>
          </p:nvPr>
        </p:nvSpPr>
        <p:spPr>
          <a:xfrm>
            <a:off x="4278960" y="10157400"/>
            <a:ext cx="3280680" cy="534240"/>
          </a:xfrm>
          <a:prstGeom prst="rect">
            <a:avLst/>
          </a:prstGeom>
        </p:spPr>
        <p:txBody>
          <a:bodyPr lIns="0" tIns="0" rIns="0" bIns="0" anchor="b">
            <a:noAutofit/>
          </a:bodyPr>
          <a:lstStyle>
            <a:lvl1pPr algn="r">
              <a:defRPr lang="sv-SE" sz="1400" b="0" strike="noStrike" spc="-1">
                <a:latin typeface="Calibri"/>
              </a:defRPr>
            </a:lvl1pPr>
          </a:lstStyle>
          <a:p>
            <a:pPr algn="r"/>
            <a:fld id="{D13E26E8-8C21-47BA-B5CD-F43479FD0285}" type="slidenum">
              <a:rPr lang="sv-SE" sz="1400" b="0" strike="noStrike" spc="-1">
                <a:latin typeface="Calibri"/>
              </a:rPr>
              <a:t>‹#›</a:t>
            </a:fld>
            <a:endParaRPr lang="sv-SE" sz="1400" b="0" strike="noStrike" spc="-1">
              <a:latin typeface="Calibri"/>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 name="Rectangle 7"/>
          <p:cNvSpPr txBox="1"/>
          <p:nvPr/>
        </p:nvSpPr>
        <p:spPr>
          <a:xfrm>
            <a:off x="3848760" y="9433080"/>
            <a:ext cx="2944080" cy="496080"/>
          </a:xfrm>
          <a:prstGeom prst="rect">
            <a:avLst/>
          </a:prstGeom>
          <a:noFill/>
          <a:ln w="0">
            <a:noFill/>
          </a:ln>
        </p:spPr>
        <p:txBody>
          <a:bodyPr anchor="b">
            <a:noAutofit/>
          </a:bodyPr>
          <a:lstStyle/>
          <a:p>
            <a:pPr algn="r">
              <a:lnSpc>
                <a:spcPct val="100000"/>
              </a:lnSpc>
            </a:pPr>
            <a:fld id="{B72D920B-7F9B-470F-8FAE-AA0FDCD0293A}" type="slidenum">
              <a:rPr lang="sv-SE" sz="1200" b="0" strike="noStrike" spc="-1">
                <a:solidFill>
                  <a:srgbClr val="000000"/>
                </a:solidFill>
                <a:latin typeface="Arial"/>
              </a:rPr>
              <a:t>1</a:t>
            </a:fld>
            <a:endParaRPr lang="sv-SE" sz="1200" b="0" strike="noStrike" spc="-1">
              <a:latin typeface="Calibri"/>
            </a:endParaRPr>
          </a:p>
        </p:txBody>
      </p:sp>
      <p:sp>
        <p:nvSpPr>
          <p:cNvPr id="310" name="PlaceHolder 1"/>
          <p:cNvSpPr>
            <a:spLocks noGrp="1" noRot="1" noChangeAspect="1"/>
          </p:cNvSpPr>
          <p:nvPr>
            <p:ph type="sldImg"/>
          </p:nvPr>
        </p:nvSpPr>
        <p:spPr>
          <a:xfrm>
            <a:off x="914400" y="744538"/>
            <a:ext cx="4965700" cy="3724275"/>
          </a:xfrm>
          <a:prstGeom prst="rect">
            <a:avLst/>
          </a:prstGeom>
        </p:spPr>
      </p:sp>
      <p:sp>
        <p:nvSpPr>
          <p:cNvPr id="311" name="PlaceHolder 2"/>
          <p:cNvSpPr>
            <a:spLocks noGrp="1"/>
          </p:cNvSpPr>
          <p:nvPr>
            <p:ph type="body"/>
          </p:nvPr>
        </p:nvSpPr>
        <p:spPr>
          <a:xfrm>
            <a:off x="679320" y="4717440"/>
            <a:ext cx="5435280" cy="4468680"/>
          </a:xfrm>
          <a:prstGeom prst="rect">
            <a:avLst/>
          </a:prstGeom>
        </p:spPr>
        <p:txBody>
          <a:bodyPr>
            <a:noAutofit/>
          </a:bodyPr>
          <a:lstStyle/>
          <a:p>
            <a:pPr marL="216000" indent="-216000">
              <a:lnSpc>
                <a:spcPct val="100000"/>
              </a:lnSpc>
            </a:pPr>
            <a:r>
              <a:rPr lang="sv-SE" sz="2000" b="0" strike="noStrike" spc="-1" dirty="0">
                <a:latin typeface="Calibri"/>
              </a:rPr>
              <a:t>Klar</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13</a:t>
            </a:fld>
            <a:endParaRPr lang="sv-SE" sz="1400" b="0" strike="noStrike" spc="-1">
              <a:latin typeface="Calibri"/>
            </a:endParaRPr>
          </a:p>
        </p:txBody>
      </p:sp>
    </p:spTree>
    <p:extLst>
      <p:ext uri="{BB962C8B-B14F-4D97-AF65-F5344CB8AC3E}">
        <p14:creationId xmlns:p14="http://schemas.microsoft.com/office/powerpoint/2010/main" val="18608676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err="1"/>
              <a:t>KLar</a:t>
            </a:r>
            <a:endParaRPr lang="sv-SE" dirty="0"/>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14</a:t>
            </a:fld>
            <a:endParaRPr lang="sv-SE" sz="1400" b="0" strike="noStrike" spc="-1">
              <a:latin typeface="Calibri"/>
            </a:endParaRPr>
          </a:p>
        </p:txBody>
      </p:sp>
    </p:spTree>
    <p:extLst>
      <p:ext uri="{BB962C8B-B14F-4D97-AF65-F5344CB8AC3E}">
        <p14:creationId xmlns:p14="http://schemas.microsoft.com/office/powerpoint/2010/main" val="39362286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16</a:t>
            </a:fld>
            <a:endParaRPr lang="sv-SE" sz="1400" b="0" strike="noStrike" spc="-1">
              <a:latin typeface="Calibri"/>
            </a:endParaRPr>
          </a:p>
        </p:txBody>
      </p:sp>
    </p:spTree>
    <p:extLst>
      <p:ext uri="{BB962C8B-B14F-4D97-AF65-F5344CB8AC3E}">
        <p14:creationId xmlns:p14="http://schemas.microsoft.com/office/powerpoint/2010/main" val="13175373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err="1"/>
              <a:t>KLar</a:t>
            </a:r>
            <a:endParaRPr lang="sv-SE" dirty="0"/>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18</a:t>
            </a:fld>
            <a:endParaRPr lang="sv-SE" sz="1400" b="0" strike="noStrike" spc="-1">
              <a:latin typeface="Calibri"/>
            </a:endParaRPr>
          </a:p>
        </p:txBody>
      </p:sp>
    </p:spTree>
    <p:extLst>
      <p:ext uri="{BB962C8B-B14F-4D97-AF65-F5344CB8AC3E}">
        <p14:creationId xmlns:p14="http://schemas.microsoft.com/office/powerpoint/2010/main" val="17470236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20</a:t>
            </a:fld>
            <a:endParaRPr lang="sv-SE" sz="1400" b="0" strike="noStrike" spc="-1">
              <a:latin typeface="Calibri"/>
            </a:endParaRPr>
          </a:p>
        </p:txBody>
      </p:sp>
    </p:spTree>
    <p:extLst>
      <p:ext uri="{BB962C8B-B14F-4D97-AF65-F5344CB8AC3E}">
        <p14:creationId xmlns:p14="http://schemas.microsoft.com/office/powerpoint/2010/main" val="13240078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22</a:t>
            </a:fld>
            <a:endParaRPr lang="sv-SE" sz="1400" b="0" strike="noStrike" spc="-1">
              <a:latin typeface="Calibri"/>
            </a:endParaRPr>
          </a:p>
        </p:txBody>
      </p:sp>
    </p:spTree>
    <p:extLst>
      <p:ext uri="{BB962C8B-B14F-4D97-AF65-F5344CB8AC3E}">
        <p14:creationId xmlns:p14="http://schemas.microsoft.com/office/powerpoint/2010/main" val="524251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23</a:t>
            </a:fld>
            <a:endParaRPr lang="sv-SE" sz="1400" b="0" strike="noStrike" spc="-1">
              <a:latin typeface="Calibri"/>
            </a:endParaRPr>
          </a:p>
        </p:txBody>
      </p:sp>
    </p:spTree>
    <p:extLst>
      <p:ext uri="{BB962C8B-B14F-4D97-AF65-F5344CB8AC3E}">
        <p14:creationId xmlns:p14="http://schemas.microsoft.com/office/powerpoint/2010/main" val="36823945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25</a:t>
            </a:fld>
            <a:endParaRPr lang="sv-SE" sz="1400" b="0" strike="noStrike" spc="-1">
              <a:latin typeface="Calibri"/>
            </a:endParaRPr>
          </a:p>
        </p:txBody>
      </p:sp>
    </p:spTree>
    <p:extLst>
      <p:ext uri="{BB962C8B-B14F-4D97-AF65-F5344CB8AC3E}">
        <p14:creationId xmlns:p14="http://schemas.microsoft.com/office/powerpoint/2010/main" val="25805558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27</a:t>
            </a:fld>
            <a:endParaRPr lang="sv-SE" sz="1400" b="0" strike="noStrike" spc="-1">
              <a:latin typeface="Calibri"/>
            </a:endParaRPr>
          </a:p>
        </p:txBody>
      </p:sp>
    </p:spTree>
    <p:extLst>
      <p:ext uri="{BB962C8B-B14F-4D97-AF65-F5344CB8AC3E}">
        <p14:creationId xmlns:p14="http://schemas.microsoft.com/office/powerpoint/2010/main" val="39278620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err="1"/>
              <a:t>KLar</a:t>
            </a:r>
            <a:endParaRPr lang="sv-SE" dirty="0"/>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28</a:t>
            </a:fld>
            <a:endParaRPr lang="sv-SE" sz="1400" b="0" strike="noStrike" spc="-1">
              <a:latin typeface="Calibri"/>
            </a:endParaRPr>
          </a:p>
        </p:txBody>
      </p:sp>
    </p:spTree>
    <p:extLst>
      <p:ext uri="{BB962C8B-B14F-4D97-AF65-F5344CB8AC3E}">
        <p14:creationId xmlns:p14="http://schemas.microsoft.com/office/powerpoint/2010/main" val="1625277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2</a:t>
            </a:fld>
            <a:endParaRPr lang="sv-SE" sz="1400" b="0" strike="noStrike" spc="-1">
              <a:latin typeface="Calibri"/>
            </a:endParaRPr>
          </a:p>
        </p:txBody>
      </p:sp>
    </p:spTree>
    <p:extLst>
      <p:ext uri="{BB962C8B-B14F-4D97-AF65-F5344CB8AC3E}">
        <p14:creationId xmlns:p14="http://schemas.microsoft.com/office/powerpoint/2010/main" val="7080802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29</a:t>
            </a:fld>
            <a:endParaRPr lang="sv-SE" sz="1400" b="0" strike="noStrike" spc="-1">
              <a:latin typeface="Calibri"/>
            </a:endParaRPr>
          </a:p>
        </p:txBody>
      </p:sp>
    </p:spTree>
    <p:extLst>
      <p:ext uri="{BB962C8B-B14F-4D97-AF65-F5344CB8AC3E}">
        <p14:creationId xmlns:p14="http://schemas.microsoft.com/office/powerpoint/2010/main" val="23872456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err="1"/>
              <a:t>KLar</a:t>
            </a:r>
            <a:endParaRPr lang="sv-SE" dirty="0"/>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30</a:t>
            </a:fld>
            <a:endParaRPr lang="sv-SE" sz="1400" b="0" strike="noStrike" spc="-1">
              <a:latin typeface="Calibri"/>
            </a:endParaRPr>
          </a:p>
        </p:txBody>
      </p:sp>
    </p:spTree>
    <p:extLst>
      <p:ext uri="{BB962C8B-B14F-4D97-AF65-F5344CB8AC3E}">
        <p14:creationId xmlns:p14="http://schemas.microsoft.com/office/powerpoint/2010/main" val="25642091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31</a:t>
            </a:fld>
            <a:endParaRPr lang="sv-SE" sz="1400" b="0" strike="noStrike" spc="-1">
              <a:latin typeface="Calibri"/>
            </a:endParaRPr>
          </a:p>
        </p:txBody>
      </p:sp>
    </p:spTree>
    <p:extLst>
      <p:ext uri="{BB962C8B-B14F-4D97-AF65-F5344CB8AC3E}">
        <p14:creationId xmlns:p14="http://schemas.microsoft.com/office/powerpoint/2010/main" val="34748793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32</a:t>
            </a:fld>
            <a:endParaRPr lang="sv-SE" sz="1400" b="0" strike="noStrike" spc="-1">
              <a:latin typeface="Calibri"/>
            </a:endParaRPr>
          </a:p>
        </p:txBody>
      </p:sp>
    </p:spTree>
    <p:extLst>
      <p:ext uri="{BB962C8B-B14F-4D97-AF65-F5344CB8AC3E}">
        <p14:creationId xmlns:p14="http://schemas.microsoft.com/office/powerpoint/2010/main" val="20340070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33</a:t>
            </a:fld>
            <a:endParaRPr lang="sv-SE" sz="1400" b="0" strike="noStrike" spc="-1">
              <a:latin typeface="Calibri"/>
            </a:endParaRPr>
          </a:p>
        </p:txBody>
      </p:sp>
    </p:spTree>
    <p:extLst>
      <p:ext uri="{BB962C8B-B14F-4D97-AF65-F5344CB8AC3E}">
        <p14:creationId xmlns:p14="http://schemas.microsoft.com/office/powerpoint/2010/main" val="4327739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34</a:t>
            </a:fld>
            <a:endParaRPr lang="sv-SE" sz="1400" b="0" strike="noStrike" spc="-1">
              <a:latin typeface="Calibri"/>
            </a:endParaRPr>
          </a:p>
        </p:txBody>
      </p:sp>
    </p:spTree>
    <p:extLst>
      <p:ext uri="{BB962C8B-B14F-4D97-AF65-F5344CB8AC3E}">
        <p14:creationId xmlns:p14="http://schemas.microsoft.com/office/powerpoint/2010/main" val="4779379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35</a:t>
            </a:fld>
            <a:endParaRPr lang="sv-SE" sz="1400" b="0" strike="noStrike" spc="-1">
              <a:latin typeface="Calibri"/>
            </a:endParaRPr>
          </a:p>
        </p:txBody>
      </p:sp>
    </p:spTree>
    <p:extLst>
      <p:ext uri="{BB962C8B-B14F-4D97-AF65-F5344CB8AC3E}">
        <p14:creationId xmlns:p14="http://schemas.microsoft.com/office/powerpoint/2010/main" val="7017600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PlaceHolder 1"/>
          <p:cNvSpPr>
            <a:spLocks noGrp="1" noRot="1" noChangeAspect="1"/>
          </p:cNvSpPr>
          <p:nvPr>
            <p:ph type="sldImg"/>
          </p:nvPr>
        </p:nvSpPr>
        <p:spPr>
          <a:xfrm>
            <a:off x="914400" y="744538"/>
            <a:ext cx="4965700" cy="3724275"/>
          </a:xfrm>
          <a:prstGeom prst="rect">
            <a:avLst/>
          </a:prstGeom>
        </p:spPr>
      </p:sp>
      <p:sp>
        <p:nvSpPr>
          <p:cNvPr id="313" name="PlaceHolder 2"/>
          <p:cNvSpPr>
            <a:spLocks noGrp="1"/>
          </p:cNvSpPr>
          <p:nvPr>
            <p:ph type="body"/>
          </p:nvPr>
        </p:nvSpPr>
        <p:spPr>
          <a:xfrm>
            <a:off x="679320" y="4717440"/>
            <a:ext cx="5435280" cy="4468680"/>
          </a:xfrm>
          <a:prstGeom prst="rect">
            <a:avLst/>
          </a:prstGeom>
        </p:spPr>
        <p:txBody>
          <a:bodyPr>
            <a:noAutofit/>
          </a:bodyPr>
          <a:lstStyle/>
          <a:p>
            <a:pPr marL="216000" indent="-216000">
              <a:lnSpc>
                <a:spcPct val="100000"/>
              </a:lnSpc>
            </a:pPr>
            <a:r>
              <a:rPr lang="sv-SE" sz="2000" b="0" strike="noStrike" spc="-1" dirty="0">
                <a:latin typeface="Calibri"/>
              </a:rPr>
              <a:t>Kolla att det är dessa som lämnat in detta år! </a:t>
            </a:r>
          </a:p>
        </p:txBody>
      </p:sp>
      <p:sp>
        <p:nvSpPr>
          <p:cNvPr id="314" name="Platshållare för bildnummer 3"/>
          <p:cNvSpPr txBox="1"/>
          <p:nvPr/>
        </p:nvSpPr>
        <p:spPr>
          <a:xfrm>
            <a:off x="3848760" y="9433080"/>
            <a:ext cx="2944080" cy="496080"/>
          </a:xfrm>
          <a:prstGeom prst="rect">
            <a:avLst/>
          </a:prstGeom>
          <a:noFill/>
          <a:ln w="0">
            <a:noFill/>
          </a:ln>
        </p:spPr>
        <p:txBody>
          <a:bodyPr anchor="b">
            <a:noAutofit/>
          </a:bodyPr>
          <a:lstStyle/>
          <a:p>
            <a:pPr algn="r">
              <a:lnSpc>
                <a:spcPct val="100000"/>
              </a:lnSpc>
            </a:pPr>
            <a:fld id="{32CC368C-9B9C-458C-98F7-CEAA7F99F15D}" type="slidenum">
              <a:rPr lang="sv-SE" sz="1200" b="0" strike="noStrike" spc="-1">
                <a:solidFill>
                  <a:srgbClr val="000000"/>
                </a:solidFill>
                <a:latin typeface="+mn-lt"/>
                <a:ea typeface="+mn-ea"/>
              </a:rPr>
              <a:t>37</a:t>
            </a:fld>
            <a:endParaRPr lang="sv-SE" sz="1200" b="0" strike="noStrike" spc="-1">
              <a:latin typeface="Calibri"/>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38</a:t>
            </a:fld>
            <a:endParaRPr lang="sv-SE" sz="1400" b="0" strike="noStrike" spc="-1">
              <a:latin typeface="Calibri"/>
            </a:endParaRPr>
          </a:p>
        </p:txBody>
      </p:sp>
    </p:spTree>
    <p:extLst>
      <p:ext uri="{BB962C8B-B14F-4D97-AF65-F5344CB8AC3E}">
        <p14:creationId xmlns:p14="http://schemas.microsoft.com/office/powerpoint/2010/main" val="1035254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3</a:t>
            </a:fld>
            <a:endParaRPr lang="sv-SE" sz="1400" b="0" strike="noStrike" spc="-1">
              <a:latin typeface="Calibri"/>
            </a:endParaRPr>
          </a:p>
        </p:txBody>
      </p:sp>
    </p:spTree>
    <p:extLst>
      <p:ext uri="{BB962C8B-B14F-4D97-AF65-F5344CB8AC3E}">
        <p14:creationId xmlns:p14="http://schemas.microsoft.com/office/powerpoint/2010/main" val="221060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4</a:t>
            </a:fld>
            <a:endParaRPr lang="sv-SE" sz="1400" b="0" strike="noStrike" spc="-1">
              <a:latin typeface="Calibri"/>
            </a:endParaRPr>
          </a:p>
        </p:txBody>
      </p:sp>
    </p:spTree>
    <p:extLst>
      <p:ext uri="{BB962C8B-B14F-4D97-AF65-F5344CB8AC3E}">
        <p14:creationId xmlns:p14="http://schemas.microsoft.com/office/powerpoint/2010/main" val="2181135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8</a:t>
            </a:fld>
            <a:endParaRPr lang="sv-SE" sz="1400" b="0" strike="noStrike" spc="-1">
              <a:latin typeface="Calibri"/>
            </a:endParaRPr>
          </a:p>
        </p:txBody>
      </p:sp>
    </p:spTree>
    <p:extLst>
      <p:ext uri="{BB962C8B-B14F-4D97-AF65-F5344CB8AC3E}">
        <p14:creationId xmlns:p14="http://schemas.microsoft.com/office/powerpoint/2010/main" val="3873560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TA inte med</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9</a:t>
            </a:fld>
            <a:endParaRPr lang="sv-SE" sz="1400" b="0" strike="noStrike" spc="-1">
              <a:latin typeface="Calibri"/>
            </a:endParaRPr>
          </a:p>
        </p:txBody>
      </p:sp>
    </p:spTree>
    <p:extLst>
      <p:ext uri="{BB962C8B-B14F-4D97-AF65-F5344CB8AC3E}">
        <p14:creationId xmlns:p14="http://schemas.microsoft.com/office/powerpoint/2010/main" val="36891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Per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10</a:t>
            </a:fld>
            <a:endParaRPr lang="sv-SE" sz="1400" b="0" strike="noStrike" spc="-1">
              <a:latin typeface="Calibri"/>
            </a:endParaRPr>
          </a:p>
        </p:txBody>
      </p:sp>
    </p:spTree>
    <p:extLst>
      <p:ext uri="{BB962C8B-B14F-4D97-AF65-F5344CB8AC3E}">
        <p14:creationId xmlns:p14="http://schemas.microsoft.com/office/powerpoint/2010/main" val="2525447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11</a:t>
            </a:fld>
            <a:endParaRPr lang="sv-SE" sz="1400" b="0" strike="noStrike" spc="-1">
              <a:latin typeface="Calibri"/>
            </a:endParaRPr>
          </a:p>
        </p:txBody>
      </p:sp>
    </p:spTree>
    <p:extLst>
      <p:ext uri="{BB962C8B-B14F-4D97-AF65-F5344CB8AC3E}">
        <p14:creationId xmlns:p14="http://schemas.microsoft.com/office/powerpoint/2010/main" val="3245634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12</a:t>
            </a:fld>
            <a:endParaRPr lang="sv-SE" sz="1400" b="0" strike="noStrike" spc="-1">
              <a:latin typeface="Calibri"/>
            </a:endParaRPr>
          </a:p>
        </p:txBody>
      </p:sp>
    </p:spTree>
    <p:extLst>
      <p:ext uri="{BB962C8B-B14F-4D97-AF65-F5344CB8AC3E}">
        <p14:creationId xmlns:p14="http://schemas.microsoft.com/office/powerpoint/2010/main" val="2014022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sldNum" idx="3"/>
          </p:nvPr>
        </p:nvSpPr>
        <p:spPr/>
        <p:txBody>
          <a:bodyPr/>
          <a:lstStyle/>
          <a:p>
            <a:fld id="{E0AD5156-EA0D-44C9-B679-712A4AA29CB2}" type="slidenum">
              <a:t>‹#›</a:t>
            </a:fld>
            <a:endParaRP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27" name="PlaceHolder 2"/>
          <p:cNvSpPr>
            <a:spLocks noGrp="1"/>
          </p:cNvSpPr>
          <p:nvPr>
            <p:ph type="body"/>
          </p:nvPr>
        </p:nvSpPr>
        <p:spPr>
          <a:xfrm>
            <a:off x="457200" y="1600200"/>
            <a:ext cx="403812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28" name="PlaceHolder 3"/>
          <p:cNvSpPr>
            <a:spLocks noGrp="1"/>
          </p:cNvSpPr>
          <p:nvPr>
            <p:ph type="body"/>
          </p:nvPr>
        </p:nvSpPr>
        <p:spPr>
          <a:xfrm>
            <a:off x="457200" y="3964320"/>
            <a:ext cx="403812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F192BD9D-EF8B-47DF-AC64-7ADD619925E1}" type="slidenum">
              <a:t>‹#›</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30" name="PlaceHolder 2"/>
          <p:cNvSpPr>
            <a:spLocks noGrp="1"/>
          </p:cNvSpPr>
          <p:nvPr>
            <p:ph type="body"/>
          </p:nvPr>
        </p:nvSpPr>
        <p:spPr>
          <a:xfrm>
            <a:off x="45720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31" name="PlaceHolder 3"/>
          <p:cNvSpPr>
            <a:spLocks noGrp="1"/>
          </p:cNvSpPr>
          <p:nvPr>
            <p:ph type="body"/>
          </p:nvPr>
        </p:nvSpPr>
        <p:spPr>
          <a:xfrm>
            <a:off x="252648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32" name="PlaceHolder 4"/>
          <p:cNvSpPr>
            <a:spLocks noGrp="1"/>
          </p:cNvSpPr>
          <p:nvPr>
            <p:ph type="body"/>
          </p:nvPr>
        </p:nvSpPr>
        <p:spPr>
          <a:xfrm>
            <a:off x="45720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33" name="PlaceHolder 5"/>
          <p:cNvSpPr>
            <a:spLocks noGrp="1"/>
          </p:cNvSpPr>
          <p:nvPr>
            <p:ph type="body"/>
          </p:nvPr>
        </p:nvSpPr>
        <p:spPr>
          <a:xfrm>
            <a:off x="252648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sldNum" idx="3"/>
          </p:nvPr>
        </p:nvSpPr>
        <p:spPr/>
        <p:txBody>
          <a:bodyPr/>
          <a:lstStyle/>
          <a:p>
            <a:fld id="{38F18031-3AB0-4C5E-BC78-CDD6DBAFB8D9}" type="slidenum">
              <a:t>‹#›</a:t>
            </a:fld>
            <a:endParaRPr/>
          </a:p>
        </p:txBody>
      </p:sp>
      <p:sp>
        <p:nvSpPr>
          <p:cNvPr id="9" name="PlaceHolder 8"/>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35" name="PlaceHolder 2"/>
          <p:cNvSpPr>
            <a:spLocks noGrp="1"/>
          </p:cNvSpPr>
          <p:nvPr>
            <p:ph type="body"/>
          </p:nvPr>
        </p:nvSpPr>
        <p:spPr>
          <a:xfrm>
            <a:off x="457200" y="160020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36" name="PlaceHolder 3"/>
          <p:cNvSpPr>
            <a:spLocks noGrp="1"/>
          </p:cNvSpPr>
          <p:nvPr>
            <p:ph type="body"/>
          </p:nvPr>
        </p:nvSpPr>
        <p:spPr>
          <a:xfrm>
            <a:off x="1822680" y="160020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37" name="PlaceHolder 4"/>
          <p:cNvSpPr>
            <a:spLocks noGrp="1"/>
          </p:cNvSpPr>
          <p:nvPr>
            <p:ph type="body"/>
          </p:nvPr>
        </p:nvSpPr>
        <p:spPr>
          <a:xfrm>
            <a:off x="3187800" y="160020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38" name="PlaceHolder 5"/>
          <p:cNvSpPr>
            <a:spLocks noGrp="1"/>
          </p:cNvSpPr>
          <p:nvPr>
            <p:ph type="body"/>
          </p:nvPr>
        </p:nvSpPr>
        <p:spPr>
          <a:xfrm>
            <a:off x="457200" y="396432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39" name="PlaceHolder 6"/>
          <p:cNvSpPr>
            <a:spLocks noGrp="1"/>
          </p:cNvSpPr>
          <p:nvPr>
            <p:ph type="body"/>
          </p:nvPr>
        </p:nvSpPr>
        <p:spPr>
          <a:xfrm>
            <a:off x="1822680" y="396432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40" name="PlaceHolder 7"/>
          <p:cNvSpPr>
            <a:spLocks noGrp="1"/>
          </p:cNvSpPr>
          <p:nvPr>
            <p:ph type="body"/>
          </p:nvPr>
        </p:nvSpPr>
        <p:spPr>
          <a:xfrm>
            <a:off x="3187800" y="396432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sldNum" idx="3"/>
          </p:nvPr>
        </p:nvSpPr>
        <p:spPr/>
        <p:txBody>
          <a:bodyPr/>
          <a:lstStyle/>
          <a:p>
            <a:fld id="{14450372-FFC1-45BA-9272-63C1EDB8B40B}" type="slidenum">
              <a:t>‹#›</a:t>
            </a:fld>
            <a:endParaRPr/>
          </a:p>
        </p:txBody>
      </p:sp>
      <p:sp>
        <p:nvSpPr>
          <p:cNvPr id="11" name="PlaceHolder 10"/>
          <p:cNvSpPr>
            <a:spLocks noGrp="1"/>
          </p:cNvSpPr>
          <p:nvPr>
            <p:ph type="dt" idx="1"/>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lstStyle/>
          <a:p>
            <a:r>
              <a:t>Footer</a:t>
            </a:r>
          </a:p>
        </p:txBody>
      </p:sp>
      <p:sp>
        <p:nvSpPr>
          <p:cNvPr id="3" name="PlaceHolder 2"/>
          <p:cNvSpPr>
            <a:spLocks noGrp="1"/>
          </p:cNvSpPr>
          <p:nvPr>
            <p:ph type="sldNum" idx="6"/>
          </p:nvPr>
        </p:nvSpPr>
        <p:spPr/>
        <p:txBody>
          <a:bodyPr/>
          <a:lstStyle/>
          <a:p>
            <a:fld id="{0C887148-1DC0-4530-A1BD-D3E383353D5A}" type="slidenum">
              <a:t>‹#›</a:t>
            </a:fld>
            <a:endParaRPr/>
          </a:p>
        </p:txBody>
      </p:sp>
      <p:sp>
        <p:nvSpPr>
          <p:cNvPr id="4" name="PlaceHolder 3"/>
          <p:cNvSpPr>
            <a:spLocks noGrp="1"/>
          </p:cNvSpPr>
          <p:nvPr>
            <p:ph type="dt" idx="4"/>
          </p:nvPr>
        </p:nvSpPr>
        <p:spPr/>
        <p:txBody>
          <a:body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48" name="PlaceHolder 2"/>
          <p:cNvSpPr>
            <a:spLocks noGrp="1"/>
          </p:cNvSpPr>
          <p:nvPr>
            <p:ph type="subTitle"/>
          </p:nvPr>
        </p:nvSpPr>
        <p:spPr>
          <a:xfrm>
            <a:off x="457200" y="1600200"/>
            <a:ext cx="4038120" cy="4525560"/>
          </a:xfrm>
          <a:prstGeom prst="rect">
            <a:avLst/>
          </a:prstGeom>
        </p:spPr>
        <p:txBody>
          <a:bodyPr lIns="0" tIns="0" rIns="0" bIns="0" anchor="ctr">
            <a:noAutofit/>
          </a:bodyPr>
          <a:lstStyle/>
          <a:p>
            <a:pPr algn="ctr"/>
            <a:endParaRPr lang="sv-SE" sz="3200" b="0" strike="noStrike" spc="-1">
              <a:latin typeface="Calibri"/>
            </a:endParaRPr>
          </a:p>
        </p:txBody>
      </p:sp>
      <p:sp>
        <p:nvSpPr>
          <p:cNvPr id="4" name="PlaceHolder 3"/>
          <p:cNvSpPr>
            <a:spLocks noGrp="1"/>
          </p:cNvSpPr>
          <p:nvPr>
            <p:ph type="ftr" idx="5"/>
          </p:nvPr>
        </p:nvSpPr>
        <p:spPr/>
        <p:txBody>
          <a:bodyPr/>
          <a:lstStyle/>
          <a:p>
            <a:r>
              <a:t>Footer</a:t>
            </a:r>
          </a:p>
        </p:txBody>
      </p:sp>
      <p:sp>
        <p:nvSpPr>
          <p:cNvPr id="5" name="PlaceHolder 4"/>
          <p:cNvSpPr>
            <a:spLocks noGrp="1"/>
          </p:cNvSpPr>
          <p:nvPr>
            <p:ph type="sldNum" idx="6"/>
          </p:nvPr>
        </p:nvSpPr>
        <p:spPr/>
        <p:txBody>
          <a:bodyPr/>
          <a:lstStyle/>
          <a:p>
            <a:fld id="{9B6DF194-359A-47F4-85F7-9CE5CC484257}" type="slidenum">
              <a:t>‹#›</a:t>
            </a:fld>
            <a:endParaRPr/>
          </a:p>
        </p:txBody>
      </p:sp>
      <p:sp>
        <p:nvSpPr>
          <p:cNvPr id="6" name="PlaceHolder 5"/>
          <p:cNvSpPr>
            <a:spLocks noGrp="1"/>
          </p:cNvSpPr>
          <p:nvPr>
            <p:ph type="dt" idx="4"/>
          </p:nvPr>
        </p:nvSpPr>
        <p:spPr/>
        <p:txBody>
          <a:body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50" name="PlaceHolder 2"/>
          <p:cNvSpPr>
            <a:spLocks noGrp="1"/>
          </p:cNvSpPr>
          <p:nvPr>
            <p:ph type="body"/>
          </p:nvPr>
        </p:nvSpPr>
        <p:spPr>
          <a:xfrm>
            <a:off x="457200" y="1600200"/>
            <a:ext cx="403812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4" name="PlaceHolder 3"/>
          <p:cNvSpPr>
            <a:spLocks noGrp="1"/>
          </p:cNvSpPr>
          <p:nvPr>
            <p:ph type="ftr" idx="5"/>
          </p:nvPr>
        </p:nvSpPr>
        <p:spPr/>
        <p:txBody>
          <a:bodyPr/>
          <a:lstStyle/>
          <a:p>
            <a:r>
              <a:t>Footer</a:t>
            </a:r>
          </a:p>
        </p:txBody>
      </p:sp>
      <p:sp>
        <p:nvSpPr>
          <p:cNvPr id="5" name="PlaceHolder 4"/>
          <p:cNvSpPr>
            <a:spLocks noGrp="1"/>
          </p:cNvSpPr>
          <p:nvPr>
            <p:ph type="sldNum" idx="6"/>
          </p:nvPr>
        </p:nvSpPr>
        <p:spPr/>
        <p:txBody>
          <a:bodyPr/>
          <a:lstStyle/>
          <a:p>
            <a:fld id="{EC14D16B-E228-4CAA-8C83-FA5DD1053C32}" type="slidenum">
              <a:t>‹#›</a:t>
            </a:fld>
            <a:endParaRPr/>
          </a:p>
        </p:txBody>
      </p:sp>
      <p:sp>
        <p:nvSpPr>
          <p:cNvPr id="6" name="PlaceHolder 5"/>
          <p:cNvSpPr>
            <a:spLocks noGrp="1"/>
          </p:cNvSpPr>
          <p:nvPr>
            <p:ph type="dt" idx="4"/>
          </p:nvPr>
        </p:nvSpPr>
        <p:spPr/>
        <p:txBody>
          <a:body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52" name="PlaceHolder 2"/>
          <p:cNvSpPr>
            <a:spLocks noGrp="1"/>
          </p:cNvSpPr>
          <p:nvPr>
            <p:ph type="body"/>
          </p:nvPr>
        </p:nvSpPr>
        <p:spPr>
          <a:xfrm>
            <a:off x="45720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53" name="PlaceHolder 3"/>
          <p:cNvSpPr>
            <a:spLocks noGrp="1"/>
          </p:cNvSpPr>
          <p:nvPr>
            <p:ph type="body"/>
          </p:nvPr>
        </p:nvSpPr>
        <p:spPr>
          <a:xfrm>
            <a:off x="252648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5" name="PlaceHolder 4"/>
          <p:cNvSpPr>
            <a:spLocks noGrp="1"/>
          </p:cNvSpPr>
          <p:nvPr>
            <p:ph type="ftr" idx="5"/>
          </p:nvPr>
        </p:nvSpPr>
        <p:spPr/>
        <p:txBody>
          <a:bodyPr/>
          <a:lstStyle/>
          <a:p>
            <a:r>
              <a:t>Footer</a:t>
            </a:r>
          </a:p>
        </p:txBody>
      </p:sp>
      <p:sp>
        <p:nvSpPr>
          <p:cNvPr id="6" name="PlaceHolder 5"/>
          <p:cNvSpPr>
            <a:spLocks noGrp="1"/>
          </p:cNvSpPr>
          <p:nvPr>
            <p:ph type="sldNum" idx="6"/>
          </p:nvPr>
        </p:nvSpPr>
        <p:spPr/>
        <p:txBody>
          <a:bodyPr/>
          <a:lstStyle/>
          <a:p>
            <a:fld id="{CD477F38-2242-436F-B83B-FF6B4FA55F63}" type="slidenum">
              <a:t>‹#›</a:t>
            </a:fld>
            <a:endParaRPr/>
          </a:p>
        </p:txBody>
      </p:sp>
      <p:sp>
        <p:nvSpPr>
          <p:cNvPr id="7" name="PlaceHolder 6"/>
          <p:cNvSpPr>
            <a:spLocks noGrp="1"/>
          </p:cNvSpPr>
          <p:nvPr>
            <p:ph type="dt" idx="4"/>
          </p:nvPr>
        </p:nvSpPr>
        <p:spPr/>
        <p:txBody>
          <a:body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3" name="PlaceHolder 2"/>
          <p:cNvSpPr>
            <a:spLocks noGrp="1"/>
          </p:cNvSpPr>
          <p:nvPr>
            <p:ph type="ftr" idx="5"/>
          </p:nvPr>
        </p:nvSpPr>
        <p:spPr/>
        <p:txBody>
          <a:bodyPr/>
          <a:lstStyle/>
          <a:p>
            <a:r>
              <a:t>Footer</a:t>
            </a:r>
          </a:p>
        </p:txBody>
      </p:sp>
      <p:sp>
        <p:nvSpPr>
          <p:cNvPr id="4" name="PlaceHolder 3"/>
          <p:cNvSpPr>
            <a:spLocks noGrp="1"/>
          </p:cNvSpPr>
          <p:nvPr>
            <p:ph type="sldNum" idx="6"/>
          </p:nvPr>
        </p:nvSpPr>
        <p:spPr/>
        <p:txBody>
          <a:bodyPr/>
          <a:lstStyle/>
          <a:p>
            <a:fld id="{6F0E409C-3B2D-4AA0-8475-E3280AB53D32}" type="slidenum">
              <a:t>‹#›</a:t>
            </a:fld>
            <a:endParaRPr/>
          </a:p>
        </p:txBody>
      </p:sp>
      <p:sp>
        <p:nvSpPr>
          <p:cNvPr id="5" name="PlaceHolder 4"/>
          <p:cNvSpPr>
            <a:spLocks noGrp="1"/>
          </p:cNvSpPr>
          <p:nvPr>
            <p:ph type="dt" idx="4"/>
          </p:nvPr>
        </p:nvSpPr>
        <p:spPr/>
        <p:txBody>
          <a:body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5" name="PlaceHolder 1"/>
          <p:cNvSpPr>
            <a:spLocks noGrp="1"/>
          </p:cNvSpPr>
          <p:nvPr>
            <p:ph type="subTitle"/>
          </p:nvPr>
        </p:nvSpPr>
        <p:spPr>
          <a:xfrm>
            <a:off x="457200" y="274680"/>
            <a:ext cx="8229240" cy="5297760"/>
          </a:xfrm>
          <a:prstGeom prst="rect">
            <a:avLst/>
          </a:prstGeom>
        </p:spPr>
        <p:txBody>
          <a:bodyPr lIns="0" tIns="0" rIns="0" bIns="0" anchor="ctr">
            <a:noAutofit/>
          </a:bodyPr>
          <a:lstStyle/>
          <a:p>
            <a:pPr algn="ctr"/>
            <a:endParaRPr lang="sv-SE" sz="3200" b="0" strike="noStrike" spc="-1">
              <a:latin typeface="Calibri"/>
            </a:endParaRPr>
          </a:p>
        </p:txBody>
      </p:sp>
      <p:sp>
        <p:nvSpPr>
          <p:cNvPr id="3" name="PlaceHolder 2"/>
          <p:cNvSpPr>
            <a:spLocks noGrp="1"/>
          </p:cNvSpPr>
          <p:nvPr>
            <p:ph type="ftr" idx="5"/>
          </p:nvPr>
        </p:nvSpPr>
        <p:spPr/>
        <p:txBody>
          <a:bodyPr/>
          <a:lstStyle/>
          <a:p>
            <a:r>
              <a:t>Footer</a:t>
            </a:r>
          </a:p>
        </p:txBody>
      </p:sp>
      <p:sp>
        <p:nvSpPr>
          <p:cNvPr id="4" name="PlaceHolder 3"/>
          <p:cNvSpPr>
            <a:spLocks noGrp="1"/>
          </p:cNvSpPr>
          <p:nvPr>
            <p:ph type="sldNum" idx="6"/>
          </p:nvPr>
        </p:nvSpPr>
        <p:spPr/>
        <p:txBody>
          <a:bodyPr/>
          <a:lstStyle/>
          <a:p>
            <a:fld id="{28F8BBFC-6421-45A4-BEAA-9FEA399B33F0}" type="slidenum">
              <a:t>‹#›</a:t>
            </a:fld>
            <a:endParaRPr/>
          </a:p>
        </p:txBody>
      </p:sp>
      <p:sp>
        <p:nvSpPr>
          <p:cNvPr id="5" name="PlaceHolder 4"/>
          <p:cNvSpPr>
            <a:spLocks noGrp="1"/>
          </p:cNvSpPr>
          <p:nvPr>
            <p:ph type="dt" idx="4"/>
          </p:nvPr>
        </p:nvSpPr>
        <p:spPr/>
        <p:txBody>
          <a:body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57" name="PlaceHolder 2"/>
          <p:cNvSpPr>
            <a:spLocks noGrp="1"/>
          </p:cNvSpPr>
          <p:nvPr>
            <p:ph type="body"/>
          </p:nvPr>
        </p:nvSpPr>
        <p:spPr>
          <a:xfrm>
            <a:off x="45720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58" name="PlaceHolder 3"/>
          <p:cNvSpPr>
            <a:spLocks noGrp="1"/>
          </p:cNvSpPr>
          <p:nvPr>
            <p:ph type="body"/>
          </p:nvPr>
        </p:nvSpPr>
        <p:spPr>
          <a:xfrm>
            <a:off x="252648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59" name="PlaceHolder 4"/>
          <p:cNvSpPr>
            <a:spLocks noGrp="1"/>
          </p:cNvSpPr>
          <p:nvPr>
            <p:ph type="body"/>
          </p:nvPr>
        </p:nvSpPr>
        <p:spPr>
          <a:xfrm>
            <a:off x="45720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FF6EBEB5-14F1-4D5E-B568-2A6B7C67DFC8}" type="slidenum">
              <a:t>‹#›</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6" name="PlaceHolder 2"/>
          <p:cNvSpPr>
            <a:spLocks noGrp="1"/>
          </p:cNvSpPr>
          <p:nvPr>
            <p:ph type="subTitle"/>
          </p:nvPr>
        </p:nvSpPr>
        <p:spPr>
          <a:xfrm>
            <a:off x="457200" y="1600200"/>
            <a:ext cx="4038120" cy="4525560"/>
          </a:xfrm>
          <a:prstGeom prst="rect">
            <a:avLst/>
          </a:prstGeom>
        </p:spPr>
        <p:txBody>
          <a:bodyPr lIns="0" tIns="0" rIns="0" bIns="0" anchor="ctr">
            <a:noAutofit/>
          </a:bodyPr>
          <a:lstStyle/>
          <a:p>
            <a:pPr algn="ctr"/>
            <a:endParaRPr lang="sv-SE" sz="3200" b="0" strike="noStrike" spc="-1">
              <a:latin typeface="Calibri"/>
            </a:endParaRPr>
          </a:p>
        </p:txBody>
      </p:sp>
      <p:sp>
        <p:nvSpPr>
          <p:cNvPr id="4" name="PlaceHolder 3"/>
          <p:cNvSpPr>
            <a:spLocks noGrp="1"/>
          </p:cNvSpPr>
          <p:nvPr>
            <p:ph type="ftr" idx="2"/>
          </p:nvPr>
        </p:nvSpPr>
        <p:spPr/>
        <p:txBody>
          <a:bodyPr/>
          <a:lstStyle/>
          <a:p>
            <a:r>
              <a:t>Footer</a:t>
            </a:r>
          </a:p>
        </p:txBody>
      </p:sp>
      <p:sp>
        <p:nvSpPr>
          <p:cNvPr id="2" name="PlaceHolder 4"/>
          <p:cNvSpPr>
            <a:spLocks noGrp="1"/>
          </p:cNvSpPr>
          <p:nvPr>
            <p:ph type="sldNum" idx="3"/>
          </p:nvPr>
        </p:nvSpPr>
        <p:spPr/>
        <p:txBody>
          <a:bodyPr/>
          <a:lstStyle/>
          <a:p>
            <a:fld id="{3B7A47A9-9D98-43C8-933D-3C3A9DE8BFE9}" type="slidenum">
              <a:t>‹#›</a:t>
            </a:fld>
            <a:endParaRPr/>
          </a:p>
        </p:txBody>
      </p:sp>
      <p:sp>
        <p:nvSpPr>
          <p:cNvPr id="3" name="PlaceHolder 5"/>
          <p:cNvSpPr>
            <a:spLocks noGrp="1"/>
          </p:cNvSpPr>
          <p:nvPr>
            <p:ph type="dt" idx="1"/>
          </p:nvPr>
        </p:nvSpPr>
        <p:spPr/>
        <p:txBody>
          <a:body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61" name="PlaceHolder 2"/>
          <p:cNvSpPr>
            <a:spLocks noGrp="1"/>
          </p:cNvSpPr>
          <p:nvPr>
            <p:ph type="body"/>
          </p:nvPr>
        </p:nvSpPr>
        <p:spPr>
          <a:xfrm>
            <a:off x="45720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2" name="PlaceHolder 3"/>
          <p:cNvSpPr>
            <a:spLocks noGrp="1"/>
          </p:cNvSpPr>
          <p:nvPr>
            <p:ph type="body"/>
          </p:nvPr>
        </p:nvSpPr>
        <p:spPr>
          <a:xfrm>
            <a:off x="252648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3" name="PlaceHolder 4"/>
          <p:cNvSpPr>
            <a:spLocks noGrp="1"/>
          </p:cNvSpPr>
          <p:nvPr>
            <p:ph type="body"/>
          </p:nvPr>
        </p:nvSpPr>
        <p:spPr>
          <a:xfrm>
            <a:off x="252648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0D007C31-0CBB-4136-8F06-609E4CCC4220}" type="slidenum">
              <a:t>‹#›</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65" name="PlaceHolder 2"/>
          <p:cNvSpPr>
            <a:spLocks noGrp="1"/>
          </p:cNvSpPr>
          <p:nvPr>
            <p:ph type="body"/>
          </p:nvPr>
        </p:nvSpPr>
        <p:spPr>
          <a:xfrm>
            <a:off x="45720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6" name="PlaceHolder 3"/>
          <p:cNvSpPr>
            <a:spLocks noGrp="1"/>
          </p:cNvSpPr>
          <p:nvPr>
            <p:ph type="body"/>
          </p:nvPr>
        </p:nvSpPr>
        <p:spPr>
          <a:xfrm>
            <a:off x="252648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7" name="PlaceHolder 4"/>
          <p:cNvSpPr>
            <a:spLocks noGrp="1"/>
          </p:cNvSpPr>
          <p:nvPr>
            <p:ph type="body"/>
          </p:nvPr>
        </p:nvSpPr>
        <p:spPr>
          <a:xfrm>
            <a:off x="457200" y="3964320"/>
            <a:ext cx="403812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86F318EB-BA8D-4496-9386-560D536A84E5}" type="slidenum">
              <a:t>‹#›</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69" name="PlaceHolder 2"/>
          <p:cNvSpPr>
            <a:spLocks noGrp="1"/>
          </p:cNvSpPr>
          <p:nvPr>
            <p:ph type="body"/>
          </p:nvPr>
        </p:nvSpPr>
        <p:spPr>
          <a:xfrm>
            <a:off x="457200" y="1600200"/>
            <a:ext cx="403812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70" name="PlaceHolder 3"/>
          <p:cNvSpPr>
            <a:spLocks noGrp="1"/>
          </p:cNvSpPr>
          <p:nvPr>
            <p:ph type="body"/>
          </p:nvPr>
        </p:nvSpPr>
        <p:spPr>
          <a:xfrm>
            <a:off x="457200" y="3964320"/>
            <a:ext cx="403812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5" name="PlaceHolder 4"/>
          <p:cNvSpPr>
            <a:spLocks noGrp="1"/>
          </p:cNvSpPr>
          <p:nvPr>
            <p:ph type="ftr" idx="5"/>
          </p:nvPr>
        </p:nvSpPr>
        <p:spPr/>
        <p:txBody>
          <a:bodyPr/>
          <a:lstStyle/>
          <a:p>
            <a:r>
              <a:t>Footer</a:t>
            </a:r>
          </a:p>
        </p:txBody>
      </p:sp>
      <p:sp>
        <p:nvSpPr>
          <p:cNvPr id="6" name="PlaceHolder 5"/>
          <p:cNvSpPr>
            <a:spLocks noGrp="1"/>
          </p:cNvSpPr>
          <p:nvPr>
            <p:ph type="sldNum" idx="6"/>
          </p:nvPr>
        </p:nvSpPr>
        <p:spPr/>
        <p:txBody>
          <a:bodyPr/>
          <a:lstStyle/>
          <a:p>
            <a:fld id="{E9971F3D-4BCC-4581-B552-B7B52C69D295}" type="slidenum">
              <a:t>‹#›</a:t>
            </a:fld>
            <a:endParaRPr/>
          </a:p>
        </p:txBody>
      </p:sp>
      <p:sp>
        <p:nvSpPr>
          <p:cNvPr id="7" name="PlaceHolder 6"/>
          <p:cNvSpPr>
            <a:spLocks noGrp="1"/>
          </p:cNvSpPr>
          <p:nvPr>
            <p:ph type="dt" idx="4"/>
          </p:nvPr>
        </p:nvSpPr>
        <p:spPr/>
        <p:txBody>
          <a:body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72" name="PlaceHolder 2"/>
          <p:cNvSpPr>
            <a:spLocks noGrp="1"/>
          </p:cNvSpPr>
          <p:nvPr>
            <p:ph type="body"/>
          </p:nvPr>
        </p:nvSpPr>
        <p:spPr>
          <a:xfrm>
            <a:off x="45720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73" name="PlaceHolder 3"/>
          <p:cNvSpPr>
            <a:spLocks noGrp="1"/>
          </p:cNvSpPr>
          <p:nvPr>
            <p:ph type="body"/>
          </p:nvPr>
        </p:nvSpPr>
        <p:spPr>
          <a:xfrm>
            <a:off x="252648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74" name="PlaceHolder 4"/>
          <p:cNvSpPr>
            <a:spLocks noGrp="1"/>
          </p:cNvSpPr>
          <p:nvPr>
            <p:ph type="body"/>
          </p:nvPr>
        </p:nvSpPr>
        <p:spPr>
          <a:xfrm>
            <a:off x="45720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75" name="PlaceHolder 5"/>
          <p:cNvSpPr>
            <a:spLocks noGrp="1"/>
          </p:cNvSpPr>
          <p:nvPr>
            <p:ph type="body"/>
          </p:nvPr>
        </p:nvSpPr>
        <p:spPr>
          <a:xfrm>
            <a:off x="252648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7" name="PlaceHolder 6"/>
          <p:cNvSpPr>
            <a:spLocks noGrp="1"/>
          </p:cNvSpPr>
          <p:nvPr>
            <p:ph type="ftr" idx="5"/>
          </p:nvPr>
        </p:nvSpPr>
        <p:spPr/>
        <p:txBody>
          <a:bodyPr/>
          <a:lstStyle/>
          <a:p>
            <a:r>
              <a:t>Footer</a:t>
            </a:r>
          </a:p>
        </p:txBody>
      </p:sp>
      <p:sp>
        <p:nvSpPr>
          <p:cNvPr id="8" name="PlaceHolder 7"/>
          <p:cNvSpPr>
            <a:spLocks noGrp="1"/>
          </p:cNvSpPr>
          <p:nvPr>
            <p:ph type="sldNum" idx="6"/>
          </p:nvPr>
        </p:nvSpPr>
        <p:spPr/>
        <p:txBody>
          <a:bodyPr/>
          <a:lstStyle/>
          <a:p>
            <a:fld id="{2F0881E3-7931-4EE2-8743-80036AE516C6}" type="slidenum">
              <a:t>‹#›</a:t>
            </a:fld>
            <a:endParaRPr/>
          </a:p>
        </p:txBody>
      </p:sp>
      <p:sp>
        <p:nvSpPr>
          <p:cNvPr id="9" name="PlaceHolder 8"/>
          <p:cNvSpPr>
            <a:spLocks noGrp="1"/>
          </p:cNvSpPr>
          <p:nvPr>
            <p:ph type="dt" idx="4"/>
          </p:nvPr>
        </p:nvSpPr>
        <p:spPr/>
        <p:txBody>
          <a:body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77" name="PlaceHolder 2"/>
          <p:cNvSpPr>
            <a:spLocks noGrp="1"/>
          </p:cNvSpPr>
          <p:nvPr>
            <p:ph type="body"/>
          </p:nvPr>
        </p:nvSpPr>
        <p:spPr>
          <a:xfrm>
            <a:off x="457200" y="160020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78" name="PlaceHolder 3"/>
          <p:cNvSpPr>
            <a:spLocks noGrp="1"/>
          </p:cNvSpPr>
          <p:nvPr>
            <p:ph type="body"/>
          </p:nvPr>
        </p:nvSpPr>
        <p:spPr>
          <a:xfrm>
            <a:off x="1822680" y="160020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79" name="PlaceHolder 4"/>
          <p:cNvSpPr>
            <a:spLocks noGrp="1"/>
          </p:cNvSpPr>
          <p:nvPr>
            <p:ph type="body"/>
          </p:nvPr>
        </p:nvSpPr>
        <p:spPr>
          <a:xfrm>
            <a:off x="3187800" y="160020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80" name="PlaceHolder 5"/>
          <p:cNvSpPr>
            <a:spLocks noGrp="1"/>
          </p:cNvSpPr>
          <p:nvPr>
            <p:ph type="body"/>
          </p:nvPr>
        </p:nvSpPr>
        <p:spPr>
          <a:xfrm>
            <a:off x="457200" y="396432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81" name="PlaceHolder 6"/>
          <p:cNvSpPr>
            <a:spLocks noGrp="1"/>
          </p:cNvSpPr>
          <p:nvPr>
            <p:ph type="body"/>
          </p:nvPr>
        </p:nvSpPr>
        <p:spPr>
          <a:xfrm>
            <a:off x="1822680" y="396432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82" name="PlaceHolder 7"/>
          <p:cNvSpPr>
            <a:spLocks noGrp="1"/>
          </p:cNvSpPr>
          <p:nvPr>
            <p:ph type="body"/>
          </p:nvPr>
        </p:nvSpPr>
        <p:spPr>
          <a:xfrm>
            <a:off x="3187800" y="396432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9" name="PlaceHolder 8"/>
          <p:cNvSpPr>
            <a:spLocks noGrp="1"/>
          </p:cNvSpPr>
          <p:nvPr>
            <p:ph type="ftr" idx="5"/>
          </p:nvPr>
        </p:nvSpPr>
        <p:spPr/>
        <p:txBody>
          <a:bodyPr/>
          <a:lstStyle/>
          <a:p>
            <a:r>
              <a:t>Footer</a:t>
            </a:r>
          </a:p>
        </p:txBody>
      </p:sp>
      <p:sp>
        <p:nvSpPr>
          <p:cNvPr id="10" name="PlaceHolder 9"/>
          <p:cNvSpPr>
            <a:spLocks noGrp="1"/>
          </p:cNvSpPr>
          <p:nvPr>
            <p:ph type="sldNum" idx="6"/>
          </p:nvPr>
        </p:nvSpPr>
        <p:spPr/>
        <p:txBody>
          <a:bodyPr/>
          <a:lstStyle/>
          <a:p>
            <a:fld id="{C33A4B88-D42E-4930-860C-C96A5448627F}" type="slidenum">
              <a:t>‹#›</a:t>
            </a:fld>
            <a:endParaRPr/>
          </a:p>
        </p:txBody>
      </p:sp>
      <p:sp>
        <p:nvSpPr>
          <p:cNvPr id="11" name="PlaceHolder 10"/>
          <p:cNvSpPr>
            <a:spLocks noGrp="1"/>
          </p:cNvSpPr>
          <p:nvPr>
            <p:ph type="dt" idx="4"/>
          </p:nvPr>
        </p:nvSpPr>
        <p:spPr/>
        <p:txBody>
          <a:body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8"/>
          </p:nvPr>
        </p:nvSpPr>
        <p:spPr/>
        <p:txBody>
          <a:bodyPr/>
          <a:lstStyle/>
          <a:p>
            <a:r>
              <a:t>Footer</a:t>
            </a:r>
          </a:p>
        </p:txBody>
      </p:sp>
      <p:sp>
        <p:nvSpPr>
          <p:cNvPr id="3" name="PlaceHolder 2"/>
          <p:cNvSpPr>
            <a:spLocks noGrp="1"/>
          </p:cNvSpPr>
          <p:nvPr>
            <p:ph type="sldNum" idx="9"/>
          </p:nvPr>
        </p:nvSpPr>
        <p:spPr/>
        <p:txBody>
          <a:bodyPr/>
          <a:lstStyle/>
          <a:p>
            <a:fld id="{6F5F71C7-D6D8-4191-B66D-B622B57A7820}" type="slidenum">
              <a:t>‹#›</a:t>
            </a:fld>
            <a:endParaRPr/>
          </a:p>
        </p:txBody>
      </p:sp>
      <p:sp>
        <p:nvSpPr>
          <p:cNvPr id="4" name="PlaceHolder 3"/>
          <p:cNvSpPr>
            <a:spLocks noGrp="1"/>
          </p:cNvSpPr>
          <p:nvPr>
            <p:ph type="dt" idx="7"/>
          </p:nvPr>
        </p:nvSpPr>
        <p:spPr/>
        <p:txBody>
          <a:body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90" name="PlaceHolder 2"/>
          <p:cNvSpPr>
            <a:spLocks noGrp="1"/>
          </p:cNvSpPr>
          <p:nvPr>
            <p:ph type="subTitle"/>
          </p:nvPr>
        </p:nvSpPr>
        <p:spPr>
          <a:xfrm>
            <a:off x="457200" y="1600200"/>
            <a:ext cx="4038120" cy="4525560"/>
          </a:xfrm>
          <a:prstGeom prst="rect">
            <a:avLst/>
          </a:prstGeom>
        </p:spPr>
        <p:txBody>
          <a:bodyPr lIns="0" tIns="0" rIns="0" bIns="0" anchor="ctr">
            <a:noAutofit/>
          </a:bodyPr>
          <a:lstStyle/>
          <a:p>
            <a:pPr algn="ctr"/>
            <a:endParaRPr lang="sv-SE" sz="3200" b="0" strike="noStrike" spc="-1">
              <a:latin typeface="Calibri"/>
            </a:endParaRPr>
          </a:p>
        </p:txBody>
      </p:sp>
      <p:sp>
        <p:nvSpPr>
          <p:cNvPr id="4" name="PlaceHolder 3"/>
          <p:cNvSpPr>
            <a:spLocks noGrp="1"/>
          </p:cNvSpPr>
          <p:nvPr>
            <p:ph type="ftr" idx="8"/>
          </p:nvPr>
        </p:nvSpPr>
        <p:spPr/>
        <p:txBody>
          <a:bodyPr/>
          <a:lstStyle/>
          <a:p>
            <a:r>
              <a:t>Footer</a:t>
            </a:r>
          </a:p>
        </p:txBody>
      </p:sp>
      <p:sp>
        <p:nvSpPr>
          <p:cNvPr id="5" name="PlaceHolder 4"/>
          <p:cNvSpPr>
            <a:spLocks noGrp="1"/>
          </p:cNvSpPr>
          <p:nvPr>
            <p:ph type="sldNum" idx="9"/>
          </p:nvPr>
        </p:nvSpPr>
        <p:spPr/>
        <p:txBody>
          <a:bodyPr/>
          <a:lstStyle/>
          <a:p>
            <a:fld id="{E4085F3E-9A9C-44BD-8037-CF72EE0CAF60}" type="slidenum">
              <a:t>‹#›</a:t>
            </a:fld>
            <a:endParaRPr/>
          </a:p>
        </p:txBody>
      </p:sp>
      <p:sp>
        <p:nvSpPr>
          <p:cNvPr id="6" name="PlaceHolder 5"/>
          <p:cNvSpPr>
            <a:spLocks noGrp="1"/>
          </p:cNvSpPr>
          <p:nvPr>
            <p:ph type="dt" idx="7"/>
          </p:nvPr>
        </p:nvSpPr>
        <p:spPr/>
        <p:txBody>
          <a:body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92" name="PlaceHolder 2"/>
          <p:cNvSpPr>
            <a:spLocks noGrp="1"/>
          </p:cNvSpPr>
          <p:nvPr>
            <p:ph type="body"/>
          </p:nvPr>
        </p:nvSpPr>
        <p:spPr>
          <a:xfrm>
            <a:off x="457200" y="1600200"/>
            <a:ext cx="403812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4" name="PlaceHolder 3"/>
          <p:cNvSpPr>
            <a:spLocks noGrp="1"/>
          </p:cNvSpPr>
          <p:nvPr>
            <p:ph type="ftr" idx="8"/>
          </p:nvPr>
        </p:nvSpPr>
        <p:spPr/>
        <p:txBody>
          <a:bodyPr/>
          <a:lstStyle/>
          <a:p>
            <a:r>
              <a:t>Footer</a:t>
            </a:r>
          </a:p>
        </p:txBody>
      </p:sp>
      <p:sp>
        <p:nvSpPr>
          <p:cNvPr id="5" name="PlaceHolder 4"/>
          <p:cNvSpPr>
            <a:spLocks noGrp="1"/>
          </p:cNvSpPr>
          <p:nvPr>
            <p:ph type="sldNum" idx="9"/>
          </p:nvPr>
        </p:nvSpPr>
        <p:spPr/>
        <p:txBody>
          <a:bodyPr/>
          <a:lstStyle/>
          <a:p>
            <a:fld id="{72C61F5F-FF96-43C4-84E2-A528CEE37B8A}" type="slidenum">
              <a:t>‹#›</a:t>
            </a:fld>
            <a:endParaRPr/>
          </a:p>
        </p:txBody>
      </p:sp>
      <p:sp>
        <p:nvSpPr>
          <p:cNvPr id="6" name="PlaceHolder 5"/>
          <p:cNvSpPr>
            <a:spLocks noGrp="1"/>
          </p:cNvSpPr>
          <p:nvPr>
            <p:ph type="dt" idx="7"/>
          </p:nvPr>
        </p:nvSpPr>
        <p:spPr/>
        <p:txBody>
          <a:body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94" name="PlaceHolder 2"/>
          <p:cNvSpPr>
            <a:spLocks noGrp="1"/>
          </p:cNvSpPr>
          <p:nvPr>
            <p:ph type="body"/>
          </p:nvPr>
        </p:nvSpPr>
        <p:spPr>
          <a:xfrm>
            <a:off x="45720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95" name="PlaceHolder 3"/>
          <p:cNvSpPr>
            <a:spLocks noGrp="1"/>
          </p:cNvSpPr>
          <p:nvPr>
            <p:ph type="body"/>
          </p:nvPr>
        </p:nvSpPr>
        <p:spPr>
          <a:xfrm>
            <a:off x="252648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5" name="PlaceHolder 4"/>
          <p:cNvSpPr>
            <a:spLocks noGrp="1"/>
          </p:cNvSpPr>
          <p:nvPr>
            <p:ph type="ftr" idx="8"/>
          </p:nvPr>
        </p:nvSpPr>
        <p:spPr/>
        <p:txBody>
          <a:bodyPr/>
          <a:lstStyle/>
          <a:p>
            <a:r>
              <a:t>Footer</a:t>
            </a:r>
          </a:p>
        </p:txBody>
      </p:sp>
      <p:sp>
        <p:nvSpPr>
          <p:cNvPr id="6" name="PlaceHolder 5"/>
          <p:cNvSpPr>
            <a:spLocks noGrp="1"/>
          </p:cNvSpPr>
          <p:nvPr>
            <p:ph type="sldNum" idx="9"/>
          </p:nvPr>
        </p:nvSpPr>
        <p:spPr/>
        <p:txBody>
          <a:bodyPr/>
          <a:lstStyle/>
          <a:p>
            <a:fld id="{AB7B426C-B875-4B43-A594-F1036193C9A2}" type="slidenum">
              <a:t>‹#›</a:t>
            </a:fld>
            <a:endParaRPr/>
          </a:p>
        </p:txBody>
      </p:sp>
      <p:sp>
        <p:nvSpPr>
          <p:cNvPr id="7" name="PlaceHolder 6"/>
          <p:cNvSpPr>
            <a:spLocks noGrp="1"/>
          </p:cNvSpPr>
          <p:nvPr>
            <p:ph type="dt" idx="7"/>
          </p:nvPr>
        </p:nvSpPr>
        <p:spPr/>
        <p:txBody>
          <a:body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3" name="PlaceHolder 2"/>
          <p:cNvSpPr>
            <a:spLocks noGrp="1"/>
          </p:cNvSpPr>
          <p:nvPr>
            <p:ph type="ftr" idx="8"/>
          </p:nvPr>
        </p:nvSpPr>
        <p:spPr/>
        <p:txBody>
          <a:bodyPr/>
          <a:lstStyle/>
          <a:p>
            <a:r>
              <a:t>Footer</a:t>
            </a:r>
          </a:p>
        </p:txBody>
      </p:sp>
      <p:sp>
        <p:nvSpPr>
          <p:cNvPr id="4" name="PlaceHolder 3"/>
          <p:cNvSpPr>
            <a:spLocks noGrp="1"/>
          </p:cNvSpPr>
          <p:nvPr>
            <p:ph type="sldNum" idx="9"/>
          </p:nvPr>
        </p:nvSpPr>
        <p:spPr/>
        <p:txBody>
          <a:bodyPr/>
          <a:lstStyle/>
          <a:p>
            <a:fld id="{D70EC1DC-3D27-423C-9206-A24FA6B6A193}" type="slidenum">
              <a:t>‹#›</a:t>
            </a:fld>
            <a:endParaRPr/>
          </a:p>
        </p:txBody>
      </p:sp>
      <p:sp>
        <p:nvSpPr>
          <p:cNvPr id="5" name="PlaceHolder 4"/>
          <p:cNvSpPr>
            <a:spLocks noGrp="1"/>
          </p:cNvSpPr>
          <p:nvPr>
            <p:ph type="dt" idx="7"/>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8" name="PlaceHolder 2"/>
          <p:cNvSpPr>
            <a:spLocks noGrp="1"/>
          </p:cNvSpPr>
          <p:nvPr>
            <p:ph type="body"/>
          </p:nvPr>
        </p:nvSpPr>
        <p:spPr>
          <a:xfrm>
            <a:off x="457200" y="1600200"/>
            <a:ext cx="403812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3A2C31C8-65EC-4732-BCAB-59261F733D7C}" type="slidenum">
              <a:t>‹#›</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7" name="PlaceHolder 1"/>
          <p:cNvSpPr>
            <a:spLocks noGrp="1"/>
          </p:cNvSpPr>
          <p:nvPr>
            <p:ph type="subTitle"/>
          </p:nvPr>
        </p:nvSpPr>
        <p:spPr>
          <a:xfrm>
            <a:off x="457200" y="274680"/>
            <a:ext cx="8229240" cy="5297760"/>
          </a:xfrm>
          <a:prstGeom prst="rect">
            <a:avLst/>
          </a:prstGeom>
        </p:spPr>
        <p:txBody>
          <a:bodyPr lIns="0" tIns="0" rIns="0" bIns="0" anchor="ctr">
            <a:noAutofit/>
          </a:bodyPr>
          <a:lstStyle/>
          <a:p>
            <a:pPr algn="ctr"/>
            <a:endParaRPr lang="sv-SE" sz="3200" b="0" strike="noStrike" spc="-1">
              <a:latin typeface="Calibri"/>
            </a:endParaRPr>
          </a:p>
        </p:txBody>
      </p:sp>
      <p:sp>
        <p:nvSpPr>
          <p:cNvPr id="3" name="PlaceHolder 2"/>
          <p:cNvSpPr>
            <a:spLocks noGrp="1"/>
          </p:cNvSpPr>
          <p:nvPr>
            <p:ph type="ftr" idx="8"/>
          </p:nvPr>
        </p:nvSpPr>
        <p:spPr/>
        <p:txBody>
          <a:bodyPr/>
          <a:lstStyle/>
          <a:p>
            <a:r>
              <a:t>Footer</a:t>
            </a:r>
          </a:p>
        </p:txBody>
      </p:sp>
      <p:sp>
        <p:nvSpPr>
          <p:cNvPr id="4" name="PlaceHolder 3"/>
          <p:cNvSpPr>
            <a:spLocks noGrp="1"/>
          </p:cNvSpPr>
          <p:nvPr>
            <p:ph type="sldNum" idx="9"/>
          </p:nvPr>
        </p:nvSpPr>
        <p:spPr/>
        <p:txBody>
          <a:bodyPr/>
          <a:lstStyle/>
          <a:p>
            <a:fld id="{6895F5B1-7989-48E5-AA6F-268F8B87AF39}" type="slidenum">
              <a:t>‹#›</a:t>
            </a:fld>
            <a:endParaRPr/>
          </a:p>
        </p:txBody>
      </p:sp>
      <p:sp>
        <p:nvSpPr>
          <p:cNvPr id="5" name="PlaceHolder 4"/>
          <p:cNvSpPr>
            <a:spLocks noGrp="1"/>
          </p:cNvSpPr>
          <p:nvPr>
            <p:ph type="dt" idx="7"/>
          </p:nvPr>
        </p:nvSpPr>
        <p:spPr/>
        <p:txBody>
          <a:body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99" name="PlaceHolder 2"/>
          <p:cNvSpPr>
            <a:spLocks noGrp="1"/>
          </p:cNvSpPr>
          <p:nvPr>
            <p:ph type="body"/>
          </p:nvPr>
        </p:nvSpPr>
        <p:spPr>
          <a:xfrm>
            <a:off x="45720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00" name="PlaceHolder 3"/>
          <p:cNvSpPr>
            <a:spLocks noGrp="1"/>
          </p:cNvSpPr>
          <p:nvPr>
            <p:ph type="body"/>
          </p:nvPr>
        </p:nvSpPr>
        <p:spPr>
          <a:xfrm>
            <a:off x="252648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01" name="PlaceHolder 4"/>
          <p:cNvSpPr>
            <a:spLocks noGrp="1"/>
          </p:cNvSpPr>
          <p:nvPr>
            <p:ph type="body"/>
          </p:nvPr>
        </p:nvSpPr>
        <p:spPr>
          <a:xfrm>
            <a:off x="45720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 name="PlaceHolder 5"/>
          <p:cNvSpPr>
            <a:spLocks noGrp="1"/>
          </p:cNvSpPr>
          <p:nvPr>
            <p:ph type="ftr" idx="8"/>
          </p:nvPr>
        </p:nvSpPr>
        <p:spPr/>
        <p:txBody>
          <a:bodyPr/>
          <a:lstStyle/>
          <a:p>
            <a:r>
              <a:t>Footer</a:t>
            </a:r>
          </a:p>
        </p:txBody>
      </p:sp>
      <p:sp>
        <p:nvSpPr>
          <p:cNvPr id="7" name="PlaceHolder 6"/>
          <p:cNvSpPr>
            <a:spLocks noGrp="1"/>
          </p:cNvSpPr>
          <p:nvPr>
            <p:ph type="sldNum" idx="9"/>
          </p:nvPr>
        </p:nvSpPr>
        <p:spPr/>
        <p:txBody>
          <a:bodyPr/>
          <a:lstStyle/>
          <a:p>
            <a:fld id="{B69A61F3-0DC8-4110-9DBF-9DE108A4C177}" type="slidenum">
              <a:t>‹#›</a:t>
            </a:fld>
            <a:endParaRPr/>
          </a:p>
        </p:txBody>
      </p:sp>
      <p:sp>
        <p:nvSpPr>
          <p:cNvPr id="8" name="PlaceHolder 7"/>
          <p:cNvSpPr>
            <a:spLocks noGrp="1"/>
          </p:cNvSpPr>
          <p:nvPr>
            <p:ph type="dt" idx="7"/>
          </p:nvPr>
        </p:nvSpPr>
        <p:spPr/>
        <p:txBody>
          <a:body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103" name="PlaceHolder 2"/>
          <p:cNvSpPr>
            <a:spLocks noGrp="1"/>
          </p:cNvSpPr>
          <p:nvPr>
            <p:ph type="body"/>
          </p:nvPr>
        </p:nvSpPr>
        <p:spPr>
          <a:xfrm>
            <a:off x="45720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04" name="PlaceHolder 3"/>
          <p:cNvSpPr>
            <a:spLocks noGrp="1"/>
          </p:cNvSpPr>
          <p:nvPr>
            <p:ph type="body"/>
          </p:nvPr>
        </p:nvSpPr>
        <p:spPr>
          <a:xfrm>
            <a:off x="252648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05" name="PlaceHolder 4"/>
          <p:cNvSpPr>
            <a:spLocks noGrp="1"/>
          </p:cNvSpPr>
          <p:nvPr>
            <p:ph type="body"/>
          </p:nvPr>
        </p:nvSpPr>
        <p:spPr>
          <a:xfrm>
            <a:off x="252648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 name="PlaceHolder 5"/>
          <p:cNvSpPr>
            <a:spLocks noGrp="1"/>
          </p:cNvSpPr>
          <p:nvPr>
            <p:ph type="ftr" idx="8"/>
          </p:nvPr>
        </p:nvSpPr>
        <p:spPr/>
        <p:txBody>
          <a:bodyPr/>
          <a:lstStyle/>
          <a:p>
            <a:r>
              <a:t>Footer</a:t>
            </a:r>
          </a:p>
        </p:txBody>
      </p:sp>
      <p:sp>
        <p:nvSpPr>
          <p:cNvPr id="7" name="PlaceHolder 6"/>
          <p:cNvSpPr>
            <a:spLocks noGrp="1"/>
          </p:cNvSpPr>
          <p:nvPr>
            <p:ph type="sldNum" idx="9"/>
          </p:nvPr>
        </p:nvSpPr>
        <p:spPr/>
        <p:txBody>
          <a:bodyPr/>
          <a:lstStyle/>
          <a:p>
            <a:fld id="{4AD9392E-1FDD-40FB-81E2-010A926DED12}" type="slidenum">
              <a:t>‹#›</a:t>
            </a:fld>
            <a:endParaRPr/>
          </a:p>
        </p:txBody>
      </p:sp>
      <p:sp>
        <p:nvSpPr>
          <p:cNvPr id="8" name="PlaceHolder 7"/>
          <p:cNvSpPr>
            <a:spLocks noGrp="1"/>
          </p:cNvSpPr>
          <p:nvPr>
            <p:ph type="dt" idx="7"/>
          </p:nvPr>
        </p:nvSpPr>
        <p:spPr/>
        <p:txBody>
          <a:body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107" name="PlaceHolder 2"/>
          <p:cNvSpPr>
            <a:spLocks noGrp="1"/>
          </p:cNvSpPr>
          <p:nvPr>
            <p:ph type="body"/>
          </p:nvPr>
        </p:nvSpPr>
        <p:spPr>
          <a:xfrm>
            <a:off x="45720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08" name="PlaceHolder 3"/>
          <p:cNvSpPr>
            <a:spLocks noGrp="1"/>
          </p:cNvSpPr>
          <p:nvPr>
            <p:ph type="body"/>
          </p:nvPr>
        </p:nvSpPr>
        <p:spPr>
          <a:xfrm>
            <a:off x="252648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09" name="PlaceHolder 4"/>
          <p:cNvSpPr>
            <a:spLocks noGrp="1"/>
          </p:cNvSpPr>
          <p:nvPr>
            <p:ph type="body"/>
          </p:nvPr>
        </p:nvSpPr>
        <p:spPr>
          <a:xfrm>
            <a:off x="457200" y="3964320"/>
            <a:ext cx="403812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 name="PlaceHolder 5"/>
          <p:cNvSpPr>
            <a:spLocks noGrp="1"/>
          </p:cNvSpPr>
          <p:nvPr>
            <p:ph type="ftr" idx="8"/>
          </p:nvPr>
        </p:nvSpPr>
        <p:spPr/>
        <p:txBody>
          <a:bodyPr/>
          <a:lstStyle/>
          <a:p>
            <a:r>
              <a:t>Footer</a:t>
            </a:r>
          </a:p>
        </p:txBody>
      </p:sp>
      <p:sp>
        <p:nvSpPr>
          <p:cNvPr id="7" name="PlaceHolder 6"/>
          <p:cNvSpPr>
            <a:spLocks noGrp="1"/>
          </p:cNvSpPr>
          <p:nvPr>
            <p:ph type="sldNum" idx="9"/>
          </p:nvPr>
        </p:nvSpPr>
        <p:spPr/>
        <p:txBody>
          <a:bodyPr/>
          <a:lstStyle/>
          <a:p>
            <a:fld id="{5C02EC7F-33A8-4538-AE93-449B2F924A19}" type="slidenum">
              <a:t>‹#›</a:t>
            </a:fld>
            <a:endParaRPr/>
          </a:p>
        </p:txBody>
      </p:sp>
      <p:sp>
        <p:nvSpPr>
          <p:cNvPr id="8" name="PlaceHolder 7"/>
          <p:cNvSpPr>
            <a:spLocks noGrp="1"/>
          </p:cNvSpPr>
          <p:nvPr>
            <p:ph type="dt" idx="7"/>
          </p:nvPr>
        </p:nvSpPr>
        <p:spPr/>
        <p:txBody>
          <a:bodyPr/>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111" name="PlaceHolder 2"/>
          <p:cNvSpPr>
            <a:spLocks noGrp="1"/>
          </p:cNvSpPr>
          <p:nvPr>
            <p:ph type="body"/>
          </p:nvPr>
        </p:nvSpPr>
        <p:spPr>
          <a:xfrm>
            <a:off x="457200" y="1600200"/>
            <a:ext cx="403812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12" name="PlaceHolder 3"/>
          <p:cNvSpPr>
            <a:spLocks noGrp="1"/>
          </p:cNvSpPr>
          <p:nvPr>
            <p:ph type="body"/>
          </p:nvPr>
        </p:nvSpPr>
        <p:spPr>
          <a:xfrm>
            <a:off x="457200" y="3964320"/>
            <a:ext cx="403812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5" name="PlaceHolder 4"/>
          <p:cNvSpPr>
            <a:spLocks noGrp="1"/>
          </p:cNvSpPr>
          <p:nvPr>
            <p:ph type="ftr" idx="8"/>
          </p:nvPr>
        </p:nvSpPr>
        <p:spPr/>
        <p:txBody>
          <a:bodyPr/>
          <a:lstStyle/>
          <a:p>
            <a:r>
              <a:t>Footer</a:t>
            </a:r>
          </a:p>
        </p:txBody>
      </p:sp>
      <p:sp>
        <p:nvSpPr>
          <p:cNvPr id="6" name="PlaceHolder 5"/>
          <p:cNvSpPr>
            <a:spLocks noGrp="1"/>
          </p:cNvSpPr>
          <p:nvPr>
            <p:ph type="sldNum" idx="9"/>
          </p:nvPr>
        </p:nvSpPr>
        <p:spPr/>
        <p:txBody>
          <a:bodyPr/>
          <a:lstStyle/>
          <a:p>
            <a:fld id="{50CC917F-5928-45BF-B467-E412D90E2DEE}" type="slidenum">
              <a:t>‹#›</a:t>
            </a:fld>
            <a:endParaRPr/>
          </a:p>
        </p:txBody>
      </p:sp>
      <p:sp>
        <p:nvSpPr>
          <p:cNvPr id="7" name="PlaceHolder 6"/>
          <p:cNvSpPr>
            <a:spLocks noGrp="1"/>
          </p:cNvSpPr>
          <p:nvPr>
            <p:ph type="dt" idx="7"/>
          </p:nvPr>
        </p:nvSpPr>
        <p:spPr/>
        <p:txBody>
          <a:body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114" name="PlaceHolder 2"/>
          <p:cNvSpPr>
            <a:spLocks noGrp="1"/>
          </p:cNvSpPr>
          <p:nvPr>
            <p:ph type="body"/>
          </p:nvPr>
        </p:nvSpPr>
        <p:spPr>
          <a:xfrm>
            <a:off x="45720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15" name="PlaceHolder 3"/>
          <p:cNvSpPr>
            <a:spLocks noGrp="1"/>
          </p:cNvSpPr>
          <p:nvPr>
            <p:ph type="body"/>
          </p:nvPr>
        </p:nvSpPr>
        <p:spPr>
          <a:xfrm>
            <a:off x="252648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16" name="PlaceHolder 4"/>
          <p:cNvSpPr>
            <a:spLocks noGrp="1"/>
          </p:cNvSpPr>
          <p:nvPr>
            <p:ph type="body"/>
          </p:nvPr>
        </p:nvSpPr>
        <p:spPr>
          <a:xfrm>
            <a:off x="45720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17" name="PlaceHolder 5"/>
          <p:cNvSpPr>
            <a:spLocks noGrp="1"/>
          </p:cNvSpPr>
          <p:nvPr>
            <p:ph type="body"/>
          </p:nvPr>
        </p:nvSpPr>
        <p:spPr>
          <a:xfrm>
            <a:off x="252648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7" name="PlaceHolder 6"/>
          <p:cNvSpPr>
            <a:spLocks noGrp="1"/>
          </p:cNvSpPr>
          <p:nvPr>
            <p:ph type="ftr" idx="8"/>
          </p:nvPr>
        </p:nvSpPr>
        <p:spPr/>
        <p:txBody>
          <a:bodyPr/>
          <a:lstStyle/>
          <a:p>
            <a:r>
              <a:t>Footer</a:t>
            </a:r>
          </a:p>
        </p:txBody>
      </p:sp>
      <p:sp>
        <p:nvSpPr>
          <p:cNvPr id="8" name="PlaceHolder 7"/>
          <p:cNvSpPr>
            <a:spLocks noGrp="1"/>
          </p:cNvSpPr>
          <p:nvPr>
            <p:ph type="sldNum" idx="9"/>
          </p:nvPr>
        </p:nvSpPr>
        <p:spPr/>
        <p:txBody>
          <a:bodyPr/>
          <a:lstStyle/>
          <a:p>
            <a:fld id="{5C6FD119-EB4D-4BB5-AEAD-7AF740D9A081}" type="slidenum">
              <a:t>‹#›</a:t>
            </a:fld>
            <a:endParaRPr/>
          </a:p>
        </p:txBody>
      </p:sp>
      <p:sp>
        <p:nvSpPr>
          <p:cNvPr id="9" name="PlaceHolder 8"/>
          <p:cNvSpPr>
            <a:spLocks noGrp="1"/>
          </p:cNvSpPr>
          <p:nvPr>
            <p:ph type="dt" idx="7"/>
          </p:nvPr>
        </p:nvSpPr>
        <p:spPr/>
        <p:txBody>
          <a:bodyPr/>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119" name="PlaceHolder 2"/>
          <p:cNvSpPr>
            <a:spLocks noGrp="1"/>
          </p:cNvSpPr>
          <p:nvPr>
            <p:ph type="body"/>
          </p:nvPr>
        </p:nvSpPr>
        <p:spPr>
          <a:xfrm>
            <a:off x="457200" y="160020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120" name="PlaceHolder 3"/>
          <p:cNvSpPr>
            <a:spLocks noGrp="1"/>
          </p:cNvSpPr>
          <p:nvPr>
            <p:ph type="body"/>
          </p:nvPr>
        </p:nvSpPr>
        <p:spPr>
          <a:xfrm>
            <a:off x="1822680" y="160020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121" name="PlaceHolder 4"/>
          <p:cNvSpPr>
            <a:spLocks noGrp="1"/>
          </p:cNvSpPr>
          <p:nvPr>
            <p:ph type="body"/>
          </p:nvPr>
        </p:nvSpPr>
        <p:spPr>
          <a:xfrm>
            <a:off x="3187800" y="160020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122" name="PlaceHolder 5"/>
          <p:cNvSpPr>
            <a:spLocks noGrp="1"/>
          </p:cNvSpPr>
          <p:nvPr>
            <p:ph type="body"/>
          </p:nvPr>
        </p:nvSpPr>
        <p:spPr>
          <a:xfrm>
            <a:off x="457200" y="396432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123" name="PlaceHolder 6"/>
          <p:cNvSpPr>
            <a:spLocks noGrp="1"/>
          </p:cNvSpPr>
          <p:nvPr>
            <p:ph type="body"/>
          </p:nvPr>
        </p:nvSpPr>
        <p:spPr>
          <a:xfrm>
            <a:off x="1822680" y="396432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124" name="PlaceHolder 7"/>
          <p:cNvSpPr>
            <a:spLocks noGrp="1"/>
          </p:cNvSpPr>
          <p:nvPr>
            <p:ph type="body"/>
          </p:nvPr>
        </p:nvSpPr>
        <p:spPr>
          <a:xfrm>
            <a:off x="3187800" y="396432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9" name="PlaceHolder 8"/>
          <p:cNvSpPr>
            <a:spLocks noGrp="1"/>
          </p:cNvSpPr>
          <p:nvPr>
            <p:ph type="ftr" idx="8"/>
          </p:nvPr>
        </p:nvSpPr>
        <p:spPr/>
        <p:txBody>
          <a:bodyPr/>
          <a:lstStyle/>
          <a:p>
            <a:r>
              <a:t>Footer</a:t>
            </a:r>
          </a:p>
        </p:txBody>
      </p:sp>
      <p:sp>
        <p:nvSpPr>
          <p:cNvPr id="10" name="PlaceHolder 9"/>
          <p:cNvSpPr>
            <a:spLocks noGrp="1"/>
          </p:cNvSpPr>
          <p:nvPr>
            <p:ph type="sldNum" idx="9"/>
          </p:nvPr>
        </p:nvSpPr>
        <p:spPr/>
        <p:txBody>
          <a:bodyPr/>
          <a:lstStyle/>
          <a:p>
            <a:fld id="{B7214D36-7F3C-45A2-A349-D0EBDF4BA001}" type="slidenum">
              <a:t>‹#›</a:t>
            </a:fld>
            <a:endParaRPr/>
          </a:p>
        </p:txBody>
      </p:sp>
      <p:sp>
        <p:nvSpPr>
          <p:cNvPr id="11" name="PlaceHolder 10"/>
          <p:cNvSpPr>
            <a:spLocks noGrp="1"/>
          </p:cNvSpPr>
          <p:nvPr>
            <p:ph type="dt" idx="7"/>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10" name="PlaceHolder 2"/>
          <p:cNvSpPr>
            <a:spLocks noGrp="1"/>
          </p:cNvSpPr>
          <p:nvPr>
            <p:ph type="body"/>
          </p:nvPr>
        </p:nvSpPr>
        <p:spPr>
          <a:xfrm>
            <a:off x="45720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1" name="PlaceHolder 3"/>
          <p:cNvSpPr>
            <a:spLocks noGrp="1"/>
          </p:cNvSpPr>
          <p:nvPr>
            <p:ph type="body"/>
          </p:nvPr>
        </p:nvSpPr>
        <p:spPr>
          <a:xfrm>
            <a:off x="252648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A5738E3C-1A38-4560-B998-57A7A0BA27DB}" type="slidenum">
              <a:t>‹#›</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0E725D96-001C-4E01-8FFF-86D4A3BDAFCA}" type="slidenum">
              <a:t>‹#›</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7760"/>
          </a:xfrm>
          <a:prstGeom prst="rect">
            <a:avLst/>
          </a:prstGeom>
        </p:spPr>
        <p:txBody>
          <a:bodyPr lIns="0" tIns="0" rIns="0" bIns="0" anchor="ctr">
            <a:noAutofit/>
          </a:bodyPr>
          <a:lstStyle/>
          <a:p>
            <a:pPr algn="ctr"/>
            <a:endParaRPr lang="sv-SE" sz="3200" b="0" strike="noStrike" spc="-1">
              <a:latin typeface="Calibri"/>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59D4B8DD-F4C7-4E28-A013-83AF97B017D7}" type="slidenum">
              <a:t>‹#›</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15" name="PlaceHolder 2"/>
          <p:cNvSpPr>
            <a:spLocks noGrp="1"/>
          </p:cNvSpPr>
          <p:nvPr>
            <p:ph type="body"/>
          </p:nvPr>
        </p:nvSpPr>
        <p:spPr>
          <a:xfrm>
            <a:off x="45720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6" name="PlaceHolder 3"/>
          <p:cNvSpPr>
            <a:spLocks noGrp="1"/>
          </p:cNvSpPr>
          <p:nvPr>
            <p:ph type="body"/>
          </p:nvPr>
        </p:nvSpPr>
        <p:spPr>
          <a:xfrm>
            <a:off x="252648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7" name="PlaceHolder 4"/>
          <p:cNvSpPr>
            <a:spLocks noGrp="1"/>
          </p:cNvSpPr>
          <p:nvPr>
            <p:ph type="body"/>
          </p:nvPr>
        </p:nvSpPr>
        <p:spPr>
          <a:xfrm>
            <a:off x="45720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4B6FE0B8-5733-4A1F-AD8A-E8C98D22BC0B}"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19" name="PlaceHolder 2"/>
          <p:cNvSpPr>
            <a:spLocks noGrp="1"/>
          </p:cNvSpPr>
          <p:nvPr>
            <p:ph type="body"/>
          </p:nvPr>
        </p:nvSpPr>
        <p:spPr>
          <a:xfrm>
            <a:off x="45720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20" name="PlaceHolder 3"/>
          <p:cNvSpPr>
            <a:spLocks noGrp="1"/>
          </p:cNvSpPr>
          <p:nvPr>
            <p:ph type="body"/>
          </p:nvPr>
        </p:nvSpPr>
        <p:spPr>
          <a:xfrm>
            <a:off x="252648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21" name="PlaceHolder 4"/>
          <p:cNvSpPr>
            <a:spLocks noGrp="1"/>
          </p:cNvSpPr>
          <p:nvPr>
            <p:ph type="body"/>
          </p:nvPr>
        </p:nvSpPr>
        <p:spPr>
          <a:xfrm>
            <a:off x="252648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F3A4DCFA-DC16-4FFB-BEC3-B51356EFBA45}"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23" name="PlaceHolder 2"/>
          <p:cNvSpPr>
            <a:spLocks noGrp="1"/>
          </p:cNvSpPr>
          <p:nvPr>
            <p:ph type="body"/>
          </p:nvPr>
        </p:nvSpPr>
        <p:spPr>
          <a:xfrm>
            <a:off x="45720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24" name="PlaceHolder 3"/>
          <p:cNvSpPr>
            <a:spLocks noGrp="1"/>
          </p:cNvSpPr>
          <p:nvPr>
            <p:ph type="body"/>
          </p:nvPr>
        </p:nvSpPr>
        <p:spPr>
          <a:xfrm>
            <a:off x="252648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25" name="PlaceHolder 4"/>
          <p:cNvSpPr>
            <a:spLocks noGrp="1"/>
          </p:cNvSpPr>
          <p:nvPr>
            <p:ph type="body"/>
          </p:nvPr>
        </p:nvSpPr>
        <p:spPr>
          <a:xfrm>
            <a:off x="457200" y="3964320"/>
            <a:ext cx="403812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82AB7821-44B3-4D1F-822B-D5C98FA2380A}"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520"/>
          </a:xfrm>
          <a:prstGeom prst="rect">
            <a:avLst/>
          </a:prstGeom>
        </p:spPr>
        <p:txBody>
          <a:bodyPr anchor="ctr">
            <a:noAutofit/>
          </a:bodyPr>
          <a:lstStyle/>
          <a:p>
            <a:pPr algn="ctr">
              <a:lnSpc>
                <a:spcPct val="100000"/>
              </a:lnSpc>
            </a:pPr>
            <a:r>
              <a:rPr lang="sv-SE" sz="4400" b="0" strike="noStrike" spc="-1">
                <a:solidFill>
                  <a:srgbClr val="000000"/>
                </a:solidFill>
                <a:latin typeface="Calibri"/>
              </a:rPr>
              <a:t>Klicka här för att ändra format</a:t>
            </a:r>
          </a:p>
        </p:txBody>
      </p:sp>
      <p:sp>
        <p:nvSpPr>
          <p:cNvPr id="6" name="PlaceHolder 2"/>
          <p:cNvSpPr>
            <a:spLocks noGrp="1"/>
          </p:cNvSpPr>
          <p:nvPr>
            <p:ph type="dt" idx="1"/>
          </p:nvPr>
        </p:nvSpPr>
        <p:spPr>
          <a:xfrm>
            <a:off x="457200" y="6356520"/>
            <a:ext cx="4834440" cy="364680"/>
          </a:xfrm>
          <a:prstGeom prst="rect">
            <a:avLst/>
          </a:prstGeom>
        </p:spPr>
        <p:txBody>
          <a:bodyPr anchor="ctr">
            <a:noAutofit/>
          </a:bodyPr>
          <a:lstStyle>
            <a:lvl1pPr>
              <a:lnSpc>
                <a:spcPct val="100000"/>
              </a:lnSpc>
              <a:defRPr lang="sv-SE" sz="1200" b="0" strike="noStrike" spc="-1">
                <a:solidFill>
                  <a:srgbClr val="8B8B8B"/>
                </a:solidFill>
                <a:latin typeface="Calibri"/>
              </a:defRPr>
            </a:lvl1pPr>
          </a:lstStyle>
          <a:p>
            <a:pPr>
              <a:lnSpc>
                <a:spcPct val="100000"/>
              </a:lnSpc>
            </a:pPr>
            <a:r>
              <a:rPr lang="sv-SE" sz="1200" b="0" strike="noStrike" spc="-1">
                <a:solidFill>
                  <a:srgbClr val="8B8B8B"/>
                </a:solidFill>
                <a:latin typeface="Calibri"/>
              </a:rPr>
              <a:t>&lt;datum/tid&gt;</a:t>
            </a:r>
            <a:endParaRPr lang="sv-SE" sz="1200" b="0" strike="noStrike" spc="-1">
              <a:latin typeface="Calibri"/>
            </a:endParaRPr>
          </a:p>
        </p:txBody>
      </p:sp>
      <p:sp>
        <p:nvSpPr>
          <p:cNvPr id="2" name="PlaceHolder 3"/>
          <p:cNvSpPr>
            <a:spLocks noGrp="1"/>
          </p:cNvSpPr>
          <p:nvPr>
            <p:ph type="ftr" idx="2"/>
          </p:nvPr>
        </p:nvSpPr>
        <p:spPr>
          <a:xfrm>
            <a:off x="5436000" y="6356520"/>
            <a:ext cx="1728000" cy="364680"/>
          </a:xfrm>
          <a:prstGeom prst="rect">
            <a:avLst/>
          </a:prstGeom>
        </p:spPr>
        <p:txBody>
          <a:bodyPr anchor="ctr">
            <a:noAutofit/>
          </a:bodyPr>
          <a:lstStyle>
            <a:lvl1pPr algn="ctr">
              <a:defRPr lang="sv-SE" sz="1400" b="0" strike="noStrike" spc="-1">
                <a:latin typeface="Calibri"/>
              </a:defRPr>
            </a:lvl1pPr>
          </a:lstStyle>
          <a:p>
            <a:pPr algn="ctr"/>
            <a:r>
              <a:rPr lang="sv-SE" sz="1400" b="0" strike="noStrike" spc="-1">
                <a:latin typeface="Calibri"/>
              </a:rPr>
              <a:t>&lt;sidfot&gt;</a:t>
            </a:r>
          </a:p>
        </p:txBody>
      </p:sp>
      <p:sp>
        <p:nvSpPr>
          <p:cNvPr id="3" name="PlaceHolder 4"/>
          <p:cNvSpPr>
            <a:spLocks noGrp="1"/>
          </p:cNvSpPr>
          <p:nvPr>
            <p:ph type="sldNum" idx="3"/>
          </p:nvPr>
        </p:nvSpPr>
        <p:spPr>
          <a:xfrm>
            <a:off x="7380360" y="6356520"/>
            <a:ext cx="1306080" cy="364680"/>
          </a:xfrm>
          <a:prstGeom prst="rect">
            <a:avLst/>
          </a:prstGeom>
        </p:spPr>
        <p:txBody>
          <a:bodyPr anchor="ctr">
            <a:noAutofit/>
          </a:bodyPr>
          <a:lstStyle>
            <a:lvl1pPr algn="r">
              <a:lnSpc>
                <a:spcPct val="100000"/>
              </a:lnSpc>
              <a:defRPr lang="sv-SE" sz="1200" b="0" strike="noStrike" spc="-1">
                <a:solidFill>
                  <a:srgbClr val="8B8B8B"/>
                </a:solidFill>
                <a:latin typeface="Calibri"/>
              </a:defRPr>
            </a:lvl1pPr>
          </a:lstStyle>
          <a:p>
            <a:pPr algn="r">
              <a:lnSpc>
                <a:spcPct val="100000"/>
              </a:lnSpc>
            </a:pPr>
            <a:fld id="{899ADC3A-6286-4AFD-8A59-4EE8CFEB8B00}" type="slidenum">
              <a:rPr lang="sv-SE" sz="1200" b="0" strike="noStrike" spc="-1">
                <a:solidFill>
                  <a:srgbClr val="8B8B8B"/>
                </a:solidFill>
                <a:latin typeface="Calibri"/>
              </a:rPr>
              <a:t>‹#›</a:t>
            </a:fld>
            <a:endParaRPr lang="sv-SE" sz="1200" b="0" strike="noStrike" spc="-1">
              <a:latin typeface="Calibri"/>
            </a:endParaRPr>
          </a:p>
        </p:txBody>
      </p:sp>
      <p:sp>
        <p:nvSpPr>
          <p:cNvPr id="4" name="PlaceHolder 5"/>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sv-SE" sz="3200" b="0" strike="noStrike" spc="-1">
                <a:solidFill>
                  <a:srgbClr val="000000"/>
                </a:solidFill>
                <a:latin typeface="Calibri"/>
              </a:rPr>
              <a:t>Klicka för att redigera dispositionstextens format</a:t>
            </a:r>
          </a:p>
          <a:p>
            <a:pPr marL="864000" lvl="1" indent="-324000">
              <a:spcBef>
                <a:spcPts val="1134"/>
              </a:spcBef>
              <a:buClr>
                <a:srgbClr val="000000"/>
              </a:buClr>
              <a:buSzPct val="75000"/>
              <a:buFont typeface="Symbol" charset="2"/>
              <a:buChar char=""/>
            </a:pPr>
            <a:r>
              <a:rPr lang="sv-SE" sz="2400" b="0" strike="noStrike" spc="-1">
                <a:solidFill>
                  <a:srgbClr val="000000"/>
                </a:solidFill>
                <a:latin typeface="Calibri"/>
              </a:rPr>
              <a:t>Andra dispositionsnivån</a:t>
            </a:r>
          </a:p>
          <a:p>
            <a:pPr marL="1296000" lvl="2" indent="-288000">
              <a:spcBef>
                <a:spcPts val="850"/>
              </a:spcBef>
              <a:buClr>
                <a:srgbClr val="000000"/>
              </a:buClr>
              <a:buSzPct val="45000"/>
              <a:buFont typeface="Wingdings" charset="2"/>
              <a:buChar char=""/>
            </a:pPr>
            <a:r>
              <a:rPr lang="sv-SE" sz="2000" b="0" strike="noStrike" spc="-1">
                <a:solidFill>
                  <a:srgbClr val="000000"/>
                </a:solidFill>
                <a:latin typeface="Calibri"/>
              </a:rPr>
              <a:t>Tredje dispositionsnivån</a:t>
            </a:r>
          </a:p>
          <a:p>
            <a:pPr marL="1728000" lvl="3" indent="-216000">
              <a:spcBef>
                <a:spcPts val="567"/>
              </a:spcBef>
              <a:buClr>
                <a:srgbClr val="000000"/>
              </a:buClr>
              <a:buSzPct val="75000"/>
              <a:buFont typeface="Symbol" charset="2"/>
              <a:buChar char=""/>
            </a:pPr>
            <a:r>
              <a:rPr lang="sv-SE" sz="2000" b="0" strike="noStrike" spc="-1">
                <a:solidFill>
                  <a:srgbClr val="000000"/>
                </a:solidFill>
                <a:latin typeface="Calibri"/>
              </a:rPr>
              <a:t>Fjärde dispositionsnivån</a:t>
            </a:r>
          </a:p>
          <a:p>
            <a:pPr marL="2160000" lvl="4" indent="-216000">
              <a:spcBef>
                <a:spcPts val="283"/>
              </a:spcBef>
              <a:buClr>
                <a:srgbClr val="000000"/>
              </a:buClr>
              <a:buSzPct val="45000"/>
              <a:buFont typeface="Wingdings" charset="2"/>
              <a:buChar char=""/>
            </a:pPr>
            <a:r>
              <a:rPr lang="sv-SE" sz="2000" b="0" strike="noStrike" spc="-1">
                <a:solidFill>
                  <a:srgbClr val="000000"/>
                </a:solidFill>
                <a:latin typeface="Calibri"/>
              </a:rPr>
              <a:t>Femte dispositionsnivån</a:t>
            </a:r>
          </a:p>
          <a:p>
            <a:pPr marL="2592000" lvl="5" indent="-216000">
              <a:spcBef>
                <a:spcPts val="283"/>
              </a:spcBef>
              <a:buClr>
                <a:srgbClr val="000000"/>
              </a:buClr>
              <a:buSzPct val="45000"/>
              <a:buFont typeface="Wingdings" charset="2"/>
              <a:buChar char=""/>
            </a:pPr>
            <a:r>
              <a:rPr lang="sv-SE" sz="2000" b="0" strike="noStrike" spc="-1">
                <a:solidFill>
                  <a:srgbClr val="000000"/>
                </a:solidFill>
                <a:latin typeface="Calibri"/>
              </a:rPr>
              <a:t>Sjätte dispositionsnivån</a:t>
            </a:r>
          </a:p>
          <a:p>
            <a:pPr marL="3024000" lvl="6" indent="-216000">
              <a:spcBef>
                <a:spcPts val="283"/>
              </a:spcBef>
              <a:buClr>
                <a:srgbClr val="000000"/>
              </a:buClr>
              <a:buSzPct val="45000"/>
              <a:buFont typeface="Wingdings" charset="2"/>
              <a:buChar char=""/>
            </a:pPr>
            <a:r>
              <a:rPr lang="sv-SE" sz="2000" b="0" strike="noStrike" spc="-1">
                <a:solidFill>
                  <a:srgbClr val="000000"/>
                </a:solidFill>
                <a:latin typeface="Calibri"/>
              </a:rPr>
              <a:t>Sjunde dispositionsnivån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74680"/>
            <a:ext cx="8229240" cy="1142640"/>
          </a:xfrm>
          <a:prstGeom prst="rect">
            <a:avLst/>
          </a:prstGeom>
        </p:spPr>
        <p:txBody>
          <a:bodyPr anchor="ctr">
            <a:noAutofit/>
          </a:bodyPr>
          <a:lstStyle/>
          <a:p>
            <a:pPr algn="ctr">
              <a:lnSpc>
                <a:spcPct val="100000"/>
              </a:lnSpc>
            </a:pPr>
            <a:r>
              <a:rPr lang="sv-SE" sz="4400" b="0" strike="noStrike" spc="-1">
                <a:solidFill>
                  <a:srgbClr val="000000"/>
                </a:solidFill>
                <a:latin typeface="Calibri"/>
              </a:rPr>
              <a:t>Klicka här för att ändra format</a:t>
            </a:r>
          </a:p>
        </p:txBody>
      </p:sp>
      <p:sp>
        <p:nvSpPr>
          <p:cNvPr id="42" name="PlaceHolder 2"/>
          <p:cNvSpPr>
            <a:spLocks noGrp="1"/>
          </p:cNvSpPr>
          <p:nvPr>
            <p:ph type="body"/>
          </p:nvPr>
        </p:nvSpPr>
        <p:spPr>
          <a:xfrm>
            <a:off x="457200" y="1600200"/>
            <a:ext cx="8229240" cy="4525560"/>
          </a:xfrm>
          <a:prstGeom prst="rect">
            <a:avLst/>
          </a:prstGeom>
        </p:spPr>
        <p:txBody>
          <a:bodyPr>
            <a:noAutofit/>
          </a:bodyPr>
          <a:lstStyle/>
          <a:p>
            <a:pPr marL="343080" indent="-342720">
              <a:lnSpc>
                <a:spcPct val="100000"/>
              </a:lnSpc>
              <a:spcBef>
                <a:spcPts val="641"/>
              </a:spcBef>
              <a:buClr>
                <a:srgbClr val="000000"/>
              </a:buClr>
              <a:buFont typeface="Arial"/>
              <a:buChar char="•"/>
            </a:pPr>
            <a:r>
              <a:rPr lang="sv-SE" sz="3200" b="0" strike="noStrike" spc="-1">
                <a:solidFill>
                  <a:srgbClr val="000000"/>
                </a:solidFill>
                <a:latin typeface="Calibri"/>
              </a:rPr>
              <a:t>Klicka här för att ändra format på bakgrundstexten</a:t>
            </a:r>
          </a:p>
          <a:p>
            <a:pPr marL="743040" lvl="1" indent="-285480">
              <a:lnSpc>
                <a:spcPct val="100000"/>
              </a:lnSpc>
              <a:spcBef>
                <a:spcPts val="561"/>
              </a:spcBef>
              <a:buClr>
                <a:srgbClr val="000000"/>
              </a:buClr>
              <a:buFont typeface="Arial"/>
              <a:buChar char="–"/>
            </a:pPr>
            <a:r>
              <a:rPr lang="sv-SE" sz="2800" b="0" strike="noStrike" spc="-1">
                <a:solidFill>
                  <a:srgbClr val="000000"/>
                </a:solidFill>
                <a:latin typeface="Calibri"/>
              </a:rPr>
              <a:t>Nivå två</a:t>
            </a:r>
          </a:p>
          <a:p>
            <a:pPr marL="1143000" lvl="2" indent="-228240">
              <a:lnSpc>
                <a:spcPct val="100000"/>
              </a:lnSpc>
              <a:spcBef>
                <a:spcPts val="479"/>
              </a:spcBef>
              <a:buClr>
                <a:srgbClr val="000000"/>
              </a:buClr>
              <a:buFont typeface="Arial"/>
              <a:buChar char="•"/>
            </a:pPr>
            <a:r>
              <a:rPr lang="sv-SE" sz="2400" b="0" strike="noStrike" spc="-1">
                <a:solidFill>
                  <a:srgbClr val="000000"/>
                </a:solidFill>
                <a:latin typeface="Calibri"/>
              </a:rPr>
              <a:t>Nivå tre</a:t>
            </a:r>
          </a:p>
          <a:p>
            <a:pPr marL="1600200" lvl="3" indent="-228240">
              <a:lnSpc>
                <a:spcPct val="100000"/>
              </a:lnSpc>
              <a:spcBef>
                <a:spcPts val="400"/>
              </a:spcBef>
              <a:buClr>
                <a:srgbClr val="000000"/>
              </a:buClr>
              <a:buFont typeface="Arial"/>
              <a:buChar char="–"/>
            </a:pPr>
            <a:r>
              <a:rPr lang="sv-SE" sz="2000" b="0" strike="noStrike" spc="-1">
                <a:solidFill>
                  <a:srgbClr val="000000"/>
                </a:solidFill>
                <a:latin typeface="Calibri"/>
              </a:rPr>
              <a:t>Nivå fyra</a:t>
            </a:r>
          </a:p>
          <a:p>
            <a:pPr marL="2057400" lvl="4" indent="-228240">
              <a:lnSpc>
                <a:spcPct val="100000"/>
              </a:lnSpc>
              <a:spcBef>
                <a:spcPts val="400"/>
              </a:spcBef>
              <a:buClr>
                <a:srgbClr val="000000"/>
              </a:buClr>
              <a:buFont typeface="Arial"/>
              <a:buChar char="»"/>
            </a:pPr>
            <a:r>
              <a:rPr lang="sv-SE" sz="2000" b="0" strike="noStrike" spc="-1">
                <a:solidFill>
                  <a:srgbClr val="000000"/>
                </a:solidFill>
                <a:latin typeface="Calibri"/>
              </a:rPr>
              <a:t>Nivå fem</a:t>
            </a:r>
          </a:p>
        </p:txBody>
      </p:sp>
      <p:sp>
        <p:nvSpPr>
          <p:cNvPr id="43" name="PlaceHolder 3"/>
          <p:cNvSpPr>
            <a:spLocks noGrp="1"/>
          </p:cNvSpPr>
          <p:nvPr>
            <p:ph type="dt" idx="4"/>
          </p:nvPr>
        </p:nvSpPr>
        <p:spPr>
          <a:xfrm>
            <a:off x="457200" y="6356520"/>
            <a:ext cx="4834440" cy="364680"/>
          </a:xfrm>
          <a:prstGeom prst="rect">
            <a:avLst/>
          </a:prstGeom>
        </p:spPr>
        <p:txBody>
          <a:bodyPr anchor="ctr">
            <a:noAutofit/>
          </a:bodyPr>
          <a:lstStyle>
            <a:lvl1pPr>
              <a:lnSpc>
                <a:spcPct val="100000"/>
              </a:lnSpc>
              <a:defRPr lang="sv-SE" sz="1200" b="0" strike="noStrike" spc="-1">
                <a:solidFill>
                  <a:srgbClr val="8B8B8B"/>
                </a:solidFill>
                <a:latin typeface="Calibri"/>
              </a:defRPr>
            </a:lvl1pPr>
          </a:lstStyle>
          <a:p>
            <a:pPr>
              <a:lnSpc>
                <a:spcPct val="100000"/>
              </a:lnSpc>
            </a:pPr>
            <a:r>
              <a:rPr lang="sv-SE" sz="1200" b="0" strike="noStrike" spc="-1">
                <a:solidFill>
                  <a:srgbClr val="8B8B8B"/>
                </a:solidFill>
                <a:latin typeface="Calibri"/>
              </a:rPr>
              <a:t>&lt;datum/tid&gt;</a:t>
            </a:r>
            <a:endParaRPr lang="sv-SE" sz="1200" b="0" strike="noStrike" spc="-1">
              <a:latin typeface="Calibri"/>
            </a:endParaRPr>
          </a:p>
        </p:txBody>
      </p:sp>
      <p:sp>
        <p:nvSpPr>
          <p:cNvPr id="44" name="PlaceHolder 4"/>
          <p:cNvSpPr>
            <a:spLocks noGrp="1"/>
          </p:cNvSpPr>
          <p:nvPr>
            <p:ph type="ftr" idx="5"/>
          </p:nvPr>
        </p:nvSpPr>
        <p:spPr>
          <a:xfrm>
            <a:off x="5436000" y="6356520"/>
            <a:ext cx="1728000" cy="364680"/>
          </a:xfrm>
          <a:prstGeom prst="rect">
            <a:avLst/>
          </a:prstGeom>
        </p:spPr>
        <p:txBody>
          <a:bodyPr anchor="ctr">
            <a:noAutofit/>
          </a:bodyPr>
          <a:lstStyle>
            <a:lvl1pPr algn="ctr">
              <a:defRPr lang="sv-SE" sz="1400" b="0" strike="noStrike" spc="-1">
                <a:latin typeface="Calibri"/>
              </a:defRPr>
            </a:lvl1pPr>
          </a:lstStyle>
          <a:p>
            <a:pPr algn="ctr"/>
            <a:r>
              <a:rPr lang="sv-SE" sz="1400" b="0" strike="noStrike" spc="-1">
                <a:latin typeface="Calibri"/>
              </a:rPr>
              <a:t>&lt;sidfot&gt;</a:t>
            </a:r>
          </a:p>
        </p:txBody>
      </p:sp>
      <p:sp>
        <p:nvSpPr>
          <p:cNvPr id="45" name="PlaceHolder 5"/>
          <p:cNvSpPr>
            <a:spLocks noGrp="1"/>
          </p:cNvSpPr>
          <p:nvPr>
            <p:ph type="sldNum" idx="6"/>
          </p:nvPr>
        </p:nvSpPr>
        <p:spPr>
          <a:xfrm>
            <a:off x="7380360" y="6356520"/>
            <a:ext cx="1306080" cy="364680"/>
          </a:xfrm>
          <a:prstGeom prst="rect">
            <a:avLst/>
          </a:prstGeom>
        </p:spPr>
        <p:txBody>
          <a:bodyPr anchor="ctr">
            <a:noAutofit/>
          </a:bodyPr>
          <a:lstStyle>
            <a:lvl1pPr algn="r">
              <a:lnSpc>
                <a:spcPct val="100000"/>
              </a:lnSpc>
              <a:defRPr lang="sv-SE" sz="1200" b="0" strike="noStrike" spc="-1">
                <a:solidFill>
                  <a:srgbClr val="8B8B8B"/>
                </a:solidFill>
                <a:latin typeface="Calibri"/>
              </a:defRPr>
            </a:lvl1pPr>
          </a:lstStyle>
          <a:p>
            <a:pPr algn="r">
              <a:lnSpc>
                <a:spcPct val="100000"/>
              </a:lnSpc>
            </a:pPr>
            <a:fld id="{BE1E363F-4B86-4529-8B53-05600FF6D043}" type="slidenum">
              <a:rPr lang="sv-SE" sz="1200" b="0" strike="noStrike" spc="-1">
                <a:solidFill>
                  <a:srgbClr val="8B8B8B"/>
                </a:solidFill>
                <a:latin typeface="Calibri"/>
              </a:rPr>
              <a:t>‹#›</a:t>
            </a:fld>
            <a:endParaRPr lang="sv-SE" sz="1200" b="0" strike="noStrike" spc="-1">
              <a:latin typeface="Calibri"/>
            </a:endParaRPr>
          </a:p>
        </p:txBody>
      </p:sp>
      <p:sp>
        <p:nvSpPr>
          <p:cNvPr id="46" name="PlaceHolder 6"/>
          <p:cNvSpPr>
            <a:spLocks noGrp="1"/>
          </p:cNvSpPr>
          <p:nvPr>
            <p:ph type="body"/>
          </p:nvPr>
        </p:nvSpPr>
        <p:spPr>
          <a:xfrm>
            <a:off x="2484360" y="6597720"/>
            <a:ext cx="914040" cy="914040"/>
          </a:xfrm>
          <a:prstGeom prst="rect">
            <a:avLst/>
          </a:prstGeom>
        </p:spPr>
        <p:txBody>
          <a:bodyPr>
            <a:noAutofit/>
          </a:bodyPr>
          <a:lstStyle/>
          <a:p>
            <a:pPr marL="343080" indent="-342720">
              <a:lnSpc>
                <a:spcPct val="100000"/>
              </a:lnSpc>
              <a:spcBef>
                <a:spcPts val="641"/>
              </a:spcBef>
              <a:buClr>
                <a:srgbClr val="000000"/>
              </a:buClr>
              <a:buFont typeface="Arial"/>
              <a:buChar char="•"/>
            </a:pPr>
            <a:r>
              <a:rPr lang="sv-SE" sz="3200" b="0" strike="noStrike" spc="-1">
                <a:solidFill>
                  <a:srgbClr val="000000"/>
                </a:solidFill>
                <a:latin typeface="Calibri"/>
              </a:rPr>
              <a:t>Klicka här för att ändra format på bakgrundstexten</a:t>
            </a:r>
          </a:p>
          <a:p>
            <a:pPr marL="743040" lvl="1" indent="-285480">
              <a:lnSpc>
                <a:spcPct val="100000"/>
              </a:lnSpc>
              <a:spcBef>
                <a:spcPts val="561"/>
              </a:spcBef>
              <a:buClr>
                <a:srgbClr val="000000"/>
              </a:buClr>
              <a:buFont typeface="Arial"/>
              <a:buChar char="–"/>
            </a:pPr>
            <a:r>
              <a:rPr lang="sv-SE" sz="2800" b="0" strike="noStrike" spc="-1">
                <a:solidFill>
                  <a:srgbClr val="000000"/>
                </a:solidFill>
                <a:latin typeface="Calibri"/>
              </a:rPr>
              <a:t>Nivå två</a:t>
            </a:r>
          </a:p>
          <a:p>
            <a:pPr marL="1143000" lvl="2" indent="-228240">
              <a:lnSpc>
                <a:spcPct val="100000"/>
              </a:lnSpc>
              <a:spcBef>
                <a:spcPts val="479"/>
              </a:spcBef>
              <a:buClr>
                <a:srgbClr val="000000"/>
              </a:buClr>
              <a:buFont typeface="Arial"/>
              <a:buChar char="•"/>
            </a:pPr>
            <a:r>
              <a:rPr lang="sv-SE" sz="2400" b="0" strike="noStrike" spc="-1">
                <a:solidFill>
                  <a:srgbClr val="000000"/>
                </a:solidFill>
                <a:latin typeface="Calibri"/>
              </a:rPr>
              <a:t>Nivå tre</a:t>
            </a:r>
          </a:p>
          <a:p>
            <a:pPr marL="1600200" lvl="3" indent="-228240">
              <a:lnSpc>
                <a:spcPct val="100000"/>
              </a:lnSpc>
              <a:spcBef>
                <a:spcPts val="400"/>
              </a:spcBef>
              <a:buClr>
                <a:srgbClr val="000000"/>
              </a:buClr>
              <a:buFont typeface="Arial"/>
              <a:buChar char="–"/>
            </a:pPr>
            <a:r>
              <a:rPr lang="sv-SE" sz="2000" b="0" strike="noStrike" spc="-1">
                <a:solidFill>
                  <a:srgbClr val="000000"/>
                </a:solidFill>
                <a:latin typeface="Calibri"/>
              </a:rPr>
              <a:t>Nivå fyra</a:t>
            </a:r>
          </a:p>
          <a:p>
            <a:pPr marL="2057400" lvl="4" indent="-228240">
              <a:lnSpc>
                <a:spcPct val="100000"/>
              </a:lnSpc>
              <a:spcBef>
                <a:spcPts val="400"/>
              </a:spcBef>
              <a:buClr>
                <a:srgbClr val="000000"/>
              </a:buClr>
              <a:buFont typeface="Arial"/>
              <a:buChar char="»"/>
            </a:pPr>
            <a:r>
              <a:rPr lang="sv-SE" sz="2000" b="0" strike="noStrike" spc="-1">
                <a:solidFill>
                  <a:srgbClr val="000000"/>
                </a:solidFill>
                <a:latin typeface="Calibri"/>
              </a:rPr>
              <a:t>Nivå fem</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4680"/>
            <a:ext cx="8229240" cy="1142640"/>
          </a:xfrm>
          <a:prstGeom prst="rect">
            <a:avLst/>
          </a:prstGeom>
        </p:spPr>
        <p:txBody>
          <a:bodyPr anchor="ctr">
            <a:noAutofit/>
          </a:bodyPr>
          <a:lstStyle/>
          <a:p>
            <a:pPr algn="ctr">
              <a:lnSpc>
                <a:spcPct val="100000"/>
              </a:lnSpc>
            </a:pPr>
            <a:r>
              <a:rPr lang="sv-SE" sz="4400" b="0" strike="noStrike" spc="-1">
                <a:solidFill>
                  <a:srgbClr val="000000"/>
                </a:solidFill>
                <a:latin typeface="Calibri"/>
              </a:rPr>
              <a:t>Klicka här för att ändra format</a:t>
            </a:r>
          </a:p>
        </p:txBody>
      </p:sp>
      <p:sp>
        <p:nvSpPr>
          <p:cNvPr id="84" name="PlaceHolder 2"/>
          <p:cNvSpPr>
            <a:spLocks noGrp="1"/>
          </p:cNvSpPr>
          <p:nvPr>
            <p:ph type="body"/>
          </p:nvPr>
        </p:nvSpPr>
        <p:spPr>
          <a:xfrm>
            <a:off x="457200" y="1600200"/>
            <a:ext cx="4038120" cy="4525560"/>
          </a:xfrm>
          <a:prstGeom prst="rect">
            <a:avLst/>
          </a:prstGeom>
        </p:spPr>
        <p:txBody>
          <a:bodyPr>
            <a:noAutofit/>
          </a:bodyPr>
          <a:lstStyle/>
          <a:p>
            <a:pPr marL="343080" indent="-342720">
              <a:lnSpc>
                <a:spcPct val="100000"/>
              </a:lnSpc>
              <a:spcBef>
                <a:spcPts val="561"/>
              </a:spcBef>
              <a:buClr>
                <a:srgbClr val="000000"/>
              </a:buClr>
              <a:buFont typeface="Arial"/>
              <a:buChar char="•"/>
            </a:pPr>
            <a:r>
              <a:rPr lang="sv-SE" sz="2800" b="0" strike="noStrike" spc="-1">
                <a:solidFill>
                  <a:srgbClr val="000000"/>
                </a:solidFill>
                <a:latin typeface="Calibri"/>
              </a:rPr>
              <a:t>Klicka här för att ändra format på bakgrundstexten</a:t>
            </a:r>
          </a:p>
          <a:p>
            <a:pPr marL="743040" lvl="1" indent="-285480">
              <a:lnSpc>
                <a:spcPct val="100000"/>
              </a:lnSpc>
              <a:spcBef>
                <a:spcPts val="479"/>
              </a:spcBef>
              <a:buClr>
                <a:srgbClr val="000000"/>
              </a:buClr>
              <a:buFont typeface="Arial"/>
              <a:buChar char="–"/>
            </a:pPr>
            <a:r>
              <a:rPr lang="sv-SE" sz="2400" b="0" strike="noStrike" spc="-1">
                <a:solidFill>
                  <a:srgbClr val="000000"/>
                </a:solidFill>
                <a:latin typeface="Calibri"/>
              </a:rPr>
              <a:t>Nivå två</a:t>
            </a:r>
          </a:p>
          <a:p>
            <a:pPr marL="1143000" lvl="2" indent="-228240">
              <a:lnSpc>
                <a:spcPct val="100000"/>
              </a:lnSpc>
              <a:spcBef>
                <a:spcPts val="400"/>
              </a:spcBef>
              <a:buClr>
                <a:srgbClr val="000000"/>
              </a:buClr>
              <a:buFont typeface="Arial"/>
              <a:buChar char="•"/>
            </a:pPr>
            <a:r>
              <a:rPr lang="sv-SE" sz="2000" b="0" strike="noStrike" spc="-1">
                <a:solidFill>
                  <a:srgbClr val="000000"/>
                </a:solidFill>
                <a:latin typeface="Calibri"/>
              </a:rPr>
              <a:t>Nivå tre</a:t>
            </a:r>
          </a:p>
          <a:p>
            <a:pPr marL="1600200" lvl="3" indent="-228240">
              <a:lnSpc>
                <a:spcPct val="100000"/>
              </a:lnSpc>
              <a:spcBef>
                <a:spcPts val="360"/>
              </a:spcBef>
              <a:buClr>
                <a:srgbClr val="000000"/>
              </a:buClr>
              <a:buFont typeface="Arial"/>
              <a:buChar char="–"/>
            </a:pPr>
            <a:r>
              <a:rPr lang="sv-SE" sz="1800" b="0" strike="noStrike" spc="-1">
                <a:solidFill>
                  <a:srgbClr val="000000"/>
                </a:solidFill>
                <a:latin typeface="Calibri"/>
              </a:rPr>
              <a:t>Nivå fyra</a:t>
            </a:r>
          </a:p>
          <a:p>
            <a:pPr marL="2057400" lvl="4" indent="-228240">
              <a:lnSpc>
                <a:spcPct val="100000"/>
              </a:lnSpc>
              <a:spcBef>
                <a:spcPts val="360"/>
              </a:spcBef>
              <a:buClr>
                <a:srgbClr val="000000"/>
              </a:buClr>
              <a:buFont typeface="Arial"/>
              <a:buChar char="»"/>
            </a:pPr>
            <a:r>
              <a:rPr lang="sv-SE" sz="1800" b="0" strike="noStrike" spc="-1">
                <a:solidFill>
                  <a:srgbClr val="000000"/>
                </a:solidFill>
                <a:latin typeface="Calibri"/>
              </a:rPr>
              <a:t>Nivå fem</a:t>
            </a:r>
          </a:p>
        </p:txBody>
      </p:sp>
      <p:sp>
        <p:nvSpPr>
          <p:cNvPr id="85" name="PlaceHolder 3"/>
          <p:cNvSpPr>
            <a:spLocks noGrp="1"/>
          </p:cNvSpPr>
          <p:nvPr>
            <p:ph type="body"/>
          </p:nvPr>
        </p:nvSpPr>
        <p:spPr>
          <a:xfrm>
            <a:off x="4648320" y="1600200"/>
            <a:ext cx="4038120" cy="4525560"/>
          </a:xfrm>
          <a:prstGeom prst="rect">
            <a:avLst/>
          </a:prstGeom>
        </p:spPr>
        <p:txBody>
          <a:bodyPr>
            <a:noAutofit/>
          </a:bodyPr>
          <a:lstStyle/>
          <a:p>
            <a:pPr marL="343080" indent="-342720">
              <a:lnSpc>
                <a:spcPct val="100000"/>
              </a:lnSpc>
              <a:spcBef>
                <a:spcPts val="561"/>
              </a:spcBef>
              <a:buClr>
                <a:srgbClr val="000000"/>
              </a:buClr>
              <a:buFont typeface="Arial"/>
              <a:buChar char="•"/>
            </a:pPr>
            <a:r>
              <a:rPr lang="sv-SE" sz="2800" b="0" strike="noStrike" spc="-1">
                <a:solidFill>
                  <a:srgbClr val="000000"/>
                </a:solidFill>
                <a:latin typeface="Calibri"/>
              </a:rPr>
              <a:t>Klicka här för att ändra format på bakgrundstexten</a:t>
            </a:r>
          </a:p>
          <a:p>
            <a:pPr marL="743040" lvl="1" indent="-285480">
              <a:lnSpc>
                <a:spcPct val="100000"/>
              </a:lnSpc>
              <a:spcBef>
                <a:spcPts val="479"/>
              </a:spcBef>
              <a:buClr>
                <a:srgbClr val="000000"/>
              </a:buClr>
              <a:buFont typeface="Arial"/>
              <a:buChar char="–"/>
            </a:pPr>
            <a:r>
              <a:rPr lang="sv-SE" sz="2400" b="0" strike="noStrike" spc="-1">
                <a:solidFill>
                  <a:srgbClr val="000000"/>
                </a:solidFill>
                <a:latin typeface="Calibri"/>
              </a:rPr>
              <a:t>Nivå två</a:t>
            </a:r>
          </a:p>
          <a:p>
            <a:pPr marL="1143000" lvl="2" indent="-228240">
              <a:lnSpc>
                <a:spcPct val="100000"/>
              </a:lnSpc>
              <a:spcBef>
                <a:spcPts val="400"/>
              </a:spcBef>
              <a:buClr>
                <a:srgbClr val="000000"/>
              </a:buClr>
              <a:buFont typeface="Arial"/>
              <a:buChar char="•"/>
            </a:pPr>
            <a:r>
              <a:rPr lang="sv-SE" sz="2000" b="0" strike="noStrike" spc="-1">
                <a:solidFill>
                  <a:srgbClr val="000000"/>
                </a:solidFill>
                <a:latin typeface="Calibri"/>
              </a:rPr>
              <a:t>Nivå tre</a:t>
            </a:r>
          </a:p>
          <a:p>
            <a:pPr marL="1600200" lvl="3" indent="-228240">
              <a:lnSpc>
                <a:spcPct val="100000"/>
              </a:lnSpc>
              <a:spcBef>
                <a:spcPts val="360"/>
              </a:spcBef>
              <a:buClr>
                <a:srgbClr val="000000"/>
              </a:buClr>
              <a:buFont typeface="Arial"/>
              <a:buChar char="–"/>
            </a:pPr>
            <a:r>
              <a:rPr lang="sv-SE" sz="1800" b="0" strike="noStrike" spc="-1">
                <a:solidFill>
                  <a:srgbClr val="000000"/>
                </a:solidFill>
                <a:latin typeface="Calibri"/>
              </a:rPr>
              <a:t>Nivå fyra</a:t>
            </a:r>
          </a:p>
          <a:p>
            <a:pPr marL="2057400" lvl="4" indent="-228240">
              <a:lnSpc>
                <a:spcPct val="100000"/>
              </a:lnSpc>
              <a:spcBef>
                <a:spcPts val="360"/>
              </a:spcBef>
              <a:buClr>
                <a:srgbClr val="000000"/>
              </a:buClr>
              <a:buFont typeface="Arial"/>
              <a:buChar char="»"/>
            </a:pPr>
            <a:r>
              <a:rPr lang="sv-SE" sz="1800" b="0" strike="noStrike" spc="-1">
                <a:solidFill>
                  <a:srgbClr val="000000"/>
                </a:solidFill>
                <a:latin typeface="Calibri"/>
              </a:rPr>
              <a:t>Nivå fem</a:t>
            </a:r>
          </a:p>
        </p:txBody>
      </p:sp>
      <p:sp>
        <p:nvSpPr>
          <p:cNvPr id="86" name="PlaceHolder 4"/>
          <p:cNvSpPr>
            <a:spLocks noGrp="1"/>
          </p:cNvSpPr>
          <p:nvPr>
            <p:ph type="dt" idx="7"/>
          </p:nvPr>
        </p:nvSpPr>
        <p:spPr>
          <a:xfrm>
            <a:off x="457200" y="6356520"/>
            <a:ext cx="4834440" cy="364680"/>
          </a:xfrm>
          <a:prstGeom prst="rect">
            <a:avLst/>
          </a:prstGeom>
        </p:spPr>
        <p:txBody>
          <a:bodyPr anchor="ctr">
            <a:noAutofit/>
          </a:bodyPr>
          <a:lstStyle>
            <a:lvl1pPr>
              <a:lnSpc>
                <a:spcPct val="100000"/>
              </a:lnSpc>
              <a:defRPr lang="sv-SE" sz="1200" b="0" strike="noStrike" spc="-1">
                <a:solidFill>
                  <a:srgbClr val="8B8B8B"/>
                </a:solidFill>
                <a:latin typeface="Calibri"/>
              </a:defRPr>
            </a:lvl1pPr>
          </a:lstStyle>
          <a:p>
            <a:pPr>
              <a:lnSpc>
                <a:spcPct val="100000"/>
              </a:lnSpc>
            </a:pPr>
            <a:r>
              <a:rPr lang="sv-SE" sz="1200" b="0" strike="noStrike" spc="-1">
                <a:solidFill>
                  <a:srgbClr val="8B8B8B"/>
                </a:solidFill>
                <a:latin typeface="Calibri"/>
              </a:rPr>
              <a:t>&lt;datum/tid&gt;</a:t>
            </a:r>
            <a:endParaRPr lang="sv-SE" sz="1200" b="0" strike="noStrike" spc="-1">
              <a:latin typeface="Calibri"/>
            </a:endParaRPr>
          </a:p>
        </p:txBody>
      </p:sp>
      <p:sp>
        <p:nvSpPr>
          <p:cNvPr id="87" name="PlaceHolder 5"/>
          <p:cNvSpPr>
            <a:spLocks noGrp="1"/>
          </p:cNvSpPr>
          <p:nvPr>
            <p:ph type="ftr" idx="8"/>
          </p:nvPr>
        </p:nvSpPr>
        <p:spPr>
          <a:xfrm>
            <a:off x="5436000" y="6356520"/>
            <a:ext cx="1728000" cy="364680"/>
          </a:xfrm>
          <a:prstGeom prst="rect">
            <a:avLst/>
          </a:prstGeom>
        </p:spPr>
        <p:txBody>
          <a:bodyPr anchor="ctr">
            <a:noAutofit/>
          </a:bodyPr>
          <a:lstStyle>
            <a:lvl1pPr algn="ctr">
              <a:defRPr lang="sv-SE" sz="1400" b="0" strike="noStrike" spc="-1">
                <a:latin typeface="Calibri"/>
              </a:defRPr>
            </a:lvl1pPr>
          </a:lstStyle>
          <a:p>
            <a:pPr algn="ctr"/>
            <a:r>
              <a:rPr lang="sv-SE" sz="1400" b="0" strike="noStrike" spc="-1">
                <a:latin typeface="Calibri"/>
              </a:rPr>
              <a:t>&lt;sidfot&gt;</a:t>
            </a:r>
          </a:p>
        </p:txBody>
      </p:sp>
      <p:sp>
        <p:nvSpPr>
          <p:cNvPr id="88" name="PlaceHolder 6"/>
          <p:cNvSpPr>
            <a:spLocks noGrp="1"/>
          </p:cNvSpPr>
          <p:nvPr>
            <p:ph type="sldNum" idx="9"/>
          </p:nvPr>
        </p:nvSpPr>
        <p:spPr>
          <a:xfrm>
            <a:off x="7380360" y="6356520"/>
            <a:ext cx="1306080" cy="364680"/>
          </a:xfrm>
          <a:prstGeom prst="rect">
            <a:avLst/>
          </a:prstGeom>
        </p:spPr>
        <p:txBody>
          <a:bodyPr anchor="ctr">
            <a:noAutofit/>
          </a:bodyPr>
          <a:lstStyle>
            <a:lvl1pPr algn="r">
              <a:lnSpc>
                <a:spcPct val="100000"/>
              </a:lnSpc>
              <a:defRPr lang="sv-SE" sz="1200" b="0" strike="noStrike" spc="-1">
                <a:solidFill>
                  <a:srgbClr val="8B8B8B"/>
                </a:solidFill>
                <a:latin typeface="Calibri"/>
              </a:defRPr>
            </a:lvl1pPr>
          </a:lstStyle>
          <a:p>
            <a:pPr algn="r">
              <a:lnSpc>
                <a:spcPct val="100000"/>
              </a:lnSpc>
            </a:pPr>
            <a:fld id="{A9811646-EC03-4214-B9EE-2FBD6701F444}" type="slidenum">
              <a:rPr lang="sv-SE" sz="1200" b="0" strike="noStrike" spc="-1">
                <a:solidFill>
                  <a:srgbClr val="8B8B8B"/>
                </a:solidFill>
                <a:latin typeface="Calibri"/>
              </a:rPr>
              <a:t>‹#›</a:t>
            </a:fld>
            <a:endParaRPr lang="sv-SE" sz="1200" b="0" strike="noStrike" spc="-1">
              <a:latin typeface="Calibri"/>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chart" Target="../charts/chart10.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chart" Target="../charts/chart1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chart" Target="../charts/char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chart" Target="../charts/chart15.xml"/></Relationships>
</file>

<file path=ppt/slides/_rels/slide1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chart" Target="../charts/chart17.xml"/></Relationships>
</file>

<file path=ppt/slides/_rels/slide1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chart" Target="../charts/chart19.xml"/></Relationships>
</file>

<file path=ppt/slides/_rels/slide21.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image" Target="../media/image2.jpeg"/><Relationship Id="rId1" Type="http://schemas.openxmlformats.org/officeDocument/2006/relationships/slideLayout" Target="../slideLayouts/slideLayout13.xml"/><Relationship Id="rId5" Type="http://schemas.openxmlformats.org/officeDocument/2006/relationships/chart" Target="../charts/chart22.xml"/><Relationship Id="rId4" Type="http://schemas.openxmlformats.org/officeDocument/2006/relationships/chart" Target="../charts/chart2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chart" Target="../charts/chart23.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chart" Target="../charts/chart24.xml"/></Relationships>
</file>

<file path=ppt/slides/_rels/slide24.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3.xml"/><Relationship Id="rId4" Type="http://schemas.openxmlformats.org/officeDocument/2006/relationships/chart" Target="../charts/chart26.xml"/></Relationships>
</file>

<file path=ppt/slides/_rels/slide26.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chart" Target="../charts/chart28.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chart" Target="../charts/chart32.xml"/><Relationship Id="rId2" Type="http://schemas.openxmlformats.org/officeDocument/2006/relationships/notesSlide" Target="../notesSlides/notesSlide19.xml"/><Relationship Id="rId1" Type="http://schemas.openxmlformats.org/officeDocument/2006/relationships/slideLayout" Target="../slideLayouts/slideLayout13.xml"/><Relationship Id="rId6" Type="http://schemas.openxmlformats.org/officeDocument/2006/relationships/chart" Target="../charts/chart31.xml"/><Relationship Id="rId5" Type="http://schemas.openxmlformats.org/officeDocument/2006/relationships/chart" Target="../charts/chart30.xml"/><Relationship Id="rId4" Type="http://schemas.openxmlformats.org/officeDocument/2006/relationships/chart" Target="../charts/chart29.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3.xml"/><Relationship Id="rId4" Type="http://schemas.openxmlformats.org/officeDocument/2006/relationships/chart" Target="../charts/chart3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3.xml"/><Relationship Id="rId4" Type="http://schemas.openxmlformats.org/officeDocument/2006/relationships/chart" Target="../charts/chart34.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3.xml"/><Relationship Id="rId4" Type="http://schemas.openxmlformats.org/officeDocument/2006/relationships/chart" Target="../charts/chart35.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3.xml"/><Relationship Id="rId4" Type="http://schemas.openxmlformats.org/officeDocument/2006/relationships/chart" Target="../charts/chart36.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3.xml"/><Relationship Id="rId4" Type="http://schemas.openxmlformats.org/officeDocument/2006/relationships/chart" Target="../charts/chart37.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3.xml"/><Relationship Id="rId4" Type="http://schemas.openxmlformats.org/officeDocument/2006/relationships/chart" Target="../charts/chart38.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3.xml"/><Relationship Id="rId4" Type="http://schemas.openxmlformats.org/officeDocument/2006/relationships/chart" Target="../charts/chart39.xml"/></Relationships>
</file>

<file path=ppt/slides/_rels/slide36.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image" Target="../media/image2.jpeg"/><Relationship Id="rId1" Type="http://schemas.openxmlformats.org/officeDocument/2006/relationships/slideLayout" Target="../slideLayouts/slideLayout13.xml"/><Relationship Id="rId4" Type="http://schemas.openxmlformats.org/officeDocument/2006/relationships/chart" Target="../charts/chart41.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8.xml"/></Relationships>
</file>

<file path=ppt/slides/_rels/slide38.xml.rels><?xml version="1.0" encoding="UTF-8" standalone="yes"?>
<Relationships xmlns="http://schemas.openxmlformats.org/package/2006/relationships"><Relationship Id="rId3" Type="http://schemas.openxmlformats.org/officeDocument/2006/relationships/hyperlink" Target="mailto:Hanna.mortberg@uu.se" TargetMode="External"/><Relationship Id="rId2" Type="http://schemas.openxmlformats.org/officeDocument/2006/relationships/notesSlide" Target="../notesSlides/notesSlide28.xml"/><Relationship Id="rId1" Type="http://schemas.openxmlformats.org/officeDocument/2006/relationships/slideLayout" Target="../slideLayouts/slideLayout13.xml"/><Relationship Id="rId5" Type="http://schemas.openxmlformats.org/officeDocument/2006/relationships/image" Target="../media/image2.jpeg"/><Relationship Id="rId4" Type="http://schemas.openxmlformats.org/officeDocument/2006/relationships/hyperlink" Target="mailto:Per.setterberg@chalmers.s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chart" Target="../charts/chart9.xml"/><Relationship Id="rId5" Type="http://schemas.openxmlformats.org/officeDocument/2006/relationships/chart" Target="../charts/chart8.xml"/><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Rectangle 2"/>
          <p:cNvSpPr txBox="1"/>
          <p:nvPr/>
        </p:nvSpPr>
        <p:spPr>
          <a:xfrm>
            <a:off x="757800" y="4365000"/>
            <a:ext cx="7772040" cy="935280"/>
          </a:xfrm>
          <a:prstGeom prst="rect">
            <a:avLst/>
          </a:prstGeom>
          <a:noFill/>
          <a:ln w="0">
            <a:noFill/>
          </a:ln>
        </p:spPr>
        <p:txBody>
          <a:bodyPr anchor="ctr">
            <a:noAutofit/>
          </a:bodyPr>
          <a:lstStyle/>
          <a:p>
            <a:pPr algn="ctr">
              <a:lnSpc>
                <a:spcPct val="100000"/>
              </a:lnSpc>
            </a:pPr>
            <a:r>
              <a:rPr lang="sv-SE" sz="4400" b="0" strike="noStrike" spc="-1" dirty="0">
                <a:solidFill>
                  <a:srgbClr val="000000"/>
                </a:solidFill>
                <a:latin typeface="Calibri"/>
              </a:rPr>
              <a:t>Lärosätenas indirekta kostnader</a:t>
            </a:r>
            <a:br>
              <a:rPr dirty="0"/>
            </a:br>
            <a:r>
              <a:rPr lang="sv-SE" sz="4400" b="0" strike="noStrike" spc="-1" dirty="0">
                <a:solidFill>
                  <a:srgbClr val="000000"/>
                </a:solidFill>
                <a:latin typeface="Calibri"/>
              </a:rPr>
              <a:t>SUHF-statistiken 2023</a:t>
            </a:r>
          </a:p>
        </p:txBody>
      </p:sp>
      <p:sp>
        <p:nvSpPr>
          <p:cNvPr id="132" name="Rectangle 3"/>
          <p:cNvSpPr txBox="1"/>
          <p:nvPr/>
        </p:nvSpPr>
        <p:spPr>
          <a:xfrm>
            <a:off x="1371600" y="2180520"/>
            <a:ext cx="6400440" cy="1536480"/>
          </a:xfrm>
          <a:prstGeom prst="rect">
            <a:avLst/>
          </a:prstGeom>
          <a:noFill/>
          <a:ln w="0">
            <a:noFill/>
          </a:ln>
        </p:spPr>
        <p:txBody>
          <a:bodyPr>
            <a:noAutofit/>
          </a:bodyPr>
          <a:lstStyle/>
          <a:p>
            <a:pPr algn="ctr">
              <a:lnSpc>
                <a:spcPct val="100000"/>
              </a:lnSpc>
              <a:spcBef>
                <a:spcPts val="400"/>
              </a:spcBef>
              <a:tabLst>
                <a:tab pos="0" algn="l"/>
              </a:tabLst>
            </a:pPr>
            <a:r>
              <a:rPr lang="sv-SE" sz="2000" b="0" strike="noStrike" spc="-1" dirty="0">
                <a:solidFill>
                  <a:srgbClr val="1F497D"/>
                </a:solidFill>
                <a:latin typeface="Calibri"/>
              </a:rPr>
              <a:t>Sveriges universitets- och </a:t>
            </a:r>
            <a:br>
              <a:rPr dirty="0"/>
            </a:br>
            <a:r>
              <a:rPr lang="sv-SE" sz="2000" b="0" strike="noStrike" spc="-1" dirty="0">
                <a:solidFill>
                  <a:srgbClr val="1F497D"/>
                </a:solidFill>
                <a:latin typeface="Calibri"/>
              </a:rPr>
              <a:t>högskoleförbund</a:t>
            </a:r>
            <a:endParaRPr lang="sv-SE" sz="2000" b="0" strike="noStrike" spc="-1" dirty="0">
              <a:latin typeface="Calibri"/>
            </a:endParaRPr>
          </a:p>
          <a:p>
            <a:pPr algn="ctr">
              <a:lnSpc>
                <a:spcPct val="100000"/>
              </a:lnSpc>
              <a:spcBef>
                <a:spcPts val="400"/>
              </a:spcBef>
              <a:tabLst>
                <a:tab pos="0" algn="l"/>
              </a:tabLst>
            </a:pPr>
            <a:r>
              <a:rPr lang="en-US" sz="2000" b="0" i="1" strike="noStrike" spc="-1" dirty="0">
                <a:solidFill>
                  <a:srgbClr val="1F497D"/>
                </a:solidFill>
                <a:latin typeface="Calibri"/>
              </a:rPr>
              <a:t>The Association of </a:t>
            </a:r>
            <a:endParaRPr lang="sv-SE" sz="2000" b="0" strike="noStrike" spc="-1" dirty="0">
              <a:latin typeface="Calibri"/>
            </a:endParaRPr>
          </a:p>
          <a:p>
            <a:pPr algn="ctr">
              <a:lnSpc>
                <a:spcPct val="100000"/>
              </a:lnSpc>
              <a:spcBef>
                <a:spcPts val="400"/>
              </a:spcBef>
              <a:tabLst>
                <a:tab pos="0" algn="l"/>
              </a:tabLst>
            </a:pPr>
            <a:r>
              <a:rPr lang="en-US" sz="2000" b="0" i="1" strike="noStrike" spc="-1" dirty="0">
                <a:solidFill>
                  <a:srgbClr val="1F497D"/>
                </a:solidFill>
                <a:latin typeface="Calibri"/>
              </a:rPr>
              <a:t>Swedish Higher Education Institutions</a:t>
            </a:r>
            <a:endParaRPr lang="sv-SE" sz="2000" b="0" strike="noStrike" spc="-1" dirty="0">
              <a:latin typeface="Calibri"/>
            </a:endParaRPr>
          </a:p>
        </p:txBody>
      </p:sp>
      <p:pic>
        <p:nvPicPr>
          <p:cNvPr id="133" name="Picture 4" descr="SUHF_logo_u_txt_pms307"/>
          <p:cNvPicPr/>
          <p:nvPr/>
        </p:nvPicPr>
        <p:blipFill>
          <a:blip r:embed="rId3"/>
          <a:stretch/>
        </p:blipFill>
        <p:spPr>
          <a:xfrm>
            <a:off x="3085560" y="795600"/>
            <a:ext cx="2972160" cy="1097280"/>
          </a:xfrm>
          <a:prstGeom prst="rect">
            <a:avLst/>
          </a:prstGeom>
          <a:ln w="0">
            <a:noFill/>
          </a:ln>
        </p:spPr>
      </p:pic>
      <p:sp>
        <p:nvSpPr>
          <p:cNvPr id="134"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sp>
        <p:nvSpPr>
          <p:cNvPr id="2" name="PlaceHolder 1"/>
          <p:cNvSpPr>
            <a:spLocks noGrp="1"/>
          </p:cNvSpPr>
          <p:nvPr>
            <p:ph type="sldNum" idx="3"/>
          </p:nvPr>
        </p:nvSpPr>
        <p:spPr/>
        <p:txBody>
          <a:bodyPr/>
          <a:lstStyle/>
          <a:p>
            <a:fld id="{4FE2AFB1-48C6-4459-B5F1-5C3521C70C35}" type="slidenum">
              <a:rPr/>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Rectangle 2"/>
          <p:cNvSpPr txBox="1"/>
          <p:nvPr/>
        </p:nvSpPr>
        <p:spPr>
          <a:xfrm>
            <a:off x="457200" y="881280"/>
            <a:ext cx="8229240" cy="863640"/>
          </a:xfrm>
          <a:prstGeom prst="rect">
            <a:avLst/>
          </a:prstGeom>
          <a:noFill/>
          <a:ln w="0">
            <a:noFill/>
          </a:ln>
        </p:spPr>
        <p:txBody>
          <a:bodyPr anchor="ctr">
            <a:normAutofit/>
          </a:bodyPr>
          <a:lstStyle/>
          <a:p>
            <a:pPr algn="ctr">
              <a:lnSpc>
                <a:spcPct val="100000"/>
              </a:lnSpc>
            </a:pPr>
            <a:r>
              <a:rPr lang="sv-SE" sz="3600" b="1" strike="noStrike" spc="-1" dirty="0">
                <a:solidFill>
                  <a:srgbClr val="000000"/>
                </a:solidFill>
                <a:latin typeface="Calibri"/>
              </a:rPr>
              <a:t>Procentsats för lönekostnadspålägg 2023</a:t>
            </a:r>
            <a:endParaRPr lang="sv-SE" sz="3600" b="0" strike="noStrike" spc="-1" dirty="0">
              <a:solidFill>
                <a:srgbClr val="000000"/>
              </a:solidFill>
              <a:latin typeface="Calibri"/>
            </a:endParaRPr>
          </a:p>
        </p:txBody>
      </p:sp>
      <p:pic>
        <p:nvPicPr>
          <p:cNvPr id="151" name="Picture 2" descr="SUHF_logo_u_txt_pms307"/>
          <p:cNvPicPr/>
          <p:nvPr/>
        </p:nvPicPr>
        <p:blipFill>
          <a:blip r:embed="rId3"/>
          <a:stretch/>
        </p:blipFill>
        <p:spPr>
          <a:xfrm>
            <a:off x="179640" y="304560"/>
            <a:ext cx="2051280" cy="676080"/>
          </a:xfrm>
          <a:prstGeom prst="rect">
            <a:avLst/>
          </a:prstGeom>
          <a:ln w="12700">
            <a:noFill/>
          </a:ln>
        </p:spPr>
      </p:pic>
      <p:sp>
        <p:nvSpPr>
          <p:cNvPr id="152"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sp>
        <p:nvSpPr>
          <p:cNvPr id="154" name="Rak koppling 5"/>
          <p:cNvSpPr/>
          <p:nvPr/>
        </p:nvSpPr>
        <p:spPr>
          <a:xfrm flipV="1">
            <a:off x="1352760" y="3873808"/>
            <a:ext cx="6913080" cy="0"/>
          </a:xfrm>
          <a:prstGeom prst="line">
            <a:avLst/>
          </a:prstGeom>
          <a:ln>
            <a:solidFill>
              <a:srgbClr val="F59240"/>
            </a:solidFill>
            <a:round/>
          </a:ln>
        </p:spPr>
        <p:style>
          <a:lnRef idx="1">
            <a:schemeClr val="accent6"/>
          </a:lnRef>
          <a:fillRef idx="0">
            <a:schemeClr val="accent6"/>
          </a:fillRef>
          <a:effectRef idx="0">
            <a:schemeClr val="accent6"/>
          </a:effectRef>
          <a:fontRef idx="minor"/>
        </p:style>
        <p:txBody>
          <a:bodyPr/>
          <a:lstStyle/>
          <a:p>
            <a:endParaRPr lang="sv-SE"/>
          </a:p>
        </p:txBody>
      </p:sp>
      <p:sp>
        <p:nvSpPr>
          <p:cNvPr id="155" name="Rak koppling 9"/>
          <p:cNvSpPr/>
          <p:nvPr/>
        </p:nvSpPr>
        <p:spPr>
          <a:xfrm>
            <a:off x="1352760" y="3403987"/>
            <a:ext cx="6913080" cy="360"/>
          </a:xfrm>
          <a:prstGeom prst="line">
            <a:avLst/>
          </a:prstGeom>
          <a:ln>
            <a:solidFill>
              <a:srgbClr val="7D5FA0"/>
            </a:solidFill>
            <a:round/>
          </a:ln>
        </p:spPr>
        <p:style>
          <a:lnRef idx="1">
            <a:schemeClr val="accent4"/>
          </a:lnRef>
          <a:fillRef idx="0">
            <a:schemeClr val="accent4"/>
          </a:fillRef>
          <a:effectRef idx="0">
            <a:schemeClr val="accent4"/>
          </a:effectRef>
          <a:fontRef idx="minor"/>
        </p:style>
        <p:txBody>
          <a:bodyPr/>
          <a:lstStyle/>
          <a:p>
            <a:endParaRPr lang="sv-SE" dirty="0"/>
          </a:p>
        </p:txBody>
      </p:sp>
      <p:sp>
        <p:nvSpPr>
          <p:cNvPr id="156" name="Rak koppling 10"/>
          <p:cNvSpPr/>
          <p:nvPr/>
        </p:nvSpPr>
        <p:spPr>
          <a:xfrm>
            <a:off x="1371960" y="5647198"/>
            <a:ext cx="360000" cy="360"/>
          </a:xfrm>
          <a:prstGeom prst="line">
            <a:avLst/>
          </a:prstGeom>
          <a:ln>
            <a:solidFill>
              <a:srgbClr val="7D5FA0"/>
            </a:solidFill>
            <a:round/>
          </a:ln>
        </p:spPr>
        <p:style>
          <a:lnRef idx="1">
            <a:schemeClr val="accent4"/>
          </a:lnRef>
          <a:fillRef idx="0">
            <a:schemeClr val="accent4"/>
          </a:fillRef>
          <a:effectRef idx="0">
            <a:schemeClr val="accent4"/>
          </a:effectRef>
          <a:fontRef idx="minor"/>
        </p:style>
        <p:txBody>
          <a:bodyPr/>
          <a:lstStyle/>
          <a:p>
            <a:endParaRPr lang="sv-SE"/>
          </a:p>
        </p:txBody>
      </p:sp>
      <p:sp>
        <p:nvSpPr>
          <p:cNvPr id="157" name="Rak koppling 12"/>
          <p:cNvSpPr/>
          <p:nvPr/>
        </p:nvSpPr>
        <p:spPr>
          <a:xfrm>
            <a:off x="1371960" y="5908198"/>
            <a:ext cx="360000" cy="360"/>
          </a:xfrm>
          <a:prstGeom prst="line">
            <a:avLst/>
          </a:prstGeom>
          <a:ln>
            <a:solidFill>
              <a:srgbClr val="F59240"/>
            </a:solidFill>
            <a:round/>
          </a:ln>
        </p:spPr>
        <p:style>
          <a:lnRef idx="1">
            <a:schemeClr val="accent6"/>
          </a:lnRef>
          <a:fillRef idx="0">
            <a:schemeClr val="accent6"/>
          </a:fillRef>
          <a:effectRef idx="0">
            <a:schemeClr val="accent6"/>
          </a:effectRef>
          <a:fontRef idx="minor"/>
        </p:style>
        <p:txBody>
          <a:bodyPr/>
          <a:lstStyle/>
          <a:p>
            <a:endParaRPr lang="sv-SE"/>
          </a:p>
        </p:txBody>
      </p:sp>
      <p:sp>
        <p:nvSpPr>
          <p:cNvPr id="158" name="textruta 14"/>
          <p:cNvSpPr/>
          <p:nvPr/>
        </p:nvSpPr>
        <p:spPr>
          <a:xfrm>
            <a:off x="1979640" y="5494782"/>
            <a:ext cx="5688360" cy="5833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sv-SE" sz="1600" b="0" strike="noStrike" spc="-1" dirty="0">
                <a:solidFill>
                  <a:srgbClr val="000000"/>
                </a:solidFill>
                <a:latin typeface="Calibri"/>
              </a:rPr>
              <a:t>= Snitt rapporterande lärosäten	55,0%   </a:t>
            </a:r>
            <a:r>
              <a:rPr lang="sv-SE" sz="1400" b="0" strike="noStrike" spc="-1" dirty="0">
                <a:solidFill>
                  <a:srgbClr val="000000"/>
                </a:solidFill>
                <a:latin typeface="Calibri"/>
              </a:rPr>
              <a:t>(2022: 55,2%)</a:t>
            </a:r>
            <a:endParaRPr lang="sv-SE" sz="1600" b="0" strike="noStrike" spc="-1" dirty="0">
              <a:latin typeface="Calibri"/>
            </a:endParaRPr>
          </a:p>
          <a:p>
            <a:pPr>
              <a:lnSpc>
                <a:spcPct val="100000"/>
              </a:lnSpc>
            </a:pPr>
            <a:r>
              <a:rPr lang="sv-SE" sz="1600" b="0" strike="noStrike" spc="-1" dirty="0">
                <a:solidFill>
                  <a:srgbClr val="000000"/>
                </a:solidFill>
                <a:latin typeface="Calibri"/>
              </a:rPr>
              <a:t>= Snitt Arbetsgivarverket 	52,0%   </a:t>
            </a:r>
            <a:r>
              <a:rPr lang="sv-SE" sz="1400" b="0" strike="noStrike" spc="-1" dirty="0">
                <a:solidFill>
                  <a:srgbClr val="000000"/>
                </a:solidFill>
                <a:latin typeface="Calibri"/>
              </a:rPr>
              <a:t>(2022: 52,5%)</a:t>
            </a:r>
            <a:endParaRPr lang="sv-SE" sz="1600" b="0" strike="noStrike" spc="-1" dirty="0">
              <a:latin typeface="Calibri"/>
            </a:endParaRPr>
          </a:p>
        </p:txBody>
      </p:sp>
      <p:sp>
        <p:nvSpPr>
          <p:cNvPr id="2" name="PlaceHolder 1"/>
          <p:cNvSpPr>
            <a:spLocks noGrp="1"/>
          </p:cNvSpPr>
          <p:nvPr>
            <p:ph type="sldNum" idx="6"/>
          </p:nvPr>
        </p:nvSpPr>
        <p:spPr/>
        <p:txBody>
          <a:bodyPr/>
          <a:lstStyle/>
          <a:p>
            <a:fld id="{8CC0C8CD-A937-4D3D-B4EC-8BEDE39BDC4B}" type="slidenum">
              <a:rPr/>
              <a:t>10</a:t>
            </a:fld>
            <a:endParaRPr/>
          </a:p>
        </p:txBody>
      </p:sp>
      <p:graphicFrame>
        <p:nvGraphicFramePr>
          <p:cNvPr id="3" name="Diagram 2">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1936722957"/>
              </p:ext>
            </p:extLst>
          </p:nvPr>
        </p:nvGraphicFramePr>
        <p:xfrm>
          <a:off x="878160" y="1769756"/>
          <a:ext cx="7182998" cy="342947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35467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Rectangle 2"/>
          <p:cNvSpPr txBox="1"/>
          <p:nvPr/>
        </p:nvSpPr>
        <p:spPr>
          <a:xfrm>
            <a:off x="457200" y="1149480"/>
            <a:ext cx="8229240" cy="863640"/>
          </a:xfrm>
          <a:prstGeom prst="rect">
            <a:avLst/>
          </a:prstGeom>
          <a:noFill/>
          <a:ln w="0">
            <a:noFill/>
          </a:ln>
        </p:spPr>
        <p:txBody>
          <a:bodyPr anchor="ctr">
            <a:normAutofit fontScale="85000" lnSpcReduction="20000"/>
          </a:bodyPr>
          <a:lstStyle/>
          <a:p>
            <a:pPr algn="ctr">
              <a:lnSpc>
                <a:spcPct val="100000"/>
              </a:lnSpc>
            </a:pPr>
            <a:r>
              <a:rPr lang="sv-SE" sz="3600" b="1" strike="noStrike" spc="-1" dirty="0">
                <a:solidFill>
                  <a:srgbClr val="000000"/>
                </a:solidFill>
                <a:latin typeface="Calibri"/>
              </a:rPr>
              <a:t>Andel indirekta kostnader 2023</a:t>
            </a:r>
            <a:br>
              <a:rPr dirty="0"/>
            </a:br>
            <a:r>
              <a:rPr lang="sv-SE" sz="3600" b="1" i="1" strike="noStrike" spc="-1" dirty="0">
                <a:solidFill>
                  <a:srgbClr val="000000"/>
                </a:solidFill>
                <a:latin typeface="Calibri"/>
              </a:rPr>
              <a:t>Totalt</a:t>
            </a:r>
            <a:endParaRPr lang="sv-SE" sz="3600" b="0" strike="noStrike" spc="-1" dirty="0">
              <a:solidFill>
                <a:srgbClr val="000000"/>
              </a:solidFill>
              <a:latin typeface="Calibri"/>
            </a:endParaRPr>
          </a:p>
        </p:txBody>
      </p:sp>
      <p:pic>
        <p:nvPicPr>
          <p:cNvPr id="168" name="Picture 2" descr="SUHF_logo_u_txt_pms307"/>
          <p:cNvPicPr/>
          <p:nvPr/>
        </p:nvPicPr>
        <p:blipFill>
          <a:blip r:embed="rId3"/>
          <a:stretch/>
        </p:blipFill>
        <p:spPr>
          <a:xfrm>
            <a:off x="179640" y="254864"/>
            <a:ext cx="2051280" cy="676080"/>
          </a:xfrm>
          <a:prstGeom prst="rect">
            <a:avLst/>
          </a:prstGeom>
          <a:ln w="12700">
            <a:noFill/>
          </a:ln>
        </p:spPr>
      </p:pic>
      <p:sp>
        <p:nvSpPr>
          <p:cNvPr id="169"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sp>
        <p:nvSpPr>
          <p:cNvPr id="2" name="PlaceHolder 1"/>
          <p:cNvSpPr>
            <a:spLocks noGrp="1"/>
          </p:cNvSpPr>
          <p:nvPr>
            <p:ph type="sldNum" idx="6"/>
          </p:nvPr>
        </p:nvSpPr>
        <p:spPr/>
        <p:txBody>
          <a:bodyPr/>
          <a:lstStyle/>
          <a:p>
            <a:fld id="{608DA249-3D98-4686-A506-C1B3C9AFE309}" type="slidenum">
              <a:rPr/>
              <a:t>11</a:t>
            </a:fld>
            <a:endParaRPr/>
          </a:p>
        </p:txBody>
      </p:sp>
      <p:graphicFrame>
        <p:nvGraphicFramePr>
          <p:cNvPr id="7" name="Diagram 6">
            <a:extLst>
              <a:ext uri="{FF2B5EF4-FFF2-40B4-BE49-F238E27FC236}">
                <a16:creationId xmlns:a16="http://schemas.microsoft.com/office/drawing/2014/main" id="{00000000-0008-0000-0F00-000002000000}"/>
              </a:ext>
            </a:extLst>
          </p:cNvPr>
          <p:cNvGraphicFramePr>
            <a:graphicFrameLocks/>
          </p:cNvGraphicFramePr>
          <p:nvPr>
            <p:extLst>
              <p:ext uri="{D42A27DB-BD31-4B8C-83A1-F6EECF244321}">
                <p14:modId xmlns:p14="http://schemas.microsoft.com/office/powerpoint/2010/main" val="3930331501"/>
              </p:ext>
            </p:extLst>
          </p:nvPr>
        </p:nvGraphicFramePr>
        <p:xfrm>
          <a:off x="357810" y="1918348"/>
          <a:ext cx="8209720" cy="433336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8911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2" name="Picture 2" descr="SUHF_logo_u_txt_pms307"/>
          <p:cNvPicPr/>
          <p:nvPr/>
        </p:nvPicPr>
        <p:blipFill>
          <a:blip r:embed="rId3"/>
          <a:stretch/>
        </p:blipFill>
        <p:spPr>
          <a:xfrm>
            <a:off x="179640" y="304560"/>
            <a:ext cx="2051280" cy="676080"/>
          </a:xfrm>
          <a:prstGeom prst="rect">
            <a:avLst/>
          </a:prstGeom>
          <a:ln w="12700">
            <a:noFill/>
          </a:ln>
        </p:spPr>
      </p:pic>
      <p:sp>
        <p:nvSpPr>
          <p:cNvPr id="173"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sp>
        <p:nvSpPr>
          <p:cNvPr id="174" name="Rubrik 6"/>
          <p:cNvSpPr txBox="1"/>
          <p:nvPr/>
        </p:nvSpPr>
        <p:spPr>
          <a:xfrm>
            <a:off x="2339640" y="409680"/>
            <a:ext cx="6144840" cy="1142640"/>
          </a:xfrm>
          <a:prstGeom prst="rect">
            <a:avLst/>
          </a:prstGeom>
          <a:noFill/>
          <a:ln w="0">
            <a:noFill/>
          </a:ln>
        </p:spPr>
        <p:txBody>
          <a:bodyPr anchor="ctr">
            <a:normAutofit fontScale="89000"/>
          </a:bodyPr>
          <a:lstStyle/>
          <a:p>
            <a:pPr algn="ctr">
              <a:lnSpc>
                <a:spcPct val="100000"/>
              </a:lnSpc>
            </a:pPr>
            <a:r>
              <a:rPr lang="sv-SE" sz="4000" b="1" strike="noStrike" spc="-1" dirty="0">
                <a:solidFill>
                  <a:srgbClr val="000000"/>
                </a:solidFill>
                <a:latin typeface="Calibri"/>
              </a:rPr>
              <a:t>Andel indirekta kostnader 2023</a:t>
            </a:r>
            <a:br>
              <a:rPr dirty="0"/>
            </a:br>
            <a:r>
              <a:rPr lang="sv-SE" sz="3600" b="1" i="1" strike="noStrike" spc="-1" dirty="0">
                <a:solidFill>
                  <a:srgbClr val="000000"/>
                </a:solidFill>
                <a:latin typeface="Calibri"/>
              </a:rPr>
              <a:t>Totalt</a:t>
            </a:r>
            <a:endParaRPr lang="sv-SE" sz="3600" b="0" strike="noStrike" spc="-1" dirty="0">
              <a:solidFill>
                <a:srgbClr val="000000"/>
              </a:solidFill>
              <a:latin typeface="Calibri"/>
            </a:endParaRPr>
          </a:p>
        </p:txBody>
      </p:sp>
      <p:sp>
        <p:nvSpPr>
          <p:cNvPr id="175" name="textruta 3"/>
          <p:cNvSpPr/>
          <p:nvPr/>
        </p:nvSpPr>
        <p:spPr>
          <a:xfrm>
            <a:off x="6804360" y="5868000"/>
            <a:ext cx="2088000" cy="42943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sv-SE" sz="1100" b="0" strike="noStrike" spc="-1" dirty="0">
                <a:solidFill>
                  <a:srgbClr val="000000"/>
                </a:solidFill>
                <a:latin typeface="Calibri"/>
              </a:rPr>
              <a:t>Totala verksamhetskostnader (</a:t>
            </a:r>
            <a:r>
              <a:rPr lang="sv-SE" sz="1100" spc="-1" dirty="0" err="1">
                <a:solidFill>
                  <a:srgbClr val="000000"/>
                </a:solidFill>
                <a:latin typeface="Calibri"/>
              </a:rPr>
              <a:t>Mrd</a:t>
            </a:r>
            <a:r>
              <a:rPr lang="sv-SE" sz="1100" b="0" strike="noStrike" spc="-1" dirty="0" err="1">
                <a:solidFill>
                  <a:srgbClr val="000000"/>
                </a:solidFill>
                <a:latin typeface="Calibri"/>
              </a:rPr>
              <a:t>r</a:t>
            </a:r>
            <a:r>
              <a:rPr lang="sv-SE" sz="1100" b="0" strike="noStrike" spc="-1" dirty="0">
                <a:solidFill>
                  <a:srgbClr val="000000"/>
                </a:solidFill>
                <a:latin typeface="Calibri"/>
              </a:rPr>
              <a:t>)</a:t>
            </a:r>
            <a:endParaRPr lang="sv-SE" sz="1100" b="0" strike="noStrike" spc="-1" dirty="0">
              <a:latin typeface="Calibri"/>
            </a:endParaRPr>
          </a:p>
        </p:txBody>
      </p:sp>
      <p:sp>
        <p:nvSpPr>
          <p:cNvPr id="2" name="PlaceHolder 1"/>
          <p:cNvSpPr>
            <a:spLocks noGrp="1"/>
          </p:cNvSpPr>
          <p:nvPr>
            <p:ph type="sldNum" idx="6"/>
          </p:nvPr>
        </p:nvSpPr>
        <p:spPr/>
        <p:txBody>
          <a:bodyPr/>
          <a:lstStyle/>
          <a:p>
            <a:fld id="{C37ED466-55C5-4716-A876-A0F401B7DAED}" type="slidenum">
              <a:rPr/>
              <a:t>12</a:t>
            </a:fld>
            <a:endParaRPr/>
          </a:p>
        </p:txBody>
      </p:sp>
      <p:graphicFrame>
        <p:nvGraphicFramePr>
          <p:cNvPr id="10" name="Diagram 9"/>
          <p:cNvGraphicFramePr>
            <a:graphicFrameLocks/>
          </p:cNvGraphicFramePr>
          <p:nvPr>
            <p:extLst>
              <p:ext uri="{D42A27DB-BD31-4B8C-83A1-F6EECF244321}">
                <p14:modId xmlns:p14="http://schemas.microsoft.com/office/powerpoint/2010/main" val="3801079680"/>
              </p:ext>
            </p:extLst>
          </p:nvPr>
        </p:nvGraphicFramePr>
        <p:xfrm>
          <a:off x="636104" y="1810544"/>
          <a:ext cx="7772399" cy="405745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33504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Rectangle 2"/>
          <p:cNvSpPr txBox="1"/>
          <p:nvPr/>
        </p:nvSpPr>
        <p:spPr>
          <a:xfrm>
            <a:off x="467640" y="836640"/>
            <a:ext cx="8229240" cy="863640"/>
          </a:xfrm>
          <a:prstGeom prst="rect">
            <a:avLst/>
          </a:prstGeom>
          <a:noFill/>
          <a:ln w="0">
            <a:noFill/>
          </a:ln>
        </p:spPr>
        <p:txBody>
          <a:bodyPr anchor="ctr">
            <a:noAutofit/>
          </a:bodyPr>
          <a:lstStyle/>
          <a:p>
            <a:pPr algn="ctr">
              <a:lnSpc>
                <a:spcPct val="100000"/>
              </a:lnSpc>
            </a:pPr>
            <a:r>
              <a:rPr lang="sv-SE" sz="3600" b="1" strike="noStrike" spc="-1">
                <a:solidFill>
                  <a:srgbClr val="000000"/>
                </a:solidFill>
                <a:latin typeface="Calibri"/>
              </a:rPr>
              <a:t>Andel indirekta kostnader</a:t>
            </a:r>
            <a:endParaRPr lang="sv-SE" sz="3600" b="0" strike="noStrike" spc="-1">
              <a:solidFill>
                <a:srgbClr val="000000"/>
              </a:solidFill>
              <a:latin typeface="Calibri"/>
            </a:endParaRPr>
          </a:p>
        </p:txBody>
      </p:sp>
      <p:sp>
        <p:nvSpPr>
          <p:cNvPr id="161" name="Rectangle 3"/>
          <p:cNvSpPr txBox="1"/>
          <p:nvPr/>
        </p:nvSpPr>
        <p:spPr>
          <a:xfrm>
            <a:off x="395640" y="1667519"/>
            <a:ext cx="8280720" cy="4832671"/>
          </a:xfrm>
          <a:prstGeom prst="rect">
            <a:avLst/>
          </a:prstGeom>
          <a:noFill/>
          <a:ln w="0">
            <a:noFill/>
          </a:ln>
        </p:spPr>
        <p:txBody>
          <a:bodyPr>
            <a:normAutofit/>
          </a:bodyPr>
          <a:lstStyle/>
          <a:p>
            <a:pPr>
              <a:lnSpc>
                <a:spcPct val="100000"/>
              </a:lnSpc>
              <a:spcBef>
                <a:spcPts val="479"/>
              </a:spcBef>
              <a:tabLst>
                <a:tab pos="0" algn="l"/>
              </a:tabLst>
            </a:pPr>
            <a:r>
              <a:rPr lang="sv-SE" sz="2400" b="0" i="1" strike="noStrike" spc="-1">
                <a:solidFill>
                  <a:srgbClr val="C0504D"/>
                </a:solidFill>
                <a:latin typeface="Calibri"/>
              </a:rPr>
              <a:t>Indirekta kostnader i förhållande till totala verksamhetskostnader</a:t>
            </a:r>
            <a:endParaRPr lang="sv-SE" sz="2400" b="0" strike="noStrike" spc="-1">
              <a:solidFill>
                <a:srgbClr val="000000"/>
              </a:solidFill>
              <a:latin typeface="Calibri"/>
            </a:endParaRPr>
          </a:p>
          <a:p>
            <a:pPr>
              <a:lnSpc>
                <a:spcPct val="100000"/>
              </a:lnSpc>
              <a:spcBef>
                <a:spcPts val="479"/>
              </a:spcBef>
              <a:tabLst>
                <a:tab pos="0" algn="l"/>
              </a:tabLst>
            </a:pPr>
            <a:endParaRPr lang="sv-SE" sz="2400" b="0" strike="noStrike" spc="-1">
              <a:solidFill>
                <a:srgbClr val="000000"/>
              </a:solidFill>
              <a:latin typeface="Calibri"/>
            </a:endParaRPr>
          </a:p>
        </p:txBody>
      </p:sp>
      <p:pic>
        <p:nvPicPr>
          <p:cNvPr id="162" name="Picture 2" descr="SUHF_logo_u_txt_pms307"/>
          <p:cNvPicPr/>
          <p:nvPr/>
        </p:nvPicPr>
        <p:blipFill>
          <a:blip r:embed="rId3"/>
          <a:stretch/>
        </p:blipFill>
        <p:spPr>
          <a:xfrm>
            <a:off x="179640" y="304560"/>
            <a:ext cx="2051280" cy="676080"/>
          </a:xfrm>
          <a:prstGeom prst="rect">
            <a:avLst/>
          </a:prstGeom>
          <a:ln w="12700">
            <a:noFill/>
          </a:ln>
        </p:spPr>
      </p:pic>
      <p:sp>
        <p:nvSpPr>
          <p:cNvPr id="163"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graphicFrame>
        <p:nvGraphicFramePr>
          <p:cNvPr id="164" name="Tabell 7"/>
          <p:cNvGraphicFramePr/>
          <p:nvPr>
            <p:extLst>
              <p:ext uri="{D42A27DB-BD31-4B8C-83A1-F6EECF244321}">
                <p14:modId xmlns:p14="http://schemas.microsoft.com/office/powerpoint/2010/main" val="3800251168"/>
              </p:ext>
            </p:extLst>
          </p:nvPr>
        </p:nvGraphicFramePr>
        <p:xfrm>
          <a:off x="1403640" y="2311200"/>
          <a:ext cx="5544360" cy="1280160"/>
        </p:xfrm>
        <a:graphic>
          <a:graphicData uri="http://schemas.openxmlformats.org/drawingml/2006/table">
            <a:tbl>
              <a:tblPr/>
              <a:tblGrid>
                <a:gridCol w="1752480">
                  <a:extLst>
                    <a:ext uri="{9D8B030D-6E8A-4147-A177-3AD203B41FA5}">
                      <a16:colId xmlns:a16="http://schemas.microsoft.com/office/drawing/2014/main" val="20000"/>
                    </a:ext>
                  </a:extLst>
                </a:gridCol>
                <a:gridCol w="695520">
                  <a:extLst>
                    <a:ext uri="{9D8B030D-6E8A-4147-A177-3AD203B41FA5}">
                      <a16:colId xmlns:a16="http://schemas.microsoft.com/office/drawing/2014/main" val="20001"/>
                    </a:ext>
                  </a:extLst>
                </a:gridCol>
                <a:gridCol w="720000">
                  <a:extLst>
                    <a:ext uri="{9D8B030D-6E8A-4147-A177-3AD203B41FA5}">
                      <a16:colId xmlns:a16="http://schemas.microsoft.com/office/drawing/2014/main" val="20002"/>
                    </a:ext>
                  </a:extLst>
                </a:gridCol>
                <a:gridCol w="720000">
                  <a:extLst>
                    <a:ext uri="{9D8B030D-6E8A-4147-A177-3AD203B41FA5}">
                      <a16:colId xmlns:a16="http://schemas.microsoft.com/office/drawing/2014/main" val="20003"/>
                    </a:ext>
                  </a:extLst>
                </a:gridCol>
                <a:gridCol w="792000">
                  <a:extLst>
                    <a:ext uri="{9D8B030D-6E8A-4147-A177-3AD203B41FA5}">
                      <a16:colId xmlns:a16="http://schemas.microsoft.com/office/drawing/2014/main" val="20004"/>
                    </a:ext>
                  </a:extLst>
                </a:gridCol>
                <a:gridCol w="864360">
                  <a:extLst>
                    <a:ext uri="{9D8B030D-6E8A-4147-A177-3AD203B41FA5}">
                      <a16:colId xmlns:a16="http://schemas.microsoft.com/office/drawing/2014/main" val="20005"/>
                    </a:ext>
                  </a:extLst>
                </a:gridCol>
              </a:tblGrid>
              <a:tr h="190440">
                <a:tc>
                  <a:txBody>
                    <a:bodyPr/>
                    <a:lstStyle/>
                    <a:p>
                      <a:endParaRPr lang="sv-SE"/>
                    </a:p>
                  </a:txBody>
                  <a:tcPr>
                    <a:lnL w="12240">
                      <a:solidFill>
                        <a:srgbClr val="FFFFFF"/>
                      </a:solidFill>
                    </a:lnL>
                    <a:lnR w="12240" cap="flat" cmpd="sng" algn="ctr">
                      <a:solidFill>
                        <a:srgbClr val="FFFFFF"/>
                      </a:solidFill>
                      <a:prstDash val="solid"/>
                      <a:round/>
                      <a:headEnd type="none" w="med" len="med"/>
                      <a:tailEnd type="none" w="med" len="med"/>
                    </a:lnR>
                    <a:lnT w="12240">
                      <a:solidFill>
                        <a:srgbClr val="FFFFFF"/>
                      </a:solidFill>
                    </a:lnT>
                    <a:lnB w="12240">
                      <a:solidFill>
                        <a:srgbClr val="FFFFFF"/>
                      </a:solidFill>
                    </a:lnB>
                    <a:solidFill>
                      <a:srgbClr val="CFE2EA"/>
                    </a:solidFill>
                  </a:tcPr>
                </a:tc>
                <a:tc>
                  <a:txBody>
                    <a:bodyPr/>
                    <a:lstStyle/>
                    <a:p>
                      <a:pPr algn="r">
                        <a:lnSpc>
                          <a:spcPct val="100000"/>
                        </a:lnSpc>
                      </a:pPr>
                      <a:r>
                        <a:rPr lang="sv-SE" sz="1400" b="1" strike="noStrike" spc="-1" dirty="0">
                          <a:solidFill>
                            <a:srgbClr val="000000"/>
                          </a:solidFill>
                          <a:latin typeface="Calibri"/>
                        </a:rPr>
                        <a:t>2019</a:t>
                      </a:r>
                      <a:endParaRPr lang="sv-SE" sz="1400" b="0" strike="noStrike" spc="-1" dirty="0">
                        <a:latin typeface="Calibri"/>
                      </a:endParaRPr>
                    </a:p>
                  </a:txBody>
                  <a:tcPr>
                    <a:lnL w="12240">
                      <a:solidFill>
                        <a:srgbClr val="FFFFFF"/>
                      </a:solidFill>
                    </a:lnL>
                    <a:lnR w="12240" cap="flat" cmpd="sng" algn="ctr">
                      <a:solidFill>
                        <a:srgbClr val="FFFFFF"/>
                      </a:solidFill>
                      <a:prstDash val="solid"/>
                      <a:round/>
                      <a:headEnd type="none" w="med" len="med"/>
                      <a:tailEnd type="none" w="med" len="med"/>
                    </a:lnR>
                    <a:lnT w="12240">
                      <a:solidFill>
                        <a:srgbClr val="FFFFFF"/>
                      </a:solidFill>
                    </a:lnT>
                    <a:lnB w="12240">
                      <a:solidFill>
                        <a:srgbClr val="FFFFFF"/>
                      </a:solidFill>
                    </a:lnB>
                    <a:solidFill>
                      <a:srgbClr val="CFE2EA"/>
                    </a:solidFill>
                  </a:tcPr>
                </a:tc>
                <a:tc>
                  <a:txBody>
                    <a:bodyPr/>
                    <a:lstStyle/>
                    <a:p>
                      <a:pPr algn="r">
                        <a:lnSpc>
                          <a:spcPct val="100000"/>
                        </a:lnSpc>
                      </a:pPr>
                      <a:r>
                        <a:rPr lang="sv-SE" sz="1400" b="1" strike="noStrike" spc="-1" dirty="0">
                          <a:solidFill>
                            <a:srgbClr val="000000"/>
                          </a:solidFill>
                          <a:latin typeface="Calibri"/>
                        </a:rPr>
                        <a:t>2020</a:t>
                      </a:r>
                      <a:endParaRPr lang="sv-SE" sz="1400" b="0" strike="noStrike" spc="-1" dirty="0">
                        <a:latin typeface="Calibri"/>
                      </a:endParaRPr>
                    </a:p>
                  </a:txBody>
                  <a:tcPr>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a:solidFill>
                        <a:srgbClr val="FFFFFF"/>
                      </a:solidFill>
                    </a:lnT>
                    <a:lnB w="12240">
                      <a:solidFill>
                        <a:srgbClr val="FFFFFF"/>
                      </a:solidFill>
                    </a:lnB>
                    <a:solidFill>
                      <a:srgbClr val="CFE2EA"/>
                    </a:solidFill>
                  </a:tcPr>
                </a:tc>
                <a:tc>
                  <a:txBody>
                    <a:bodyPr/>
                    <a:lstStyle/>
                    <a:p>
                      <a:pPr algn="r">
                        <a:lnSpc>
                          <a:spcPct val="100000"/>
                        </a:lnSpc>
                      </a:pPr>
                      <a:r>
                        <a:rPr lang="sv-SE" sz="1400" b="1" strike="noStrike" spc="-1" dirty="0">
                          <a:solidFill>
                            <a:srgbClr val="000000"/>
                          </a:solidFill>
                          <a:latin typeface="Calibri"/>
                        </a:rPr>
                        <a:t>2021</a:t>
                      </a:r>
                      <a:endParaRPr lang="sv-SE" sz="1400" b="0" strike="noStrike" spc="-1" dirty="0">
                        <a:latin typeface="Calibri"/>
                      </a:endParaRPr>
                    </a:p>
                  </a:txBody>
                  <a:tcPr>
                    <a:lnL w="12240" cap="flat" cmpd="sng" algn="ctr">
                      <a:solidFill>
                        <a:srgbClr val="FFFFFF"/>
                      </a:solidFill>
                      <a:prstDash val="solid"/>
                      <a:round/>
                      <a:headEnd type="none" w="med" len="med"/>
                      <a:tailEnd type="none" w="med" len="med"/>
                    </a:lnL>
                    <a:lnR w="12240">
                      <a:solidFill>
                        <a:srgbClr val="FFFFFF"/>
                      </a:solidFill>
                    </a:lnR>
                    <a:lnT w="12240">
                      <a:solidFill>
                        <a:srgbClr val="FFFFFF"/>
                      </a:solidFill>
                    </a:lnT>
                    <a:lnB w="12240">
                      <a:solidFill>
                        <a:srgbClr val="FFFFFF"/>
                      </a:solidFill>
                    </a:lnB>
                    <a:solidFill>
                      <a:srgbClr val="CFE2EA"/>
                    </a:solidFill>
                  </a:tcPr>
                </a:tc>
                <a:tc>
                  <a:txBody>
                    <a:bodyPr/>
                    <a:lstStyle/>
                    <a:p>
                      <a:pPr algn="r">
                        <a:lnSpc>
                          <a:spcPct val="100000"/>
                        </a:lnSpc>
                      </a:pPr>
                      <a:r>
                        <a:rPr lang="sv-SE" sz="1400" b="1" strike="noStrike" spc="-1" dirty="0">
                          <a:solidFill>
                            <a:srgbClr val="000000"/>
                          </a:solidFill>
                          <a:latin typeface="Calibri"/>
                        </a:rPr>
                        <a:t>2022</a:t>
                      </a:r>
                      <a:endParaRPr lang="sv-SE" sz="1400" b="0" strike="noStrike" spc="-1" dirty="0">
                        <a:latin typeface="Calibri"/>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E2EA"/>
                    </a:solidFill>
                  </a:tcPr>
                </a:tc>
                <a:tc>
                  <a:txBody>
                    <a:bodyPr/>
                    <a:lstStyle/>
                    <a:p>
                      <a:pPr algn="r">
                        <a:lnSpc>
                          <a:spcPct val="100000"/>
                        </a:lnSpc>
                      </a:pPr>
                      <a:r>
                        <a:rPr lang="sv-SE" sz="1400" b="1" strike="noStrike" spc="-1" dirty="0">
                          <a:solidFill>
                            <a:srgbClr val="000000"/>
                          </a:solidFill>
                          <a:latin typeface="Calibri"/>
                        </a:rPr>
                        <a:t>2023</a:t>
                      </a:r>
                      <a:endParaRPr lang="sv-SE" sz="1400" b="0" strike="noStrike" spc="-1" dirty="0">
                        <a:latin typeface="Calibri"/>
                      </a:endParaRPr>
                    </a:p>
                  </a:txBody>
                  <a:tcPr>
                    <a:lnL w="12240" cap="flat" cmpd="sng" algn="ctr">
                      <a:solidFill>
                        <a:srgbClr val="FFFFFF"/>
                      </a:solidFill>
                      <a:prstDash val="solid"/>
                      <a:round/>
                      <a:headEnd type="none" w="med" len="med"/>
                      <a:tailEnd type="none" w="med" len="med"/>
                    </a:lnL>
                    <a:lnR w="12240">
                      <a:solidFill>
                        <a:srgbClr val="FFFFFF"/>
                      </a:solidFill>
                    </a:lnR>
                    <a:lnT w="12240">
                      <a:solidFill>
                        <a:srgbClr val="FFFFFF"/>
                      </a:solidFill>
                    </a:lnT>
                    <a:lnB w="12240">
                      <a:solidFill>
                        <a:srgbClr val="FFFFFF"/>
                      </a:solidFill>
                    </a:lnB>
                    <a:solidFill>
                      <a:srgbClr val="CFE2EA"/>
                    </a:solidFill>
                  </a:tcPr>
                </a:tc>
                <a:extLst>
                  <a:ext uri="{0D108BD9-81ED-4DB2-BD59-A6C34878D82A}">
                    <a16:rowId xmlns:a16="http://schemas.microsoft.com/office/drawing/2014/main" val="10000"/>
                  </a:ext>
                </a:extLst>
              </a:tr>
              <a:tr h="190440">
                <a:tc>
                  <a:txBody>
                    <a:bodyPr/>
                    <a:lstStyle/>
                    <a:p>
                      <a:pPr>
                        <a:lnSpc>
                          <a:spcPct val="100000"/>
                        </a:lnSpc>
                      </a:pPr>
                      <a:r>
                        <a:rPr lang="sv-SE" sz="1400" b="0" strike="noStrike" spc="-1">
                          <a:solidFill>
                            <a:srgbClr val="000000"/>
                          </a:solidFill>
                          <a:latin typeface="Calibri"/>
                        </a:rPr>
                        <a:t>Utbildning</a:t>
                      </a:r>
                      <a:endParaRPr lang="sv-SE" sz="1400" b="0" strike="noStrike" spc="-1">
                        <a:latin typeface="Calibri"/>
                      </a:endParaRPr>
                    </a:p>
                  </a:txBody>
                  <a:tcPr>
                    <a:lnL w="12240">
                      <a:solidFill>
                        <a:srgbClr val="FFFFFF"/>
                      </a:solidFill>
                    </a:lnL>
                    <a:lnR w="12240" cap="flat" cmpd="sng" algn="ctr">
                      <a:solidFill>
                        <a:srgbClr val="FFFFFF"/>
                      </a:solidFill>
                      <a:prstDash val="solid"/>
                      <a:round/>
                      <a:headEnd type="none" w="med" len="med"/>
                      <a:tailEnd type="none" w="med" len="med"/>
                    </a:lnR>
                    <a:lnT w="12240">
                      <a:solidFill>
                        <a:srgbClr val="FFFFFF"/>
                      </a:solidFill>
                    </a:lnT>
                    <a:lnB w="12240">
                      <a:solidFill>
                        <a:srgbClr val="FFFFFF"/>
                      </a:solidFill>
                    </a:lnB>
                    <a:solidFill>
                      <a:srgbClr val="E8F1F4"/>
                    </a:solidFill>
                  </a:tcPr>
                </a:tc>
                <a:tc>
                  <a:txBody>
                    <a:bodyPr/>
                    <a:lstStyle/>
                    <a:p>
                      <a:pPr algn="r">
                        <a:lnSpc>
                          <a:spcPct val="100000"/>
                        </a:lnSpc>
                      </a:pPr>
                      <a:r>
                        <a:rPr lang="sv-SE" sz="1400" b="0" strike="noStrike" spc="-1" dirty="0">
                          <a:solidFill>
                            <a:srgbClr val="000000"/>
                          </a:solidFill>
                          <a:latin typeface="Calibri"/>
                        </a:rPr>
                        <a:t>33,7%</a:t>
                      </a:r>
                      <a:endParaRPr lang="sv-SE" sz="1400" b="0" strike="noStrike" spc="-1" dirty="0">
                        <a:latin typeface="Calibri"/>
                      </a:endParaRPr>
                    </a:p>
                  </a:txBody>
                  <a:tcPr marL="9360" marR="9360">
                    <a:lnL w="12240">
                      <a:solidFill>
                        <a:srgbClr val="FFFFFF"/>
                      </a:solidFill>
                    </a:lnL>
                    <a:lnR w="12240" cap="flat" cmpd="sng" algn="ctr">
                      <a:solidFill>
                        <a:srgbClr val="FFFFFF"/>
                      </a:solidFill>
                      <a:prstDash val="solid"/>
                      <a:round/>
                      <a:headEnd type="none" w="med" len="med"/>
                      <a:tailEnd type="none" w="med" len="med"/>
                    </a:lnR>
                    <a:lnT w="12240">
                      <a:solidFill>
                        <a:srgbClr val="FFFFFF"/>
                      </a:solidFill>
                    </a:lnT>
                    <a:lnB w="12240">
                      <a:solidFill>
                        <a:srgbClr val="FFFFFF"/>
                      </a:solidFill>
                    </a:lnB>
                    <a:solidFill>
                      <a:srgbClr val="E8F1F4"/>
                    </a:solidFill>
                  </a:tcPr>
                </a:tc>
                <a:tc>
                  <a:txBody>
                    <a:bodyPr/>
                    <a:lstStyle/>
                    <a:p>
                      <a:pPr algn="r">
                        <a:lnSpc>
                          <a:spcPct val="100000"/>
                        </a:lnSpc>
                      </a:pPr>
                      <a:r>
                        <a:rPr lang="sv-SE" sz="1400" b="0" strike="noStrike" spc="-1" dirty="0">
                          <a:solidFill>
                            <a:srgbClr val="000000"/>
                          </a:solidFill>
                          <a:latin typeface="Calibri"/>
                        </a:rPr>
                        <a:t>33,4%</a:t>
                      </a:r>
                      <a:endParaRPr lang="sv-SE" sz="1400" b="0" strike="noStrike" spc="-1" dirty="0">
                        <a:latin typeface="Calibri"/>
                      </a:endParaRPr>
                    </a:p>
                  </a:txBody>
                  <a:tcPr marL="9360" marR="9360">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a:solidFill>
                        <a:srgbClr val="FFFFFF"/>
                      </a:solidFill>
                    </a:lnT>
                    <a:lnB w="12240">
                      <a:solidFill>
                        <a:srgbClr val="FFFFFF"/>
                      </a:solidFill>
                    </a:lnB>
                    <a:solidFill>
                      <a:srgbClr val="E8F1F4"/>
                    </a:solidFill>
                  </a:tcPr>
                </a:tc>
                <a:tc>
                  <a:txBody>
                    <a:bodyPr/>
                    <a:lstStyle/>
                    <a:p>
                      <a:pPr algn="r">
                        <a:lnSpc>
                          <a:spcPct val="100000"/>
                        </a:lnSpc>
                      </a:pPr>
                      <a:r>
                        <a:rPr lang="sv-SE" sz="1400" b="0" strike="noStrike" spc="-1" dirty="0">
                          <a:solidFill>
                            <a:srgbClr val="000000"/>
                          </a:solidFill>
                          <a:latin typeface="Calibri"/>
                        </a:rPr>
                        <a:t>33,6%</a:t>
                      </a:r>
                      <a:endParaRPr lang="sv-SE" sz="1400" b="0" strike="noStrike" spc="-1" dirty="0">
                        <a:latin typeface="Calibri"/>
                      </a:endParaRPr>
                    </a:p>
                  </a:txBody>
                  <a:tcPr marL="9360" marR="9360">
                    <a:lnL w="12240" cap="flat" cmpd="sng" algn="ctr">
                      <a:solidFill>
                        <a:srgbClr val="FFFFFF"/>
                      </a:solidFill>
                      <a:prstDash val="solid"/>
                      <a:round/>
                      <a:headEnd type="none" w="med" len="med"/>
                      <a:tailEnd type="none" w="med" len="med"/>
                    </a:lnL>
                    <a:lnR w="12240">
                      <a:solidFill>
                        <a:srgbClr val="FFFFFF"/>
                      </a:solidFill>
                    </a:lnR>
                    <a:lnT w="12240">
                      <a:solidFill>
                        <a:srgbClr val="FFFFFF"/>
                      </a:solidFill>
                    </a:lnT>
                    <a:lnB w="12240">
                      <a:solidFill>
                        <a:srgbClr val="FFFFFF"/>
                      </a:solidFill>
                    </a:lnB>
                    <a:solidFill>
                      <a:srgbClr val="E8F1F4"/>
                    </a:solidFill>
                  </a:tcPr>
                </a:tc>
                <a:tc>
                  <a:txBody>
                    <a:bodyPr/>
                    <a:lstStyle/>
                    <a:p>
                      <a:pPr algn="r">
                        <a:lnSpc>
                          <a:spcPct val="100000"/>
                        </a:lnSpc>
                      </a:pPr>
                      <a:r>
                        <a:rPr lang="sv-SE" sz="1400" b="0" strike="noStrike" spc="-1" dirty="0">
                          <a:solidFill>
                            <a:srgbClr val="000000"/>
                          </a:solidFill>
                          <a:latin typeface="Calibri"/>
                        </a:rPr>
                        <a:t>33,7%</a:t>
                      </a:r>
                      <a:endParaRPr lang="sv-SE" sz="1400" b="0" strike="noStrike" spc="-1" dirty="0">
                        <a:latin typeface="Calibri"/>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8F1F4"/>
                    </a:solidFill>
                  </a:tcPr>
                </a:tc>
                <a:tc>
                  <a:txBody>
                    <a:bodyPr/>
                    <a:lstStyle/>
                    <a:p>
                      <a:pPr algn="r">
                        <a:lnSpc>
                          <a:spcPct val="100000"/>
                        </a:lnSpc>
                      </a:pPr>
                      <a:r>
                        <a:rPr lang="sv-SE" sz="1400" b="0" strike="noStrike" spc="-1" dirty="0">
                          <a:solidFill>
                            <a:srgbClr val="000000"/>
                          </a:solidFill>
                          <a:latin typeface="Calibri"/>
                        </a:rPr>
                        <a:t>34,1%</a:t>
                      </a:r>
                      <a:endParaRPr lang="sv-SE" sz="1400" b="0" strike="noStrike" spc="-1" dirty="0">
                        <a:latin typeface="Calibri"/>
                      </a:endParaRPr>
                    </a:p>
                  </a:txBody>
                  <a:tcPr marL="9360" marR="9360">
                    <a:lnL w="12240" cap="flat" cmpd="sng" algn="ctr">
                      <a:solidFill>
                        <a:srgbClr val="FFFFFF"/>
                      </a:solidFill>
                      <a:prstDash val="solid"/>
                      <a:round/>
                      <a:headEnd type="none" w="med" len="med"/>
                      <a:tailEnd type="none" w="med" len="med"/>
                    </a:lnL>
                    <a:lnR w="12240">
                      <a:solidFill>
                        <a:srgbClr val="FFFFFF"/>
                      </a:solidFill>
                    </a:lnR>
                    <a:lnT w="12240">
                      <a:solidFill>
                        <a:srgbClr val="FFFFFF"/>
                      </a:solidFill>
                    </a:lnT>
                    <a:lnB w="12240">
                      <a:solidFill>
                        <a:srgbClr val="FFFFFF"/>
                      </a:solidFill>
                    </a:lnB>
                    <a:solidFill>
                      <a:srgbClr val="E8F1F4"/>
                    </a:solidFill>
                  </a:tcPr>
                </a:tc>
                <a:extLst>
                  <a:ext uri="{0D108BD9-81ED-4DB2-BD59-A6C34878D82A}">
                    <a16:rowId xmlns:a16="http://schemas.microsoft.com/office/drawing/2014/main" val="10001"/>
                  </a:ext>
                </a:extLst>
              </a:tr>
              <a:tr h="190440">
                <a:tc>
                  <a:txBody>
                    <a:bodyPr/>
                    <a:lstStyle/>
                    <a:p>
                      <a:pPr>
                        <a:lnSpc>
                          <a:spcPct val="100000"/>
                        </a:lnSpc>
                      </a:pPr>
                      <a:r>
                        <a:rPr lang="sv-SE" sz="1400" b="0" strike="noStrike" spc="-1">
                          <a:solidFill>
                            <a:srgbClr val="000000"/>
                          </a:solidFill>
                          <a:latin typeface="Calibri"/>
                        </a:rPr>
                        <a:t>Forskning</a:t>
                      </a:r>
                      <a:endParaRPr lang="sv-SE" sz="1400" b="0" strike="noStrike" spc="-1">
                        <a:latin typeface="Calibri"/>
                      </a:endParaRPr>
                    </a:p>
                  </a:txBody>
                  <a:tcPr>
                    <a:lnL w="12240">
                      <a:solidFill>
                        <a:srgbClr val="FFFFFF"/>
                      </a:solidFill>
                    </a:lnL>
                    <a:lnR w="12240" cap="flat" cmpd="sng" algn="ctr">
                      <a:solidFill>
                        <a:srgbClr val="FFFFFF"/>
                      </a:solidFill>
                      <a:prstDash val="solid"/>
                      <a:round/>
                      <a:headEnd type="none" w="med" len="med"/>
                      <a:tailEnd type="none" w="med" len="med"/>
                    </a:lnR>
                    <a:lnT w="12240">
                      <a:solidFill>
                        <a:srgbClr val="FFFFFF"/>
                      </a:solidFill>
                    </a:lnT>
                    <a:lnB w="12240">
                      <a:solidFill>
                        <a:srgbClr val="FFFFFF"/>
                      </a:solidFill>
                    </a:lnB>
                    <a:solidFill>
                      <a:srgbClr val="CFE2EA"/>
                    </a:solidFill>
                  </a:tcPr>
                </a:tc>
                <a:tc>
                  <a:txBody>
                    <a:bodyPr/>
                    <a:lstStyle/>
                    <a:p>
                      <a:pPr algn="r">
                        <a:lnSpc>
                          <a:spcPct val="100000"/>
                        </a:lnSpc>
                      </a:pPr>
                      <a:r>
                        <a:rPr lang="sv-SE" sz="1400" b="0" strike="noStrike" spc="-1" dirty="0">
                          <a:solidFill>
                            <a:srgbClr val="000000"/>
                          </a:solidFill>
                          <a:latin typeface="Calibri"/>
                        </a:rPr>
                        <a:t>19,6%</a:t>
                      </a:r>
                      <a:endParaRPr lang="sv-SE" sz="1400" b="0" strike="noStrike" spc="-1" dirty="0">
                        <a:latin typeface="Calibri"/>
                      </a:endParaRPr>
                    </a:p>
                  </a:txBody>
                  <a:tcPr marL="9360" marR="9360">
                    <a:lnL w="12240">
                      <a:solidFill>
                        <a:srgbClr val="FFFFFF"/>
                      </a:solidFill>
                    </a:lnL>
                    <a:lnR w="12240" cap="flat" cmpd="sng" algn="ctr">
                      <a:solidFill>
                        <a:srgbClr val="FFFFFF"/>
                      </a:solidFill>
                      <a:prstDash val="solid"/>
                      <a:round/>
                      <a:headEnd type="none" w="med" len="med"/>
                      <a:tailEnd type="none" w="med" len="med"/>
                    </a:lnR>
                    <a:lnT w="12240">
                      <a:solidFill>
                        <a:srgbClr val="FFFFFF"/>
                      </a:solidFill>
                    </a:lnT>
                    <a:lnB w="12240">
                      <a:solidFill>
                        <a:srgbClr val="FFFFFF"/>
                      </a:solidFill>
                    </a:lnB>
                    <a:solidFill>
                      <a:srgbClr val="CFE2EA"/>
                    </a:solidFill>
                  </a:tcPr>
                </a:tc>
                <a:tc>
                  <a:txBody>
                    <a:bodyPr/>
                    <a:lstStyle/>
                    <a:p>
                      <a:pPr algn="r">
                        <a:lnSpc>
                          <a:spcPct val="100000"/>
                        </a:lnSpc>
                      </a:pPr>
                      <a:r>
                        <a:rPr lang="sv-SE" sz="1400" b="0" strike="noStrike" spc="-1" dirty="0">
                          <a:solidFill>
                            <a:srgbClr val="000000"/>
                          </a:solidFill>
                          <a:latin typeface="Calibri"/>
                        </a:rPr>
                        <a:t>19,6%</a:t>
                      </a:r>
                      <a:endParaRPr lang="sv-SE" sz="1400" b="0" strike="noStrike" spc="-1" dirty="0">
                        <a:latin typeface="Calibri"/>
                      </a:endParaRPr>
                    </a:p>
                  </a:txBody>
                  <a:tcPr marL="9360" marR="9360">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a:solidFill>
                        <a:srgbClr val="FFFFFF"/>
                      </a:solidFill>
                    </a:lnT>
                    <a:lnB w="12240">
                      <a:solidFill>
                        <a:srgbClr val="FFFFFF"/>
                      </a:solidFill>
                    </a:lnB>
                    <a:solidFill>
                      <a:srgbClr val="CFE2EA"/>
                    </a:solidFill>
                  </a:tcPr>
                </a:tc>
                <a:tc>
                  <a:txBody>
                    <a:bodyPr/>
                    <a:lstStyle/>
                    <a:p>
                      <a:pPr algn="r">
                        <a:lnSpc>
                          <a:spcPct val="100000"/>
                        </a:lnSpc>
                      </a:pPr>
                      <a:r>
                        <a:rPr lang="sv-SE" sz="1400" b="0" strike="noStrike" spc="-1" dirty="0">
                          <a:solidFill>
                            <a:srgbClr val="000000"/>
                          </a:solidFill>
                          <a:latin typeface="Calibri"/>
                        </a:rPr>
                        <a:t>20,3%</a:t>
                      </a:r>
                      <a:endParaRPr lang="sv-SE" sz="1400" b="0" strike="noStrike" spc="-1" dirty="0">
                        <a:latin typeface="Calibri"/>
                      </a:endParaRPr>
                    </a:p>
                  </a:txBody>
                  <a:tcPr marL="9360" marR="9360">
                    <a:lnL w="12240" cap="flat" cmpd="sng" algn="ctr">
                      <a:solidFill>
                        <a:srgbClr val="FFFFFF"/>
                      </a:solidFill>
                      <a:prstDash val="solid"/>
                      <a:round/>
                      <a:headEnd type="none" w="med" len="med"/>
                      <a:tailEnd type="none" w="med" len="med"/>
                    </a:lnL>
                    <a:lnR w="12240">
                      <a:solidFill>
                        <a:srgbClr val="FFFFFF"/>
                      </a:solidFill>
                    </a:lnR>
                    <a:lnT w="12240">
                      <a:solidFill>
                        <a:srgbClr val="FFFFFF"/>
                      </a:solidFill>
                    </a:lnT>
                    <a:lnB w="12240">
                      <a:solidFill>
                        <a:srgbClr val="FFFFFF"/>
                      </a:solidFill>
                    </a:lnB>
                    <a:solidFill>
                      <a:srgbClr val="CFE2EA"/>
                    </a:solidFill>
                  </a:tcPr>
                </a:tc>
                <a:tc>
                  <a:txBody>
                    <a:bodyPr/>
                    <a:lstStyle/>
                    <a:p>
                      <a:pPr algn="r">
                        <a:lnSpc>
                          <a:spcPct val="100000"/>
                        </a:lnSpc>
                      </a:pPr>
                      <a:r>
                        <a:rPr lang="sv-SE" sz="1400" b="0" strike="noStrike" spc="-1" dirty="0">
                          <a:solidFill>
                            <a:srgbClr val="000000"/>
                          </a:solidFill>
                          <a:latin typeface="Calibri"/>
                        </a:rPr>
                        <a:t>19,8%</a:t>
                      </a:r>
                      <a:endParaRPr lang="sv-SE" sz="1400" b="0" strike="noStrike" spc="-1" dirty="0">
                        <a:latin typeface="Calibri"/>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CFE2EA"/>
                    </a:solidFill>
                  </a:tcPr>
                </a:tc>
                <a:tc>
                  <a:txBody>
                    <a:bodyPr/>
                    <a:lstStyle/>
                    <a:p>
                      <a:pPr algn="r">
                        <a:lnSpc>
                          <a:spcPct val="100000"/>
                        </a:lnSpc>
                      </a:pPr>
                      <a:r>
                        <a:rPr lang="sv-SE" sz="1400" b="0" strike="noStrike" spc="-1" dirty="0">
                          <a:solidFill>
                            <a:srgbClr val="000000"/>
                          </a:solidFill>
                          <a:latin typeface="Calibri"/>
                        </a:rPr>
                        <a:t>19,3%</a:t>
                      </a:r>
                      <a:endParaRPr lang="sv-SE" sz="1400" b="0" strike="noStrike" spc="-1" dirty="0">
                        <a:latin typeface="Calibri"/>
                      </a:endParaRPr>
                    </a:p>
                  </a:txBody>
                  <a:tcPr marL="9360" marR="9360">
                    <a:lnL w="12240" cap="flat" cmpd="sng" algn="ctr">
                      <a:solidFill>
                        <a:srgbClr val="FFFFFF"/>
                      </a:solidFill>
                      <a:prstDash val="solid"/>
                      <a:round/>
                      <a:headEnd type="none" w="med" len="med"/>
                      <a:tailEnd type="none" w="med" len="med"/>
                    </a:lnL>
                    <a:lnR w="12240">
                      <a:solidFill>
                        <a:srgbClr val="FFFFFF"/>
                      </a:solidFill>
                    </a:lnR>
                    <a:lnT w="12240">
                      <a:solidFill>
                        <a:srgbClr val="FFFFFF"/>
                      </a:solidFill>
                    </a:lnT>
                    <a:lnB w="12240">
                      <a:solidFill>
                        <a:srgbClr val="FFFFFF"/>
                      </a:solidFill>
                    </a:lnB>
                    <a:solidFill>
                      <a:srgbClr val="CFE2EA"/>
                    </a:solidFill>
                  </a:tcPr>
                </a:tc>
                <a:extLst>
                  <a:ext uri="{0D108BD9-81ED-4DB2-BD59-A6C34878D82A}">
                    <a16:rowId xmlns:a16="http://schemas.microsoft.com/office/drawing/2014/main" val="10002"/>
                  </a:ext>
                </a:extLst>
              </a:tr>
              <a:tr h="188280">
                <a:tc>
                  <a:txBody>
                    <a:bodyPr/>
                    <a:lstStyle/>
                    <a:p>
                      <a:pPr>
                        <a:lnSpc>
                          <a:spcPct val="100000"/>
                        </a:lnSpc>
                      </a:pPr>
                      <a:r>
                        <a:rPr lang="sv-SE" sz="1400" b="0" strike="noStrike" spc="-1">
                          <a:solidFill>
                            <a:srgbClr val="000000"/>
                          </a:solidFill>
                          <a:latin typeface="Calibri"/>
                        </a:rPr>
                        <a:t>Uppdragsutbildning</a:t>
                      </a:r>
                      <a:endParaRPr lang="sv-SE" sz="1400" b="0" strike="noStrike" spc="-1">
                        <a:latin typeface="Calibri"/>
                      </a:endParaRPr>
                    </a:p>
                  </a:txBody>
                  <a:tcPr>
                    <a:lnL w="12240">
                      <a:solidFill>
                        <a:srgbClr val="FFFFFF"/>
                      </a:solidFill>
                    </a:lnL>
                    <a:lnR w="12240" cap="flat" cmpd="sng" algn="ctr">
                      <a:solidFill>
                        <a:srgbClr val="FFFFFF"/>
                      </a:solidFill>
                      <a:prstDash val="solid"/>
                      <a:round/>
                      <a:headEnd type="none" w="med" len="med"/>
                      <a:tailEnd type="none" w="med" len="med"/>
                    </a:lnR>
                    <a:lnT w="12240">
                      <a:solidFill>
                        <a:srgbClr val="FFFFFF"/>
                      </a:solidFill>
                    </a:lnT>
                    <a:lnB w="12240">
                      <a:solidFill>
                        <a:srgbClr val="FFFFFF"/>
                      </a:solidFill>
                    </a:lnB>
                    <a:solidFill>
                      <a:srgbClr val="E8F1F4"/>
                    </a:solidFill>
                  </a:tcPr>
                </a:tc>
                <a:tc>
                  <a:txBody>
                    <a:bodyPr/>
                    <a:lstStyle/>
                    <a:p>
                      <a:pPr algn="r"/>
                      <a:r>
                        <a:rPr lang="sv-SE" sz="1400" b="0" strike="noStrike" kern="1200" spc="-1" dirty="0">
                          <a:solidFill>
                            <a:srgbClr val="000000"/>
                          </a:solidFill>
                          <a:latin typeface="Calibri"/>
                          <a:ea typeface="+mn-ea"/>
                          <a:cs typeface="+mn-cs"/>
                        </a:rPr>
                        <a:t>10,0%</a:t>
                      </a:r>
                    </a:p>
                  </a:txBody>
                  <a:tcPr marL="9360" marR="9360">
                    <a:lnL w="12240">
                      <a:solidFill>
                        <a:srgbClr val="FFFFFF"/>
                      </a:solidFill>
                    </a:lnL>
                    <a:lnR w="12240" cap="flat" cmpd="sng" algn="ctr">
                      <a:solidFill>
                        <a:srgbClr val="FFFFFF"/>
                      </a:solidFill>
                      <a:prstDash val="solid"/>
                      <a:round/>
                      <a:headEnd type="none" w="med" len="med"/>
                      <a:tailEnd type="none" w="med" len="med"/>
                    </a:lnR>
                    <a:lnT w="12240">
                      <a:solidFill>
                        <a:srgbClr val="FFFFFF"/>
                      </a:solidFill>
                    </a:lnT>
                    <a:lnB w="12240">
                      <a:solidFill>
                        <a:srgbClr val="FFFFFF"/>
                      </a:solidFill>
                    </a:lnB>
                    <a:solidFill>
                      <a:srgbClr val="E8F1F4"/>
                    </a:solidFill>
                  </a:tcPr>
                </a:tc>
                <a:tc>
                  <a:txBody>
                    <a:bodyPr/>
                    <a:lstStyle/>
                    <a:p>
                      <a:pPr algn="r">
                        <a:lnSpc>
                          <a:spcPct val="100000"/>
                        </a:lnSpc>
                      </a:pPr>
                      <a:r>
                        <a:rPr lang="sv-SE" sz="1400" b="0" strike="noStrike" spc="-1" dirty="0">
                          <a:solidFill>
                            <a:srgbClr val="000000"/>
                          </a:solidFill>
                          <a:latin typeface="Calibri"/>
                        </a:rPr>
                        <a:t>12,6%</a:t>
                      </a:r>
                      <a:endParaRPr lang="sv-SE" sz="1400" b="0" strike="noStrike" spc="-1" dirty="0">
                        <a:latin typeface="Calibri"/>
                      </a:endParaRPr>
                    </a:p>
                  </a:txBody>
                  <a:tcPr marL="9360" marR="9360">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a:solidFill>
                        <a:srgbClr val="FFFFFF"/>
                      </a:solidFill>
                    </a:lnT>
                    <a:lnB w="12240">
                      <a:solidFill>
                        <a:srgbClr val="FFFFFF"/>
                      </a:solidFill>
                    </a:lnB>
                    <a:solidFill>
                      <a:srgbClr val="E8F1F4"/>
                    </a:solidFill>
                  </a:tcPr>
                </a:tc>
                <a:tc>
                  <a:txBody>
                    <a:bodyPr/>
                    <a:lstStyle/>
                    <a:p>
                      <a:pPr algn="r">
                        <a:lnSpc>
                          <a:spcPct val="100000"/>
                        </a:lnSpc>
                      </a:pPr>
                      <a:r>
                        <a:rPr lang="sv-SE" sz="1400" b="0" strike="noStrike" spc="-1" dirty="0">
                          <a:solidFill>
                            <a:srgbClr val="000000"/>
                          </a:solidFill>
                          <a:latin typeface="Calibri"/>
                        </a:rPr>
                        <a:t>16,0%</a:t>
                      </a:r>
                      <a:endParaRPr lang="sv-SE" sz="1400" b="0" strike="noStrike" spc="-1" dirty="0">
                        <a:latin typeface="Calibri"/>
                      </a:endParaRPr>
                    </a:p>
                  </a:txBody>
                  <a:tcPr marL="9360" marR="9360">
                    <a:lnL w="12240" cap="flat" cmpd="sng" algn="ctr">
                      <a:solidFill>
                        <a:srgbClr val="FFFFFF"/>
                      </a:solidFill>
                      <a:prstDash val="solid"/>
                      <a:round/>
                      <a:headEnd type="none" w="med" len="med"/>
                      <a:tailEnd type="none" w="med" len="med"/>
                    </a:lnL>
                    <a:lnR w="12240">
                      <a:solidFill>
                        <a:srgbClr val="FFFFFF"/>
                      </a:solidFill>
                    </a:lnR>
                    <a:lnT w="12240">
                      <a:solidFill>
                        <a:srgbClr val="FFFFFF"/>
                      </a:solidFill>
                    </a:lnT>
                    <a:lnB w="12240">
                      <a:solidFill>
                        <a:srgbClr val="FFFFFF"/>
                      </a:solidFill>
                    </a:lnB>
                    <a:solidFill>
                      <a:srgbClr val="E8F1F4"/>
                    </a:solidFill>
                  </a:tcPr>
                </a:tc>
                <a:tc>
                  <a:txBody>
                    <a:bodyPr/>
                    <a:lstStyle/>
                    <a:p>
                      <a:pPr algn="r">
                        <a:lnSpc>
                          <a:spcPct val="100000"/>
                        </a:lnSpc>
                      </a:pPr>
                      <a:r>
                        <a:rPr lang="sv-SE" sz="1400" b="0" strike="noStrike" spc="-1" dirty="0">
                          <a:solidFill>
                            <a:srgbClr val="000000"/>
                          </a:solidFill>
                          <a:latin typeface="Calibri"/>
                        </a:rPr>
                        <a:t>16,2%</a:t>
                      </a:r>
                      <a:endParaRPr lang="sv-SE" sz="1400" b="0" strike="noStrike" spc="-1" dirty="0">
                        <a:latin typeface="Calibri"/>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8F1F4"/>
                    </a:solidFill>
                  </a:tcPr>
                </a:tc>
                <a:tc>
                  <a:txBody>
                    <a:bodyPr/>
                    <a:lstStyle/>
                    <a:p>
                      <a:pPr algn="r">
                        <a:lnSpc>
                          <a:spcPct val="100000"/>
                        </a:lnSpc>
                      </a:pPr>
                      <a:r>
                        <a:rPr lang="sv-SE" sz="1400" b="0" strike="noStrike" spc="-1" dirty="0">
                          <a:solidFill>
                            <a:srgbClr val="000000"/>
                          </a:solidFill>
                          <a:latin typeface="Calibri"/>
                        </a:rPr>
                        <a:t>13,2%</a:t>
                      </a:r>
                      <a:endParaRPr lang="sv-SE" sz="1400" b="0" strike="noStrike" spc="-1" dirty="0">
                        <a:latin typeface="Calibri"/>
                      </a:endParaRPr>
                    </a:p>
                  </a:txBody>
                  <a:tcPr marL="9360" marR="9360">
                    <a:lnL w="12240" cap="flat" cmpd="sng" algn="ctr">
                      <a:solidFill>
                        <a:srgbClr val="FFFFFF"/>
                      </a:solidFill>
                      <a:prstDash val="solid"/>
                      <a:round/>
                      <a:headEnd type="none" w="med" len="med"/>
                      <a:tailEnd type="none" w="med" len="med"/>
                    </a:lnL>
                    <a:lnR w="12240">
                      <a:solidFill>
                        <a:srgbClr val="FFFFFF"/>
                      </a:solidFill>
                    </a:lnR>
                    <a:lnT w="12240">
                      <a:solidFill>
                        <a:srgbClr val="FFFFFF"/>
                      </a:solidFill>
                    </a:lnT>
                    <a:lnB w="12240">
                      <a:solidFill>
                        <a:srgbClr val="FFFFFF"/>
                      </a:solidFill>
                    </a:lnB>
                    <a:solidFill>
                      <a:srgbClr val="E8F1F4"/>
                    </a:solidFill>
                  </a:tcPr>
                </a:tc>
                <a:extLst>
                  <a:ext uri="{0D108BD9-81ED-4DB2-BD59-A6C34878D82A}">
                    <a16:rowId xmlns:a16="http://schemas.microsoft.com/office/drawing/2014/main" val="10003"/>
                  </a:ext>
                </a:extLst>
              </a:tr>
            </a:tbl>
          </a:graphicData>
        </a:graphic>
      </p:graphicFrame>
      <p:sp>
        <p:nvSpPr>
          <p:cNvPr id="2" name="PlaceHolder 1"/>
          <p:cNvSpPr>
            <a:spLocks noGrp="1"/>
          </p:cNvSpPr>
          <p:nvPr>
            <p:ph type="sldNum" idx="6"/>
          </p:nvPr>
        </p:nvSpPr>
        <p:spPr/>
        <p:txBody>
          <a:bodyPr/>
          <a:lstStyle/>
          <a:p>
            <a:fld id="{F7C2B0D6-D37D-4F06-B514-01B8079B76E7}" type="slidenum">
              <a:rPr/>
              <a:t>13</a:t>
            </a:fld>
            <a:endParaRPr/>
          </a:p>
        </p:txBody>
      </p:sp>
      <p:graphicFrame>
        <p:nvGraphicFramePr>
          <p:cNvPr id="9" name="Diagram 8">
            <a:extLst>
              <a:ext uri="{FF2B5EF4-FFF2-40B4-BE49-F238E27FC236}">
                <a16:creationId xmlns:a16="http://schemas.microsoft.com/office/drawing/2014/main" id="{00000000-0008-0000-0A00-000003000000}"/>
              </a:ext>
            </a:extLst>
          </p:cNvPr>
          <p:cNvGraphicFramePr>
            <a:graphicFrameLocks/>
          </p:cNvGraphicFramePr>
          <p:nvPr>
            <p:extLst>
              <p:ext uri="{D42A27DB-BD31-4B8C-83A1-F6EECF244321}">
                <p14:modId xmlns:p14="http://schemas.microsoft.com/office/powerpoint/2010/main" val="126025742"/>
              </p:ext>
            </p:extLst>
          </p:nvPr>
        </p:nvGraphicFramePr>
        <p:xfrm>
          <a:off x="665923" y="3766930"/>
          <a:ext cx="6958840" cy="258959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67595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ectangle 2"/>
          <p:cNvSpPr txBox="1"/>
          <p:nvPr/>
        </p:nvSpPr>
        <p:spPr>
          <a:xfrm>
            <a:off x="467640" y="836640"/>
            <a:ext cx="8229240" cy="863640"/>
          </a:xfrm>
          <a:prstGeom prst="rect">
            <a:avLst/>
          </a:prstGeom>
          <a:noFill/>
          <a:ln w="0">
            <a:noFill/>
          </a:ln>
        </p:spPr>
        <p:txBody>
          <a:bodyPr anchor="ctr">
            <a:noAutofit/>
          </a:bodyPr>
          <a:lstStyle/>
          <a:p>
            <a:pPr algn="ctr">
              <a:lnSpc>
                <a:spcPct val="100000"/>
              </a:lnSpc>
            </a:pPr>
            <a:r>
              <a:rPr lang="sv-SE" sz="3600" b="1" strike="noStrike" spc="-1" dirty="0">
                <a:solidFill>
                  <a:srgbClr val="000000"/>
                </a:solidFill>
                <a:latin typeface="Calibri"/>
              </a:rPr>
              <a:t>Budget även som fördelningsbas</a:t>
            </a:r>
            <a:endParaRPr lang="sv-SE" sz="3600" b="0" strike="noStrike" spc="-1" dirty="0">
              <a:solidFill>
                <a:srgbClr val="000000"/>
              </a:solidFill>
              <a:latin typeface="Calibri"/>
            </a:endParaRPr>
          </a:p>
        </p:txBody>
      </p:sp>
      <p:sp>
        <p:nvSpPr>
          <p:cNvPr id="140" name="Rectangle 3"/>
          <p:cNvSpPr txBox="1"/>
          <p:nvPr/>
        </p:nvSpPr>
        <p:spPr>
          <a:xfrm>
            <a:off x="405720" y="1773360"/>
            <a:ext cx="8280720" cy="4398840"/>
          </a:xfrm>
          <a:prstGeom prst="rect">
            <a:avLst/>
          </a:prstGeom>
          <a:noFill/>
          <a:ln w="0">
            <a:noFill/>
          </a:ln>
        </p:spPr>
        <p:txBody>
          <a:bodyPr>
            <a:normAutofit fontScale="92000" lnSpcReduction="10000"/>
          </a:bodyPr>
          <a:lstStyle/>
          <a:p>
            <a:pPr marL="360">
              <a:lnSpc>
                <a:spcPct val="100000"/>
              </a:lnSpc>
              <a:spcBef>
                <a:spcPts val="479"/>
              </a:spcBef>
              <a:buClr>
                <a:srgbClr val="0070C0"/>
              </a:buClr>
            </a:pPr>
            <a:r>
              <a:rPr lang="sv-SE" spc="-1" dirty="0">
                <a:solidFill>
                  <a:srgbClr val="0070C0"/>
                </a:solidFill>
                <a:latin typeface="Calibri"/>
              </a:rPr>
              <a:t>På bild 3 anges den sedan modellens införande genomförda beräkningen av andel stödkostnader. Principen har sedan start varit att budgeterade indirekta kostnader ställs i relation till utfallet av totala verksamhetskostnader för föregående räkenskapsår. Detta har fått till följd att förändringar i ett lärosätes kostnadsstruktur riskerar behandlas på olika sätt i beräkningens täljare respektive nämnare.</a:t>
            </a:r>
          </a:p>
          <a:p>
            <a:pPr>
              <a:lnSpc>
                <a:spcPct val="100000"/>
              </a:lnSpc>
              <a:spcBef>
                <a:spcPts val="281"/>
              </a:spcBef>
              <a:tabLst>
                <a:tab pos="0" algn="l"/>
              </a:tabLst>
            </a:pPr>
            <a:endParaRPr lang="sv-SE" sz="1400" b="0" strike="noStrike" spc="-1" dirty="0">
              <a:solidFill>
                <a:srgbClr val="000000"/>
              </a:solidFill>
              <a:latin typeface="Calibri"/>
            </a:endParaRPr>
          </a:p>
          <a:p>
            <a:pPr>
              <a:lnSpc>
                <a:spcPct val="100000"/>
              </a:lnSpc>
              <a:spcBef>
                <a:spcPts val="281"/>
              </a:spcBef>
              <a:tabLst>
                <a:tab pos="0" algn="l"/>
              </a:tabLst>
            </a:pPr>
            <a:r>
              <a:rPr lang="sv-SE" spc="-1" dirty="0">
                <a:solidFill>
                  <a:srgbClr val="0070C0"/>
                </a:solidFill>
                <a:latin typeface="Calibri"/>
              </a:rPr>
              <a:t>Vi har i insamlingsfilen frågat efter budgeterade verksamhetskostnader för 2023 för att kunna visa hur stor påverkan olika nämnare får. De flesta lärosäten budgeterar högre verksamhetskostnader än utfallet året innan, vilket gör att andelen indirekta kostnader generellt blir lägre. </a:t>
            </a:r>
          </a:p>
          <a:p>
            <a:pPr>
              <a:lnSpc>
                <a:spcPct val="100000"/>
              </a:lnSpc>
              <a:spcBef>
                <a:spcPts val="281"/>
              </a:spcBef>
              <a:tabLst>
                <a:tab pos="0" algn="l"/>
              </a:tabLst>
            </a:pPr>
            <a:endParaRPr lang="sv-SE" spc="-1" dirty="0">
              <a:solidFill>
                <a:srgbClr val="0070C0"/>
              </a:solidFill>
              <a:latin typeface="Calibri"/>
            </a:endParaRPr>
          </a:p>
          <a:p>
            <a:pPr marL="343080" indent="-342720">
              <a:lnSpc>
                <a:spcPct val="100000"/>
              </a:lnSpc>
              <a:spcBef>
                <a:spcPts val="479"/>
              </a:spcBef>
              <a:buClr>
                <a:srgbClr val="0070C0"/>
              </a:buClr>
              <a:buFont typeface="Arial"/>
              <a:buChar char="•"/>
              <a:tabLst>
                <a:tab pos="0" algn="l"/>
              </a:tabLst>
            </a:pPr>
            <a:r>
              <a:rPr lang="sv-SE" sz="1800" b="0" strike="noStrike" spc="-1" dirty="0">
                <a:solidFill>
                  <a:srgbClr val="0070C0"/>
                </a:solidFill>
                <a:latin typeface="Calibri"/>
              </a:rPr>
              <a:t>Alternativ andel indirekta kostnader 2023 =</a:t>
            </a:r>
            <a:endParaRPr lang="sv-SE" sz="1800" b="0" strike="noStrike" spc="-1" dirty="0">
              <a:solidFill>
                <a:srgbClr val="000000"/>
              </a:solidFill>
              <a:latin typeface="Calibri"/>
            </a:endParaRPr>
          </a:p>
          <a:p>
            <a:pPr>
              <a:lnSpc>
                <a:spcPct val="100000"/>
              </a:lnSpc>
              <a:spcBef>
                <a:spcPts val="479"/>
              </a:spcBef>
              <a:tabLst>
                <a:tab pos="0" algn="l"/>
              </a:tabLst>
            </a:pPr>
            <a:r>
              <a:rPr lang="sv-SE" sz="1800" b="0" strike="noStrike" spc="-1" dirty="0">
                <a:solidFill>
                  <a:srgbClr val="0070C0"/>
                </a:solidFill>
                <a:latin typeface="Calibri"/>
              </a:rPr>
              <a:t>	</a:t>
            </a:r>
            <a:r>
              <a:rPr lang="sv-SE" sz="1800" b="1" u="sng" strike="noStrike" spc="-1" dirty="0">
                <a:solidFill>
                  <a:srgbClr val="0070C0"/>
                </a:solidFill>
                <a:uFillTx/>
                <a:latin typeface="Calibri"/>
              </a:rPr>
              <a:t>budgeterade indirekta kostnader 2023</a:t>
            </a:r>
            <a:br>
              <a:rPr lang="sv-SE" dirty="0"/>
            </a:br>
            <a:r>
              <a:rPr lang="sv-SE" sz="1800" b="1" strike="noStrike" spc="-1" dirty="0">
                <a:solidFill>
                  <a:srgbClr val="0070C0"/>
                </a:solidFill>
                <a:latin typeface="Calibri"/>
              </a:rPr>
              <a:t>	budgeterade verksamhetskostnader 2023</a:t>
            </a:r>
          </a:p>
          <a:p>
            <a:pPr>
              <a:lnSpc>
                <a:spcPct val="100000"/>
              </a:lnSpc>
              <a:spcBef>
                <a:spcPts val="479"/>
              </a:spcBef>
              <a:tabLst>
                <a:tab pos="0" algn="l"/>
              </a:tabLst>
            </a:pPr>
            <a:endParaRPr lang="sv-SE" sz="1800" b="1" strike="noStrike" spc="-1" dirty="0">
              <a:solidFill>
                <a:srgbClr val="0070C0"/>
              </a:solidFill>
              <a:latin typeface="Calibri"/>
            </a:endParaRPr>
          </a:p>
          <a:p>
            <a:pPr>
              <a:lnSpc>
                <a:spcPct val="100000"/>
              </a:lnSpc>
              <a:spcBef>
                <a:spcPts val="479"/>
              </a:spcBef>
              <a:tabLst>
                <a:tab pos="0" algn="l"/>
              </a:tabLst>
            </a:pPr>
            <a:r>
              <a:rPr lang="sv-SE" spc="-1" dirty="0">
                <a:solidFill>
                  <a:srgbClr val="0070C0"/>
                </a:solidFill>
                <a:latin typeface="Calibri"/>
              </a:rPr>
              <a:t>Utfall för denna alternativa beräkningsbas jämfört med ordinarie återfinns på nästa sida för alla lärosäten som angivit budgeterade verksamhetskostnader.</a:t>
            </a:r>
          </a:p>
          <a:p>
            <a:pPr>
              <a:lnSpc>
                <a:spcPct val="100000"/>
              </a:lnSpc>
              <a:spcBef>
                <a:spcPts val="479"/>
              </a:spcBef>
              <a:tabLst>
                <a:tab pos="0" algn="l"/>
              </a:tabLst>
            </a:pPr>
            <a:endParaRPr lang="sv-SE" sz="1800" b="0" strike="noStrike" spc="-1" dirty="0">
              <a:solidFill>
                <a:srgbClr val="000000"/>
              </a:solidFill>
              <a:latin typeface="Calibri"/>
            </a:endParaRPr>
          </a:p>
          <a:p>
            <a:pPr>
              <a:lnSpc>
                <a:spcPct val="100000"/>
              </a:lnSpc>
              <a:spcBef>
                <a:spcPts val="281"/>
              </a:spcBef>
              <a:tabLst>
                <a:tab pos="0" algn="l"/>
              </a:tabLst>
            </a:pPr>
            <a:endParaRPr lang="sv-SE" spc="-1" dirty="0">
              <a:solidFill>
                <a:srgbClr val="0070C0"/>
              </a:solidFill>
              <a:latin typeface="Calibri"/>
            </a:endParaRPr>
          </a:p>
          <a:p>
            <a:pPr>
              <a:lnSpc>
                <a:spcPct val="100000"/>
              </a:lnSpc>
              <a:spcBef>
                <a:spcPts val="281"/>
              </a:spcBef>
              <a:tabLst>
                <a:tab pos="0" algn="l"/>
              </a:tabLst>
            </a:pPr>
            <a:endParaRPr lang="sv-SE" b="0" strike="noStrike" spc="-1" dirty="0">
              <a:solidFill>
                <a:srgbClr val="000000"/>
              </a:solidFill>
              <a:latin typeface="Calibri"/>
            </a:endParaRPr>
          </a:p>
        </p:txBody>
      </p:sp>
      <p:pic>
        <p:nvPicPr>
          <p:cNvPr id="141" name="Picture 2" descr="SUHF_logo_u_txt_pms307"/>
          <p:cNvPicPr/>
          <p:nvPr/>
        </p:nvPicPr>
        <p:blipFill>
          <a:blip r:embed="rId3"/>
          <a:stretch/>
        </p:blipFill>
        <p:spPr>
          <a:xfrm>
            <a:off x="179640" y="228360"/>
            <a:ext cx="1710120" cy="532080"/>
          </a:xfrm>
          <a:prstGeom prst="rect">
            <a:avLst/>
          </a:prstGeom>
          <a:ln w="12700">
            <a:noFill/>
          </a:ln>
        </p:spPr>
      </p:pic>
      <p:sp>
        <p:nvSpPr>
          <p:cNvPr id="142"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sp>
        <p:nvSpPr>
          <p:cNvPr id="2" name="PlaceHolder 1"/>
          <p:cNvSpPr>
            <a:spLocks noGrp="1"/>
          </p:cNvSpPr>
          <p:nvPr>
            <p:ph type="sldNum" idx="6"/>
          </p:nvPr>
        </p:nvSpPr>
        <p:spPr/>
        <p:txBody>
          <a:bodyPr/>
          <a:lstStyle/>
          <a:p>
            <a:fld id="{9D8AD0E4-E2D8-482D-BC14-19C5D47E3AC5}" type="slidenum">
              <a:t>14</a:t>
            </a:fld>
            <a:endParaRPr/>
          </a:p>
        </p:txBody>
      </p:sp>
    </p:spTree>
    <p:extLst>
      <p:ext uri="{BB962C8B-B14F-4D97-AF65-F5344CB8AC3E}">
        <p14:creationId xmlns:p14="http://schemas.microsoft.com/office/powerpoint/2010/main" val="2852279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726961"/>
            <a:ext cx="8229240" cy="1142640"/>
          </a:xfrm>
        </p:spPr>
        <p:txBody>
          <a:bodyPr/>
          <a:lstStyle/>
          <a:p>
            <a:pPr algn="ctr"/>
            <a:r>
              <a:rPr lang="sv-SE" sz="3600" b="1" spc="-1" dirty="0">
                <a:solidFill>
                  <a:srgbClr val="000000"/>
                </a:solidFill>
                <a:latin typeface="Calibri"/>
                <a:ea typeface="+mn-ea"/>
                <a:cs typeface="+mn-cs"/>
              </a:rPr>
              <a:t>Alternativ fördelningsbas</a:t>
            </a:r>
            <a:endParaRPr lang="sv-SE" dirty="0"/>
          </a:p>
        </p:txBody>
      </p:sp>
      <p:pic>
        <p:nvPicPr>
          <p:cNvPr id="5" name="Picture 2" descr="SUHF_logo_u_txt_pms307">
            <a:extLst>
              <a:ext uri="{FF2B5EF4-FFF2-40B4-BE49-F238E27FC236}">
                <a16:creationId xmlns:a16="http://schemas.microsoft.com/office/drawing/2014/main" id="{B581FAF8-A628-4905-A8FC-FE50E9B73A8A}"/>
              </a:ext>
            </a:extLst>
          </p:cNvPr>
          <p:cNvPicPr/>
          <p:nvPr/>
        </p:nvPicPr>
        <p:blipFill>
          <a:blip r:embed="rId2"/>
          <a:stretch/>
        </p:blipFill>
        <p:spPr>
          <a:xfrm>
            <a:off x="179640" y="304560"/>
            <a:ext cx="2051280" cy="676080"/>
          </a:xfrm>
          <a:prstGeom prst="rect">
            <a:avLst/>
          </a:prstGeom>
          <a:ln w="12700">
            <a:noFill/>
          </a:ln>
        </p:spPr>
      </p:pic>
      <p:graphicFrame>
        <p:nvGraphicFramePr>
          <p:cNvPr id="7" name="Diagram 6"/>
          <p:cNvGraphicFramePr>
            <a:graphicFrameLocks/>
          </p:cNvGraphicFramePr>
          <p:nvPr>
            <p:extLst>
              <p:ext uri="{D42A27DB-BD31-4B8C-83A1-F6EECF244321}">
                <p14:modId xmlns:p14="http://schemas.microsoft.com/office/powerpoint/2010/main" val="3489861949"/>
              </p:ext>
            </p:extLst>
          </p:nvPr>
        </p:nvGraphicFramePr>
        <p:xfrm>
          <a:off x="357809" y="1736724"/>
          <a:ext cx="8328631" cy="48032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81385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2"/>
          <p:cNvSpPr txBox="1"/>
          <p:nvPr/>
        </p:nvSpPr>
        <p:spPr>
          <a:xfrm>
            <a:off x="467640" y="620640"/>
            <a:ext cx="8229240" cy="1244160"/>
          </a:xfrm>
          <a:prstGeom prst="rect">
            <a:avLst/>
          </a:prstGeom>
          <a:noFill/>
          <a:ln w="0">
            <a:noFill/>
          </a:ln>
        </p:spPr>
        <p:txBody>
          <a:bodyPr anchor="ctr">
            <a:normAutofit/>
          </a:bodyPr>
          <a:lstStyle/>
          <a:p>
            <a:pPr algn="ctr">
              <a:lnSpc>
                <a:spcPct val="100000"/>
              </a:lnSpc>
            </a:pPr>
            <a:r>
              <a:rPr lang="sv-SE" sz="4000" b="1" strike="noStrike" spc="-1" dirty="0">
                <a:solidFill>
                  <a:srgbClr val="000000"/>
                </a:solidFill>
                <a:latin typeface="Calibri"/>
              </a:rPr>
              <a:t>Utveckling 2019-2023</a:t>
            </a:r>
            <a:br>
              <a:rPr dirty="0"/>
            </a:br>
            <a:r>
              <a:rPr lang="sv-SE" sz="2700" b="0" i="1" strike="noStrike" spc="-1" dirty="0">
                <a:solidFill>
                  <a:srgbClr val="C00000"/>
                </a:solidFill>
                <a:latin typeface="Calibri"/>
              </a:rPr>
              <a:t>Lärosäten med omsättning över 3 mdkr – </a:t>
            </a:r>
            <a:r>
              <a:rPr lang="sv-SE" sz="2700" b="1" i="1" strike="noStrike" spc="-1" dirty="0">
                <a:solidFill>
                  <a:srgbClr val="C00000"/>
                </a:solidFill>
                <a:latin typeface="Calibri"/>
              </a:rPr>
              <a:t>totalt </a:t>
            </a:r>
            <a:endParaRPr lang="sv-SE" sz="2700" b="0" strike="noStrike" spc="-1" dirty="0">
              <a:solidFill>
                <a:srgbClr val="000000"/>
              </a:solidFill>
              <a:latin typeface="Calibri"/>
            </a:endParaRPr>
          </a:p>
        </p:txBody>
      </p:sp>
      <p:pic>
        <p:nvPicPr>
          <p:cNvPr id="179" name="Picture 2" descr="SUHF_logo_u_txt_pms307"/>
          <p:cNvPicPr/>
          <p:nvPr/>
        </p:nvPicPr>
        <p:blipFill>
          <a:blip r:embed="rId3"/>
          <a:stretch/>
        </p:blipFill>
        <p:spPr>
          <a:xfrm>
            <a:off x="179640" y="304560"/>
            <a:ext cx="2051280" cy="676080"/>
          </a:xfrm>
          <a:prstGeom prst="rect">
            <a:avLst/>
          </a:prstGeom>
          <a:ln w="12700">
            <a:noFill/>
          </a:ln>
        </p:spPr>
      </p:pic>
      <p:sp>
        <p:nvSpPr>
          <p:cNvPr id="180"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sp>
        <p:nvSpPr>
          <p:cNvPr id="2" name="PlaceHolder 1"/>
          <p:cNvSpPr>
            <a:spLocks noGrp="1"/>
          </p:cNvSpPr>
          <p:nvPr>
            <p:ph type="sldNum" idx="6"/>
          </p:nvPr>
        </p:nvSpPr>
        <p:spPr/>
        <p:txBody>
          <a:bodyPr/>
          <a:lstStyle/>
          <a:p>
            <a:fld id="{538D3445-FEC9-4E66-83BC-70829E9CD569}" type="slidenum">
              <a:rPr/>
              <a:t>16</a:t>
            </a:fld>
            <a:endParaRPr/>
          </a:p>
        </p:txBody>
      </p:sp>
      <p:graphicFrame>
        <p:nvGraphicFramePr>
          <p:cNvPr id="9" name="Diagram 8">
            <a:extLst>
              <a:ext uri="{FF2B5EF4-FFF2-40B4-BE49-F238E27FC236}">
                <a16:creationId xmlns:a16="http://schemas.microsoft.com/office/drawing/2014/main" id="{00000000-0008-0000-0A00-000004000000}"/>
              </a:ext>
            </a:extLst>
          </p:cNvPr>
          <p:cNvGraphicFramePr>
            <a:graphicFrameLocks/>
          </p:cNvGraphicFramePr>
          <p:nvPr>
            <p:extLst>
              <p:ext uri="{D42A27DB-BD31-4B8C-83A1-F6EECF244321}">
                <p14:modId xmlns:p14="http://schemas.microsoft.com/office/powerpoint/2010/main" val="3299266527"/>
              </p:ext>
            </p:extLst>
          </p:nvPr>
        </p:nvGraphicFramePr>
        <p:xfrm>
          <a:off x="576470" y="1886743"/>
          <a:ext cx="8109970" cy="4394787"/>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Rectangle 2"/>
          <p:cNvSpPr txBox="1"/>
          <p:nvPr/>
        </p:nvSpPr>
        <p:spPr>
          <a:xfrm>
            <a:off x="467640" y="692640"/>
            <a:ext cx="8218800" cy="791640"/>
          </a:xfrm>
          <a:prstGeom prst="rect">
            <a:avLst/>
          </a:prstGeom>
          <a:noFill/>
          <a:ln w="0">
            <a:noFill/>
          </a:ln>
        </p:spPr>
        <p:txBody>
          <a:bodyPr anchor="ctr">
            <a:noAutofit/>
          </a:bodyPr>
          <a:lstStyle/>
          <a:p>
            <a:pPr algn="ctr">
              <a:lnSpc>
                <a:spcPct val="100000"/>
              </a:lnSpc>
            </a:pPr>
            <a:r>
              <a:rPr lang="sv-SE" sz="3600" b="1" strike="noStrike" spc="-1" dirty="0">
                <a:solidFill>
                  <a:srgbClr val="000000"/>
                </a:solidFill>
                <a:latin typeface="Calibri"/>
              </a:rPr>
              <a:t>Utveckling 2019-2023</a:t>
            </a:r>
            <a:endParaRPr lang="sv-SE" sz="3600" b="0" strike="noStrike" spc="-1" dirty="0">
              <a:solidFill>
                <a:srgbClr val="000000"/>
              </a:solidFill>
              <a:latin typeface="Calibri"/>
            </a:endParaRPr>
          </a:p>
        </p:txBody>
      </p:sp>
      <p:sp>
        <p:nvSpPr>
          <p:cNvPr id="184" name="Rectangle 3"/>
          <p:cNvSpPr txBox="1"/>
          <p:nvPr/>
        </p:nvSpPr>
        <p:spPr>
          <a:xfrm>
            <a:off x="427680" y="1484281"/>
            <a:ext cx="8280720" cy="4444572"/>
          </a:xfrm>
          <a:prstGeom prst="rect">
            <a:avLst/>
          </a:prstGeom>
          <a:noFill/>
          <a:ln w="0">
            <a:noFill/>
          </a:ln>
        </p:spPr>
        <p:txBody>
          <a:bodyPr>
            <a:normAutofit/>
          </a:bodyPr>
          <a:lstStyle/>
          <a:p>
            <a:pPr algn="ctr">
              <a:lnSpc>
                <a:spcPct val="100000"/>
              </a:lnSpc>
              <a:spcBef>
                <a:spcPts val="479"/>
              </a:spcBef>
              <a:tabLst>
                <a:tab pos="0" algn="l"/>
              </a:tabLst>
            </a:pPr>
            <a:r>
              <a:rPr lang="sv-SE" sz="2400" b="0" i="1" strike="noStrike" spc="-1" dirty="0">
                <a:solidFill>
                  <a:srgbClr val="C00000"/>
                </a:solidFill>
                <a:latin typeface="Calibri"/>
              </a:rPr>
              <a:t>Lärosäten med omsättning 1-3 mdkr – </a:t>
            </a:r>
            <a:r>
              <a:rPr lang="sv-SE" sz="2400" b="1" i="1" strike="noStrike" spc="-1" dirty="0">
                <a:solidFill>
                  <a:srgbClr val="C00000"/>
                </a:solidFill>
                <a:latin typeface="Calibri"/>
              </a:rPr>
              <a:t>totalt</a:t>
            </a:r>
            <a:endParaRPr lang="sv-SE" sz="2400" b="0" strike="noStrike" spc="-1" dirty="0">
              <a:solidFill>
                <a:srgbClr val="000000"/>
              </a:solidFill>
              <a:latin typeface="Calibri"/>
            </a:endParaRPr>
          </a:p>
        </p:txBody>
      </p:sp>
      <p:pic>
        <p:nvPicPr>
          <p:cNvPr id="185" name="Picture 2" descr="SUHF_logo_u_txt_pms307"/>
          <p:cNvPicPr/>
          <p:nvPr/>
        </p:nvPicPr>
        <p:blipFill>
          <a:blip r:embed="rId2"/>
          <a:stretch/>
        </p:blipFill>
        <p:spPr>
          <a:xfrm>
            <a:off x="179640" y="304560"/>
            <a:ext cx="2051280" cy="676080"/>
          </a:xfrm>
          <a:prstGeom prst="rect">
            <a:avLst/>
          </a:prstGeom>
          <a:ln w="12700">
            <a:noFill/>
          </a:ln>
        </p:spPr>
      </p:pic>
      <p:sp>
        <p:nvSpPr>
          <p:cNvPr id="186"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sp>
        <p:nvSpPr>
          <p:cNvPr id="2" name="PlaceHolder 1"/>
          <p:cNvSpPr>
            <a:spLocks noGrp="1"/>
          </p:cNvSpPr>
          <p:nvPr>
            <p:ph type="sldNum" idx="6"/>
          </p:nvPr>
        </p:nvSpPr>
        <p:spPr/>
        <p:txBody>
          <a:bodyPr/>
          <a:lstStyle/>
          <a:p>
            <a:fld id="{C649B55A-C827-4DE3-85F2-FE001CEF5838}" type="slidenum">
              <a:t>17</a:t>
            </a:fld>
            <a:endParaRPr/>
          </a:p>
        </p:txBody>
      </p:sp>
      <p:graphicFrame>
        <p:nvGraphicFramePr>
          <p:cNvPr id="8" name="Diagram 7">
            <a:extLst>
              <a:ext uri="{FF2B5EF4-FFF2-40B4-BE49-F238E27FC236}">
                <a16:creationId xmlns:a16="http://schemas.microsoft.com/office/drawing/2014/main" id="{00000000-0008-0000-0B00-000004000000}"/>
              </a:ext>
            </a:extLst>
          </p:cNvPr>
          <p:cNvGraphicFramePr>
            <a:graphicFrameLocks/>
          </p:cNvGraphicFramePr>
          <p:nvPr>
            <p:extLst>
              <p:ext uri="{D42A27DB-BD31-4B8C-83A1-F6EECF244321}">
                <p14:modId xmlns:p14="http://schemas.microsoft.com/office/powerpoint/2010/main" val="3123743132"/>
              </p:ext>
            </p:extLst>
          </p:nvPr>
        </p:nvGraphicFramePr>
        <p:xfrm>
          <a:off x="775252" y="1831621"/>
          <a:ext cx="7474225" cy="419149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Rectangle 2"/>
          <p:cNvSpPr txBox="1"/>
          <p:nvPr/>
        </p:nvSpPr>
        <p:spPr>
          <a:xfrm>
            <a:off x="518760" y="642960"/>
            <a:ext cx="8229240" cy="841320"/>
          </a:xfrm>
          <a:prstGeom prst="rect">
            <a:avLst/>
          </a:prstGeom>
          <a:noFill/>
          <a:ln w="0">
            <a:noFill/>
          </a:ln>
        </p:spPr>
        <p:txBody>
          <a:bodyPr anchor="ctr">
            <a:noAutofit/>
          </a:bodyPr>
          <a:lstStyle/>
          <a:p>
            <a:pPr algn="ctr">
              <a:lnSpc>
                <a:spcPct val="100000"/>
              </a:lnSpc>
            </a:pPr>
            <a:r>
              <a:rPr lang="sv-SE" sz="3600" b="1" strike="noStrike" spc="-1" dirty="0">
                <a:solidFill>
                  <a:srgbClr val="000000"/>
                </a:solidFill>
                <a:latin typeface="Calibri"/>
              </a:rPr>
              <a:t>Utveckling 2019-2023</a:t>
            </a:r>
            <a:endParaRPr lang="sv-SE" sz="3600" b="0" strike="noStrike" spc="-1" dirty="0">
              <a:solidFill>
                <a:srgbClr val="000000"/>
              </a:solidFill>
              <a:latin typeface="Calibri"/>
            </a:endParaRPr>
          </a:p>
        </p:txBody>
      </p:sp>
      <p:sp>
        <p:nvSpPr>
          <p:cNvPr id="190" name="Rectangle 3"/>
          <p:cNvSpPr txBox="1"/>
          <p:nvPr/>
        </p:nvSpPr>
        <p:spPr>
          <a:xfrm>
            <a:off x="396000" y="1284480"/>
            <a:ext cx="8352360" cy="4930560"/>
          </a:xfrm>
          <a:prstGeom prst="rect">
            <a:avLst/>
          </a:prstGeom>
          <a:noFill/>
          <a:ln w="0">
            <a:noFill/>
          </a:ln>
        </p:spPr>
        <p:txBody>
          <a:bodyPr>
            <a:normAutofit/>
          </a:bodyPr>
          <a:lstStyle/>
          <a:p>
            <a:pPr algn="ctr">
              <a:lnSpc>
                <a:spcPct val="100000"/>
              </a:lnSpc>
              <a:spcBef>
                <a:spcPts val="479"/>
              </a:spcBef>
              <a:tabLst>
                <a:tab pos="0" algn="l"/>
              </a:tabLst>
            </a:pPr>
            <a:r>
              <a:rPr lang="sv-SE" sz="2400" b="0" i="1" strike="noStrike" spc="-1">
                <a:solidFill>
                  <a:srgbClr val="C00000"/>
                </a:solidFill>
                <a:latin typeface="Calibri"/>
              </a:rPr>
              <a:t>Lärosäten med omsättning 0,5-1 mdkr - </a:t>
            </a:r>
            <a:r>
              <a:rPr lang="sv-SE" sz="2400" b="1" i="1" strike="noStrike" spc="-1">
                <a:solidFill>
                  <a:srgbClr val="C00000"/>
                </a:solidFill>
                <a:latin typeface="Calibri"/>
              </a:rPr>
              <a:t>t</a:t>
            </a:r>
            <a:r>
              <a:rPr lang="sv-SE" sz="2400" b="1" i="1" strike="noStrike" spc="-1">
                <a:solidFill>
                  <a:srgbClr val="C0504D"/>
                </a:solidFill>
                <a:latin typeface="Calibri"/>
              </a:rPr>
              <a:t>otalt</a:t>
            </a:r>
            <a:endParaRPr lang="sv-SE" sz="2400" b="0" strike="noStrike" spc="-1">
              <a:solidFill>
                <a:srgbClr val="000000"/>
              </a:solidFill>
              <a:latin typeface="Calibri"/>
            </a:endParaRPr>
          </a:p>
        </p:txBody>
      </p:sp>
      <p:pic>
        <p:nvPicPr>
          <p:cNvPr id="191" name="Picture 2" descr="SUHF_logo_u_txt_pms307"/>
          <p:cNvPicPr/>
          <p:nvPr/>
        </p:nvPicPr>
        <p:blipFill>
          <a:blip r:embed="rId3"/>
          <a:stretch/>
        </p:blipFill>
        <p:spPr>
          <a:xfrm>
            <a:off x="179640" y="304560"/>
            <a:ext cx="2051280" cy="676080"/>
          </a:xfrm>
          <a:prstGeom prst="rect">
            <a:avLst/>
          </a:prstGeom>
          <a:ln w="12700">
            <a:noFill/>
          </a:ln>
        </p:spPr>
      </p:pic>
      <p:sp>
        <p:nvSpPr>
          <p:cNvPr id="192"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sp>
        <p:nvSpPr>
          <p:cNvPr id="194" name="textruta 7"/>
          <p:cNvSpPr/>
          <p:nvPr/>
        </p:nvSpPr>
        <p:spPr>
          <a:xfrm>
            <a:off x="5796000" y="304560"/>
            <a:ext cx="2520000" cy="364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sv-SE" sz="1800" b="0" strike="noStrike" spc="-1" dirty="0">
              <a:latin typeface="Calibri"/>
            </a:endParaRPr>
          </a:p>
        </p:txBody>
      </p:sp>
      <p:sp>
        <p:nvSpPr>
          <p:cNvPr id="2" name="PlaceHolder 1"/>
          <p:cNvSpPr>
            <a:spLocks noGrp="1"/>
          </p:cNvSpPr>
          <p:nvPr>
            <p:ph type="sldNum" idx="6"/>
          </p:nvPr>
        </p:nvSpPr>
        <p:spPr/>
        <p:txBody>
          <a:bodyPr/>
          <a:lstStyle/>
          <a:p>
            <a:fld id="{F0248318-5824-4923-97E5-440636ACC31B}" type="slidenum">
              <a:rPr/>
              <a:t>18</a:t>
            </a:fld>
            <a:endParaRPr/>
          </a:p>
        </p:txBody>
      </p:sp>
      <p:graphicFrame>
        <p:nvGraphicFramePr>
          <p:cNvPr id="10" name="Diagram 9">
            <a:extLst>
              <a:ext uri="{FF2B5EF4-FFF2-40B4-BE49-F238E27FC236}">
                <a16:creationId xmlns:a16="http://schemas.microsoft.com/office/drawing/2014/main" id="{CBAD0760-DA54-4CC6-B956-12DB8477D84C}"/>
              </a:ext>
            </a:extLst>
          </p:cNvPr>
          <p:cNvGraphicFramePr>
            <a:graphicFrameLocks/>
          </p:cNvGraphicFramePr>
          <p:nvPr>
            <p:extLst>
              <p:ext uri="{D42A27DB-BD31-4B8C-83A1-F6EECF244321}">
                <p14:modId xmlns:p14="http://schemas.microsoft.com/office/powerpoint/2010/main" val="2466610402"/>
              </p:ext>
            </p:extLst>
          </p:nvPr>
        </p:nvGraphicFramePr>
        <p:xfrm>
          <a:off x="697832" y="2125800"/>
          <a:ext cx="7772400" cy="3974211"/>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Rectangle 2"/>
          <p:cNvSpPr txBox="1"/>
          <p:nvPr/>
        </p:nvSpPr>
        <p:spPr>
          <a:xfrm>
            <a:off x="518760" y="642960"/>
            <a:ext cx="8229240" cy="863640"/>
          </a:xfrm>
          <a:prstGeom prst="rect">
            <a:avLst/>
          </a:prstGeom>
          <a:noFill/>
          <a:ln w="0">
            <a:noFill/>
          </a:ln>
        </p:spPr>
        <p:txBody>
          <a:bodyPr anchor="ctr">
            <a:noAutofit/>
          </a:bodyPr>
          <a:lstStyle/>
          <a:p>
            <a:pPr algn="ctr">
              <a:lnSpc>
                <a:spcPct val="100000"/>
              </a:lnSpc>
            </a:pPr>
            <a:r>
              <a:rPr lang="sv-SE" sz="3600" b="1" strike="noStrike" spc="-1" dirty="0">
                <a:solidFill>
                  <a:srgbClr val="000000"/>
                </a:solidFill>
                <a:latin typeface="Calibri"/>
              </a:rPr>
              <a:t>Utveckling 2019-2023</a:t>
            </a:r>
            <a:endParaRPr lang="sv-SE" sz="3600" b="0" strike="noStrike" spc="-1" dirty="0">
              <a:solidFill>
                <a:srgbClr val="000000"/>
              </a:solidFill>
              <a:latin typeface="Calibri"/>
            </a:endParaRPr>
          </a:p>
        </p:txBody>
      </p:sp>
      <p:sp>
        <p:nvSpPr>
          <p:cNvPr id="196" name="Rectangle 3"/>
          <p:cNvSpPr txBox="1"/>
          <p:nvPr/>
        </p:nvSpPr>
        <p:spPr>
          <a:xfrm>
            <a:off x="467640" y="1412639"/>
            <a:ext cx="7776360" cy="4417921"/>
          </a:xfrm>
          <a:prstGeom prst="rect">
            <a:avLst/>
          </a:prstGeom>
          <a:noFill/>
          <a:ln w="0">
            <a:noFill/>
          </a:ln>
        </p:spPr>
        <p:txBody>
          <a:bodyPr>
            <a:normAutofit/>
          </a:bodyPr>
          <a:lstStyle/>
          <a:p>
            <a:pPr algn="ctr">
              <a:lnSpc>
                <a:spcPct val="100000"/>
              </a:lnSpc>
              <a:spcBef>
                <a:spcPts val="479"/>
              </a:spcBef>
              <a:tabLst>
                <a:tab pos="0" algn="l"/>
              </a:tabLst>
            </a:pPr>
            <a:r>
              <a:rPr lang="sv-SE" sz="2400" b="0" i="1" strike="noStrike" spc="-1">
                <a:solidFill>
                  <a:srgbClr val="C00000"/>
                </a:solidFill>
                <a:latin typeface="Calibri"/>
              </a:rPr>
              <a:t>Lärosäten med omsättning under 0,5 mdkr - </a:t>
            </a:r>
            <a:r>
              <a:rPr lang="sv-SE" sz="2400" b="1" i="1" strike="noStrike" spc="-1">
                <a:solidFill>
                  <a:srgbClr val="C00000"/>
                </a:solidFill>
                <a:latin typeface="Calibri"/>
              </a:rPr>
              <a:t>t</a:t>
            </a:r>
            <a:r>
              <a:rPr lang="sv-SE" sz="2400" b="1" i="1" strike="noStrike" spc="-1">
                <a:solidFill>
                  <a:srgbClr val="C0504D"/>
                </a:solidFill>
                <a:latin typeface="Calibri"/>
              </a:rPr>
              <a:t>otalt</a:t>
            </a:r>
            <a:endParaRPr lang="sv-SE" sz="2400" b="0" strike="noStrike" spc="-1">
              <a:solidFill>
                <a:srgbClr val="000000"/>
              </a:solidFill>
              <a:latin typeface="Calibri"/>
            </a:endParaRPr>
          </a:p>
        </p:txBody>
      </p:sp>
      <p:pic>
        <p:nvPicPr>
          <p:cNvPr id="197" name="Picture 2" descr="SUHF_logo_u_txt_pms307"/>
          <p:cNvPicPr/>
          <p:nvPr/>
        </p:nvPicPr>
        <p:blipFill>
          <a:blip r:embed="rId2"/>
          <a:stretch/>
        </p:blipFill>
        <p:spPr>
          <a:xfrm>
            <a:off x="179640" y="304560"/>
            <a:ext cx="2051280" cy="676080"/>
          </a:xfrm>
          <a:prstGeom prst="rect">
            <a:avLst/>
          </a:prstGeom>
          <a:ln w="12700">
            <a:noFill/>
          </a:ln>
        </p:spPr>
      </p:pic>
      <p:sp>
        <p:nvSpPr>
          <p:cNvPr id="198"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sp>
        <p:nvSpPr>
          <p:cNvPr id="200" name="textruta 7"/>
          <p:cNvSpPr/>
          <p:nvPr/>
        </p:nvSpPr>
        <p:spPr>
          <a:xfrm>
            <a:off x="5796000" y="304560"/>
            <a:ext cx="2520000" cy="364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sv-SE" sz="1800" b="0" strike="noStrike" spc="-1" dirty="0">
              <a:latin typeface="Calibri"/>
            </a:endParaRPr>
          </a:p>
        </p:txBody>
      </p:sp>
      <p:sp>
        <p:nvSpPr>
          <p:cNvPr id="2" name="PlaceHolder 1"/>
          <p:cNvSpPr>
            <a:spLocks noGrp="1"/>
          </p:cNvSpPr>
          <p:nvPr>
            <p:ph type="sldNum" idx="6"/>
          </p:nvPr>
        </p:nvSpPr>
        <p:spPr/>
        <p:txBody>
          <a:bodyPr/>
          <a:lstStyle/>
          <a:p>
            <a:fld id="{411083B1-8716-45AC-B931-E0D58B3EEF27}" type="slidenum">
              <a:rPr/>
              <a:t>19</a:t>
            </a:fld>
            <a:endParaRPr/>
          </a:p>
        </p:txBody>
      </p:sp>
      <p:graphicFrame>
        <p:nvGraphicFramePr>
          <p:cNvPr id="9" name="Diagram 8">
            <a:extLst>
              <a:ext uri="{FF2B5EF4-FFF2-40B4-BE49-F238E27FC236}">
                <a16:creationId xmlns:a16="http://schemas.microsoft.com/office/drawing/2014/main" id="{00000000-0008-0000-0A00-000002000000}"/>
              </a:ext>
            </a:extLst>
          </p:cNvPr>
          <p:cNvGraphicFramePr>
            <a:graphicFrameLocks/>
          </p:cNvGraphicFramePr>
          <p:nvPr>
            <p:extLst>
              <p:ext uri="{D42A27DB-BD31-4B8C-83A1-F6EECF244321}">
                <p14:modId xmlns:p14="http://schemas.microsoft.com/office/powerpoint/2010/main" val="3274720090"/>
              </p:ext>
            </p:extLst>
          </p:nvPr>
        </p:nvGraphicFramePr>
        <p:xfrm>
          <a:off x="518760" y="1789906"/>
          <a:ext cx="7919561" cy="438229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Rectangle 2"/>
          <p:cNvSpPr txBox="1"/>
          <p:nvPr/>
        </p:nvSpPr>
        <p:spPr>
          <a:xfrm>
            <a:off x="734760" y="428760"/>
            <a:ext cx="8229240" cy="863640"/>
          </a:xfrm>
          <a:prstGeom prst="rect">
            <a:avLst/>
          </a:prstGeom>
          <a:noFill/>
          <a:ln w="0">
            <a:noFill/>
          </a:ln>
        </p:spPr>
        <p:txBody>
          <a:bodyPr anchor="ctr">
            <a:noAutofit/>
          </a:bodyPr>
          <a:lstStyle/>
          <a:p>
            <a:pPr algn="ctr">
              <a:lnSpc>
                <a:spcPct val="100000"/>
              </a:lnSpc>
            </a:pPr>
            <a:r>
              <a:rPr lang="sv-SE" sz="3600" b="1" strike="noStrike" spc="-1" dirty="0">
                <a:solidFill>
                  <a:srgbClr val="000000"/>
                </a:solidFill>
                <a:latin typeface="Calibri"/>
              </a:rPr>
              <a:t>SUHF-statistiken 2023</a:t>
            </a:r>
            <a:endParaRPr lang="sv-SE" sz="3600" b="0" strike="noStrike" spc="-1" dirty="0">
              <a:solidFill>
                <a:srgbClr val="000000"/>
              </a:solidFill>
              <a:latin typeface="Calibri"/>
            </a:endParaRPr>
          </a:p>
        </p:txBody>
      </p:sp>
      <p:sp>
        <p:nvSpPr>
          <p:cNvPr id="136" name="Rectangle 3"/>
          <p:cNvSpPr txBox="1"/>
          <p:nvPr/>
        </p:nvSpPr>
        <p:spPr>
          <a:xfrm>
            <a:off x="435600" y="1136880"/>
            <a:ext cx="8280720" cy="5218920"/>
          </a:xfrm>
          <a:prstGeom prst="rect">
            <a:avLst/>
          </a:prstGeom>
          <a:noFill/>
          <a:ln w="0">
            <a:noFill/>
          </a:ln>
        </p:spPr>
        <p:txBody>
          <a:bodyPr>
            <a:normAutofit fontScale="25000" lnSpcReduction="20000"/>
          </a:bodyPr>
          <a:lstStyle/>
          <a:p>
            <a:pPr>
              <a:lnSpc>
                <a:spcPct val="100000"/>
              </a:lnSpc>
              <a:spcBef>
                <a:spcPts val="1120"/>
              </a:spcBef>
              <a:tabLst>
                <a:tab pos="0" algn="l"/>
              </a:tabLst>
            </a:pPr>
            <a:r>
              <a:rPr lang="sv-SE" sz="5600" b="0" u="sng" strike="noStrike" spc="-1" dirty="0">
                <a:solidFill>
                  <a:srgbClr val="1F497D"/>
                </a:solidFill>
                <a:uFillTx/>
                <a:latin typeface="Calibri"/>
              </a:rPr>
              <a:t>Inledning/bakgrund till SUHF-modellen (styrkor/svagheter)</a:t>
            </a:r>
            <a:endParaRPr lang="sv-SE" sz="5600" b="0" strike="noStrike" spc="-1" dirty="0">
              <a:solidFill>
                <a:srgbClr val="000000"/>
              </a:solidFill>
              <a:latin typeface="Calibri"/>
            </a:endParaRPr>
          </a:p>
          <a:p>
            <a:pPr>
              <a:lnSpc>
                <a:spcPct val="100000"/>
              </a:lnSpc>
              <a:spcBef>
                <a:spcPts val="961"/>
              </a:spcBef>
              <a:tabLst>
                <a:tab pos="0" algn="l"/>
              </a:tabLst>
            </a:pPr>
            <a:r>
              <a:rPr lang="sv-SE" sz="4800" b="0" strike="noStrike" spc="-1" dirty="0">
                <a:solidFill>
                  <a:srgbClr val="1F497D"/>
                </a:solidFill>
                <a:latin typeface="Calibri"/>
              </a:rPr>
              <a:t>SUHF (Sveriges universitets och högskoleförbund) tog i november 2007 beslut om att rekommendera sina medlemmar att införa en ny redovisningsmodell för indirekta kostnader. Syftet från SUHF har varit att skapa en modell som på ett enkelt men ändå rättvisande och kostnadseffektivt sätt bidrar till god intern styrning och kontroll och som stödjer högskolans behov av tillförlitliga beslutsunderlag för verksamhetsstyrning och uppföljning. Modellen ska leda till rättvisande redovisning och kalkylering samt även medverka till bättre uppföljning av full kostnadstäckning vid högskolornas olika verksamheter. Modellen är enkel, tydlig och transparent samtidigt som den vid en likformig tillämpning ökar möjligheterna till jämförbarhet mellan olika verksamheter och år. </a:t>
            </a:r>
            <a:endParaRPr lang="sv-SE" sz="4800" b="0" strike="noStrike" spc="-1" dirty="0">
              <a:solidFill>
                <a:srgbClr val="000000"/>
              </a:solidFill>
              <a:latin typeface="Calibri"/>
            </a:endParaRPr>
          </a:p>
          <a:p>
            <a:pPr>
              <a:lnSpc>
                <a:spcPct val="100000"/>
              </a:lnSpc>
              <a:spcBef>
                <a:spcPts val="961"/>
              </a:spcBef>
              <a:tabLst>
                <a:tab pos="0" algn="l"/>
              </a:tabLst>
            </a:pPr>
            <a:r>
              <a:rPr lang="sv-SE" sz="4800" b="0" strike="noStrike" spc="-1" dirty="0">
                <a:solidFill>
                  <a:srgbClr val="1F497D"/>
                </a:solidFill>
                <a:latin typeface="Calibri"/>
              </a:rPr>
              <a:t>Målet är att modellen ska bidra till att harmonisera redovisningen mellan lärosätena över tiden, men att den i första hand inte avser att mäta effektiviteten mellan lärosätena. Anledningen till detta är att det inte finns ett standardiserat och/eller ”tvingande” sätt att redovisa olika kostnader samt att det i modellen ges ett visst utrymme att hantera aktiviteter genom olika grader av schabloniseringar. Ett exempel på detta är tex fördelningen av indirekta kostnader mellan utbildning och forskning, som är mycket svårt att göra på ett enhetligt sätt. Annat som kan påverka är även storleken på lärosäten, fördelning mellan utbildning/forskning och i viss mån hur man valt att organisera sig.</a:t>
            </a:r>
            <a:endParaRPr lang="sv-SE" sz="4800" b="0" strike="noStrike" spc="-1" dirty="0">
              <a:solidFill>
                <a:srgbClr val="000000"/>
              </a:solidFill>
              <a:latin typeface="Calibri"/>
            </a:endParaRPr>
          </a:p>
          <a:p>
            <a:pPr>
              <a:lnSpc>
                <a:spcPct val="100000"/>
              </a:lnSpc>
              <a:spcBef>
                <a:spcPts val="961"/>
              </a:spcBef>
              <a:tabLst>
                <a:tab pos="0" algn="l"/>
              </a:tabLst>
            </a:pPr>
            <a:r>
              <a:rPr lang="sv-SE" sz="4800" b="0" strike="noStrike" spc="-1" dirty="0">
                <a:solidFill>
                  <a:srgbClr val="1F497D"/>
                </a:solidFill>
                <a:latin typeface="Calibri"/>
              </a:rPr>
              <a:t>Styrkan i modellen är dessutom att den är gemensam och accepterad av hela sektorn, och utgör en grund för hur kalkylering sker, och möjliggör ett gemensamt regelverk kring hantering av ansökningar om extern finansiering av forskning, beviljande och redovisning av samfinansiering.</a:t>
            </a:r>
            <a:endParaRPr lang="sv-SE" sz="4800" b="0" strike="noStrike" spc="-1" dirty="0">
              <a:solidFill>
                <a:srgbClr val="000000"/>
              </a:solidFill>
              <a:latin typeface="Calibri"/>
            </a:endParaRPr>
          </a:p>
          <a:p>
            <a:pPr>
              <a:lnSpc>
                <a:spcPct val="100000"/>
              </a:lnSpc>
              <a:spcBef>
                <a:spcPts val="479"/>
              </a:spcBef>
              <a:tabLst>
                <a:tab pos="0" algn="l"/>
              </a:tabLst>
            </a:pPr>
            <a:endParaRPr lang="sv-SE" sz="2400" b="0" strike="noStrike" spc="-1" dirty="0">
              <a:solidFill>
                <a:srgbClr val="000000"/>
              </a:solidFill>
              <a:latin typeface="Calibri"/>
            </a:endParaRPr>
          </a:p>
          <a:p>
            <a:pPr>
              <a:lnSpc>
                <a:spcPct val="100000"/>
              </a:lnSpc>
              <a:spcBef>
                <a:spcPts val="1120"/>
              </a:spcBef>
              <a:tabLst>
                <a:tab pos="0" algn="l"/>
              </a:tabLst>
            </a:pPr>
            <a:r>
              <a:rPr lang="sv-SE" sz="5600" b="0" u="sng" strike="noStrike" spc="-1" dirty="0">
                <a:solidFill>
                  <a:srgbClr val="1F497D"/>
                </a:solidFill>
                <a:uFillTx/>
                <a:latin typeface="Calibri"/>
              </a:rPr>
              <a:t>Syfte med statistikinsamlingen</a:t>
            </a:r>
            <a:endParaRPr lang="sv-SE" sz="5600" b="0" strike="noStrike" spc="-1" dirty="0">
              <a:solidFill>
                <a:srgbClr val="000000"/>
              </a:solidFill>
              <a:latin typeface="Calibri"/>
            </a:endParaRPr>
          </a:p>
          <a:p>
            <a:pPr>
              <a:lnSpc>
                <a:spcPct val="100000"/>
              </a:lnSpc>
              <a:spcBef>
                <a:spcPts val="961"/>
              </a:spcBef>
              <a:tabLst>
                <a:tab pos="0" algn="l"/>
              </a:tabLst>
            </a:pPr>
            <a:r>
              <a:rPr lang="sv-SE" sz="4800" b="0" strike="noStrike" spc="-1" dirty="0">
                <a:solidFill>
                  <a:srgbClr val="1F497D"/>
                </a:solidFill>
                <a:latin typeface="Calibri"/>
              </a:rPr>
              <a:t>SUHF har sedan 2011 årligen begärt in uppgifter om indirekta kostnader vid alla universitet och högskolor i Sverige och från 2019 har insamlingen kompletterats med en enkät, i syfte fånga in information kopplat till lärosätenas tillämpning av SUHF-modellen. </a:t>
            </a:r>
            <a:endParaRPr lang="sv-SE" sz="4800" b="0" strike="noStrike" spc="-1" dirty="0">
              <a:solidFill>
                <a:srgbClr val="000000"/>
              </a:solidFill>
              <a:latin typeface="Calibri"/>
            </a:endParaRPr>
          </a:p>
          <a:p>
            <a:pPr>
              <a:lnSpc>
                <a:spcPct val="100000"/>
              </a:lnSpc>
              <a:spcBef>
                <a:spcPts val="961"/>
              </a:spcBef>
              <a:tabLst>
                <a:tab pos="0" algn="l"/>
              </a:tabLst>
            </a:pPr>
            <a:r>
              <a:rPr lang="sv-SE" sz="4800" b="0" strike="noStrike" spc="-1" dirty="0">
                <a:solidFill>
                  <a:srgbClr val="1F497D"/>
                </a:solidFill>
                <a:latin typeface="Calibri"/>
              </a:rPr>
              <a:t>Den inlämnade statistiken syftar till att vara ett stöd för det egna lärosätet att följa utvecklingen gällande de egna indirekta kostnaderna över tid, eller för att ha som utgångspunkt i mer djupgående jämförelser och analyser i förhållande till något annat specifikt lärosäte. </a:t>
            </a:r>
            <a:endParaRPr lang="sv-SE" sz="4800" b="0" strike="noStrike" spc="-1" dirty="0">
              <a:solidFill>
                <a:srgbClr val="000000"/>
              </a:solidFill>
              <a:latin typeface="Calibri"/>
            </a:endParaRPr>
          </a:p>
          <a:p>
            <a:pPr>
              <a:lnSpc>
                <a:spcPct val="100000"/>
              </a:lnSpc>
              <a:spcBef>
                <a:spcPts val="961"/>
              </a:spcBef>
              <a:tabLst>
                <a:tab pos="0" algn="l"/>
              </a:tabLst>
            </a:pPr>
            <a:r>
              <a:rPr lang="sv-SE" sz="4800" b="0" strike="noStrike" spc="-1" dirty="0">
                <a:solidFill>
                  <a:srgbClr val="1F497D"/>
                </a:solidFill>
                <a:latin typeface="Calibri"/>
              </a:rPr>
              <a:t>Syftet med insamlingen är inte att presentera en bild som ska användas för att identifiera vilka lärosäten som har, och vilka som inte har en effektiv stödverksamhet. Det går inte att utifrån statistiken säga detta p.g.a. olikheter i hantering och förutsättningar enligt ovanstående resonemang. </a:t>
            </a:r>
            <a:endParaRPr lang="sv-SE" sz="4800" b="0" strike="noStrike" spc="-1" dirty="0">
              <a:solidFill>
                <a:srgbClr val="000000"/>
              </a:solidFill>
              <a:latin typeface="Calibri"/>
            </a:endParaRPr>
          </a:p>
          <a:p>
            <a:pPr>
              <a:lnSpc>
                <a:spcPct val="100000"/>
              </a:lnSpc>
              <a:spcBef>
                <a:spcPts val="961"/>
              </a:spcBef>
              <a:tabLst>
                <a:tab pos="0" algn="l"/>
              </a:tabLst>
            </a:pPr>
            <a:r>
              <a:rPr lang="sv-SE" sz="4800" b="0" strike="noStrike" spc="-1" dirty="0">
                <a:solidFill>
                  <a:srgbClr val="1F497D"/>
                </a:solidFill>
                <a:latin typeface="Calibri"/>
              </a:rPr>
              <a:t>Insamlingen är ett tillfälle då avsteg och frågetecken avseende modellen kan identifieras, där vi således kan rikta särskilda informations- och utvecklingsinsatser.</a:t>
            </a:r>
            <a:endParaRPr lang="sv-SE" sz="4800" b="0" strike="noStrike" spc="-1" dirty="0">
              <a:solidFill>
                <a:srgbClr val="000000"/>
              </a:solidFill>
              <a:latin typeface="Calibri"/>
            </a:endParaRPr>
          </a:p>
        </p:txBody>
      </p:sp>
      <p:pic>
        <p:nvPicPr>
          <p:cNvPr id="137" name="Picture 2" descr="SUHF_logo_u_txt_pms307"/>
          <p:cNvPicPr/>
          <p:nvPr/>
        </p:nvPicPr>
        <p:blipFill>
          <a:blip r:embed="rId3"/>
          <a:stretch/>
        </p:blipFill>
        <p:spPr>
          <a:xfrm>
            <a:off x="179640" y="304560"/>
            <a:ext cx="2051280" cy="676080"/>
          </a:xfrm>
          <a:prstGeom prst="rect">
            <a:avLst/>
          </a:prstGeom>
          <a:ln w="12700">
            <a:noFill/>
          </a:ln>
        </p:spPr>
      </p:pic>
      <p:sp>
        <p:nvSpPr>
          <p:cNvPr id="138"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sp>
        <p:nvSpPr>
          <p:cNvPr id="2" name="PlaceHolder 1"/>
          <p:cNvSpPr>
            <a:spLocks noGrp="1"/>
          </p:cNvSpPr>
          <p:nvPr>
            <p:ph type="sldNum" idx="6"/>
          </p:nvPr>
        </p:nvSpPr>
        <p:spPr/>
        <p:txBody>
          <a:bodyPr/>
          <a:lstStyle/>
          <a:p>
            <a:fld id="{C335A741-7003-4257-9BE2-242CD593EAE3}" type="slidenum">
              <a:rPr/>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Rectangle 2"/>
          <p:cNvSpPr txBox="1"/>
          <p:nvPr/>
        </p:nvSpPr>
        <p:spPr>
          <a:xfrm>
            <a:off x="467640" y="1053000"/>
            <a:ext cx="8229240" cy="863640"/>
          </a:xfrm>
          <a:prstGeom prst="rect">
            <a:avLst/>
          </a:prstGeom>
          <a:noFill/>
          <a:ln w="0">
            <a:noFill/>
          </a:ln>
        </p:spPr>
        <p:txBody>
          <a:bodyPr anchor="ctr">
            <a:normAutofit fontScale="85000" lnSpcReduction="20000"/>
          </a:bodyPr>
          <a:lstStyle/>
          <a:p>
            <a:pPr algn="ctr">
              <a:lnSpc>
                <a:spcPct val="100000"/>
              </a:lnSpc>
            </a:pPr>
            <a:r>
              <a:rPr lang="sv-SE" sz="3600" b="1" strike="noStrike" spc="-1" dirty="0">
                <a:solidFill>
                  <a:srgbClr val="000000"/>
                </a:solidFill>
                <a:latin typeface="Calibri"/>
              </a:rPr>
              <a:t>Andel indirekta kostnader 2023</a:t>
            </a:r>
            <a:br>
              <a:rPr dirty="0"/>
            </a:br>
            <a:r>
              <a:rPr lang="sv-SE" sz="3600" b="1" i="1" strike="noStrike" spc="-1" dirty="0">
                <a:solidFill>
                  <a:srgbClr val="000000"/>
                </a:solidFill>
                <a:latin typeface="Calibri"/>
              </a:rPr>
              <a:t>Utbildning</a:t>
            </a:r>
            <a:endParaRPr lang="sv-SE" sz="3600" b="0" strike="noStrike" spc="-1" dirty="0">
              <a:solidFill>
                <a:srgbClr val="000000"/>
              </a:solidFill>
              <a:latin typeface="Calibri"/>
            </a:endParaRPr>
          </a:p>
        </p:txBody>
      </p:sp>
      <p:pic>
        <p:nvPicPr>
          <p:cNvPr id="202" name="Picture 2" descr="SUHF_logo_u_txt_pms307"/>
          <p:cNvPicPr/>
          <p:nvPr/>
        </p:nvPicPr>
        <p:blipFill>
          <a:blip r:embed="rId3"/>
          <a:stretch/>
        </p:blipFill>
        <p:spPr>
          <a:xfrm>
            <a:off x="179640" y="304560"/>
            <a:ext cx="2051280" cy="676080"/>
          </a:xfrm>
          <a:prstGeom prst="rect">
            <a:avLst/>
          </a:prstGeom>
          <a:ln w="12700">
            <a:noFill/>
          </a:ln>
        </p:spPr>
      </p:pic>
      <p:sp>
        <p:nvSpPr>
          <p:cNvPr id="203"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sp>
        <p:nvSpPr>
          <p:cNvPr id="2" name="PlaceHolder 1"/>
          <p:cNvSpPr>
            <a:spLocks noGrp="1"/>
          </p:cNvSpPr>
          <p:nvPr>
            <p:ph type="sldNum" idx="6"/>
          </p:nvPr>
        </p:nvSpPr>
        <p:spPr/>
        <p:txBody>
          <a:bodyPr/>
          <a:lstStyle/>
          <a:p>
            <a:fld id="{4B16A539-1ACB-4E72-811A-2AC70403F53B}" type="slidenum">
              <a:rPr/>
              <a:t>20</a:t>
            </a:fld>
            <a:endParaRPr/>
          </a:p>
        </p:txBody>
      </p:sp>
      <p:graphicFrame>
        <p:nvGraphicFramePr>
          <p:cNvPr id="10" name="Diagram 9">
            <a:extLst>
              <a:ext uri="{FF2B5EF4-FFF2-40B4-BE49-F238E27FC236}">
                <a16:creationId xmlns:a16="http://schemas.microsoft.com/office/drawing/2014/main" id="{00000000-0008-0000-1000-000002000000}"/>
              </a:ext>
            </a:extLst>
          </p:cNvPr>
          <p:cNvGraphicFramePr>
            <a:graphicFrameLocks/>
          </p:cNvGraphicFramePr>
          <p:nvPr>
            <p:extLst>
              <p:ext uri="{D42A27DB-BD31-4B8C-83A1-F6EECF244321}">
                <p14:modId xmlns:p14="http://schemas.microsoft.com/office/powerpoint/2010/main" val="3775377571"/>
              </p:ext>
            </p:extLst>
          </p:nvPr>
        </p:nvGraphicFramePr>
        <p:xfrm>
          <a:off x="467640" y="1918348"/>
          <a:ext cx="8229240" cy="430354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01444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Rectangle 2"/>
          <p:cNvSpPr txBox="1"/>
          <p:nvPr/>
        </p:nvSpPr>
        <p:spPr>
          <a:xfrm>
            <a:off x="467640" y="836640"/>
            <a:ext cx="8229240" cy="863640"/>
          </a:xfrm>
          <a:prstGeom prst="rect">
            <a:avLst/>
          </a:prstGeom>
          <a:noFill/>
          <a:ln w="0">
            <a:noFill/>
          </a:ln>
        </p:spPr>
        <p:txBody>
          <a:bodyPr anchor="ctr">
            <a:noAutofit/>
          </a:bodyPr>
          <a:lstStyle/>
          <a:p>
            <a:pPr algn="ctr">
              <a:lnSpc>
                <a:spcPct val="100000"/>
              </a:lnSpc>
            </a:pPr>
            <a:endParaRPr lang="sv-SE" sz="3600" b="0" strike="noStrike" spc="-1" dirty="0">
              <a:solidFill>
                <a:srgbClr val="000000"/>
              </a:solidFill>
              <a:latin typeface="Calibri"/>
            </a:endParaRPr>
          </a:p>
        </p:txBody>
      </p:sp>
      <p:pic>
        <p:nvPicPr>
          <p:cNvPr id="144" name="Picture 2" descr="SUHF_logo_u_txt_pms307"/>
          <p:cNvPicPr/>
          <p:nvPr/>
        </p:nvPicPr>
        <p:blipFill>
          <a:blip r:embed="rId2"/>
          <a:stretch/>
        </p:blipFill>
        <p:spPr>
          <a:xfrm>
            <a:off x="179640" y="304560"/>
            <a:ext cx="2051280" cy="676080"/>
          </a:xfrm>
          <a:prstGeom prst="rect">
            <a:avLst/>
          </a:prstGeom>
          <a:ln w="12700">
            <a:noFill/>
          </a:ln>
        </p:spPr>
      </p:pic>
      <p:sp>
        <p:nvSpPr>
          <p:cNvPr id="145"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graphicFrame>
        <p:nvGraphicFramePr>
          <p:cNvPr id="146" name="Diagram 8"/>
          <p:cNvGraphicFramePr/>
          <p:nvPr/>
        </p:nvGraphicFramePr>
        <p:xfrm>
          <a:off x="467640" y="1990800"/>
          <a:ext cx="8304480" cy="39596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7" name="Diagram 11"/>
          <p:cNvGraphicFramePr/>
          <p:nvPr>
            <p:extLst>
              <p:ext uri="{D42A27DB-BD31-4B8C-83A1-F6EECF244321}">
                <p14:modId xmlns:p14="http://schemas.microsoft.com/office/powerpoint/2010/main" val="3505130524"/>
              </p:ext>
            </p:extLst>
          </p:nvPr>
        </p:nvGraphicFramePr>
        <p:xfrm>
          <a:off x="392400" y="1772640"/>
          <a:ext cx="8304480" cy="3959640"/>
        </p:xfrm>
        <a:graphic>
          <a:graphicData uri="http://schemas.openxmlformats.org/drawingml/2006/chart">
            <c:chart xmlns:c="http://schemas.openxmlformats.org/drawingml/2006/chart" xmlns:r="http://schemas.openxmlformats.org/officeDocument/2006/relationships" r:id="rId4"/>
          </a:graphicData>
        </a:graphic>
      </p:graphicFrame>
      <p:sp>
        <p:nvSpPr>
          <p:cNvPr id="2" name="PlaceHolder 1"/>
          <p:cNvSpPr>
            <a:spLocks noGrp="1"/>
          </p:cNvSpPr>
          <p:nvPr>
            <p:ph type="sldNum" idx="6"/>
          </p:nvPr>
        </p:nvSpPr>
        <p:spPr/>
        <p:txBody>
          <a:bodyPr/>
          <a:lstStyle/>
          <a:p>
            <a:fld id="{6733588B-672C-4AC1-A6B4-31A8E840CCA7}" type="slidenum">
              <a:rPr/>
              <a:t>21</a:t>
            </a:fld>
            <a:endParaRPr/>
          </a:p>
        </p:txBody>
      </p:sp>
      <p:graphicFrame>
        <p:nvGraphicFramePr>
          <p:cNvPr id="8" name="Diagram 7"/>
          <p:cNvGraphicFramePr>
            <a:graphicFrameLocks/>
          </p:cNvGraphicFramePr>
          <p:nvPr>
            <p:extLst>
              <p:ext uri="{D42A27DB-BD31-4B8C-83A1-F6EECF244321}">
                <p14:modId xmlns:p14="http://schemas.microsoft.com/office/powerpoint/2010/main" val="1027685280"/>
              </p:ext>
            </p:extLst>
          </p:nvPr>
        </p:nvGraphicFramePr>
        <p:xfrm>
          <a:off x="179640" y="2057400"/>
          <a:ext cx="8667720" cy="3487994"/>
        </p:xfrm>
        <a:graphic>
          <a:graphicData uri="http://schemas.openxmlformats.org/drawingml/2006/chart">
            <c:chart xmlns:c="http://schemas.openxmlformats.org/drawingml/2006/chart" xmlns:r="http://schemas.openxmlformats.org/officeDocument/2006/relationships" r:id="rId5"/>
          </a:graphicData>
        </a:graphic>
      </p:graphicFrame>
      <p:sp>
        <p:nvSpPr>
          <p:cNvPr id="3" name="Rectangle 2">
            <a:extLst>
              <a:ext uri="{FF2B5EF4-FFF2-40B4-BE49-F238E27FC236}">
                <a16:creationId xmlns:a16="http://schemas.microsoft.com/office/drawing/2014/main" id="{0672C2D4-762C-72F6-B1A5-82EC7136B096}"/>
              </a:ext>
            </a:extLst>
          </p:cNvPr>
          <p:cNvSpPr txBox="1"/>
          <p:nvPr/>
        </p:nvSpPr>
        <p:spPr>
          <a:xfrm>
            <a:off x="467640" y="1053000"/>
            <a:ext cx="8229240" cy="863640"/>
          </a:xfrm>
          <a:prstGeom prst="rect">
            <a:avLst/>
          </a:prstGeom>
          <a:noFill/>
          <a:ln w="0">
            <a:noFill/>
          </a:ln>
        </p:spPr>
        <p:txBody>
          <a:bodyPr anchor="ctr">
            <a:normAutofit/>
          </a:bodyPr>
          <a:lstStyle/>
          <a:p>
            <a:pPr algn="ctr">
              <a:lnSpc>
                <a:spcPct val="100000"/>
              </a:lnSpc>
            </a:pPr>
            <a:r>
              <a:rPr lang="sv-SE" sz="3600" b="1" strike="noStrike" spc="-1" dirty="0">
                <a:solidFill>
                  <a:srgbClr val="000000"/>
                </a:solidFill>
                <a:latin typeface="Calibri"/>
              </a:rPr>
              <a:t>Volym verksamhetskostnader</a:t>
            </a:r>
            <a:endParaRPr lang="sv-SE" sz="3600" b="0" strike="noStrike" spc="-1" dirty="0">
              <a:solidFill>
                <a:srgbClr val="000000"/>
              </a:solidFill>
              <a:latin typeface="Calibri"/>
            </a:endParaRPr>
          </a:p>
        </p:txBody>
      </p:sp>
    </p:spTree>
    <p:extLst>
      <p:ext uri="{BB962C8B-B14F-4D97-AF65-F5344CB8AC3E}">
        <p14:creationId xmlns:p14="http://schemas.microsoft.com/office/powerpoint/2010/main" val="4221955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Rectangle 2"/>
          <p:cNvSpPr txBox="1"/>
          <p:nvPr/>
        </p:nvSpPr>
        <p:spPr>
          <a:xfrm>
            <a:off x="2431440" y="404640"/>
            <a:ext cx="6284880" cy="1195560"/>
          </a:xfrm>
          <a:prstGeom prst="rect">
            <a:avLst/>
          </a:prstGeom>
          <a:noFill/>
          <a:ln w="0">
            <a:noFill/>
          </a:ln>
        </p:spPr>
        <p:txBody>
          <a:bodyPr anchor="ctr">
            <a:normAutofit fontScale="89000"/>
          </a:bodyPr>
          <a:lstStyle/>
          <a:p>
            <a:pPr algn="ctr">
              <a:lnSpc>
                <a:spcPct val="100000"/>
              </a:lnSpc>
            </a:pPr>
            <a:r>
              <a:rPr lang="sv-SE" sz="4000" b="1" strike="noStrike" spc="-1" dirty="0">
                <a:solidFill>
                  <a:srgbClr val="000000"/>
                </a:solidFill>
                <a:latin typeface="Calibri"/>
              </a:rPr>
              <a:t>Andel indirekta kostnader 2023</a:t>
            </a:r>
            <a:br>
              <a:rPr dirty="0"/>
            </a:br>
            <a:r>
              <a:rPr lang="sv-SE" sz="2700" b="1" i="1" strike="noStrike" spc="-1" dirty="0">
                <a:solidFill>
                  <a:srgbClr val="C00000"/>
                </a:solidFill>
                <a:latin typeface="Calibri"/>
              </a:rPr>
              <a:t>Utbildning</a:t>
            </a:r>
            <a:endParaRPr lang="sv-SE" sz="2700" b="0" strike="noStrike" spc="-1" dirty="0">
              <a:solidFill>
                <a:srgbClr val="000000"/>
              </a:solidFill>
              <a:latin typeface="Calibri"/>
            </a:endParaRPr>
          </a:p>
        </p:txBody>
      </p:sp>
      <p:pic>
        <p:nvPicPr>
          <p:cNvPr id="208" name="Picture 2" descr="SUHF_logo_u_txt_pms307"/>
          <p:cNvPicPr/>
          <p:nvPr/>
        </p:nvPicPr>
        <p:blipFill>
          <a:blip r:embed="rId3"/>
          <a:stretch/>
        </p:blipFill>
        <p:spPr>
          <a:xfrm>
            <a:off x="179640" y="304560"/>
            <a:ext cx="2051280" cy="676080"/>
          </a:xfrm>
          <a:prstGeom prst="rect">
            <a:avLst/>
          </a:prstGeom>
          <a:ln w="12700">
            <a:noFill/>
          </a:ln>
        </p:spPr>
      </p:pic>
      <p:sp>
        <p:nvSpPr>
          <p:cNvPr id="209"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sp>
        <p:nvSpPr>
          <p:cNvPr id="210" name="textruta 3"/>
          <p:cNvSpPr/>
          <p:nvPr/>
        </p:nvSpPr>
        <p:spPr>
          <a:xfrm>
            <a:off x="5963478" y="5859000"/>
            <a:ext cx="2752842" cy="260156"/>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sv-SE" sz="1100" b="0" strike="noStrike" spc="-1" dirty="0">
                <a:solidFill>
                  <a:srgbClr val="000000"/>
                </a:solidFill>
                <a:latin typeface="Calibri"/>
              </a:rPr>
              <a:t>Verksamhetskostnader utbildning (</a:t>
            </a:r>
            <a:r>
              <a:rPr lang="sv-SE" sz="1100" b="0" strike="noStrike" spc="-1" dirty="0" err="1">
                <a:solidFill>
                  <a:srgbClr val="000000"/>
                </a:solidFill>
                <a:latin typeface="Calibri"/>
              </a:rPr>
              <a:t>mrdr</a:t>
            </a:r>
            <a:r>
              <a:rPr lang="sv-SE" sz="1100" b="0" strike="noStrike" spc="-1" dirty="0">
                <a:solidFill>
                  <a:srgbClr val="000000"/>
                </a:solidFill>
                <a:latin typeface="Calibri"/>
              </a:rPr>
              <a:t>)</a:t>
            </a:r>
            <a:endParaRPr lang="sv-SE" sz="1100" b="0" strike="noStrike" spc="-1" dirty="0">
              <a:latin typeface="Calibri"/>
            </a:endParaRPr>
          </a:p>
        </p:txBody>
      </p:sp>
      <p:sp>
        <p:nvSpPr>
          <p:cNvPr id="2" name="PlaceHolder 1"/>
          <p:cNvSpPr>
            <a:spLocks noGrp="1"/>
          </p:cNvSpPr>
          <p:nvPr>
            <p:ph type="sldNum" idx="6"/>
          </p:nvPr>
        </p:nvSpPr>
        <p:spPr/>
        <p:txBody>
          <a:bodyPr/>
          <a:lstStyle/>
          <a:p>
            <a:fld id="{D6447292-3675-4AAB-8293-53F09BBE411A}" type="slidenum">
              <a:rPr/>
              <a:t>22</a:t>
            </a:fld>
            <a:endParaRPr/>
          </a:p>
        </p:txBody>
      </p:sp>
      <p:graphicFrame>
        <p:nvGraphicFramePr>
          <p:cNvPr id="8" name="Diagram 7">
            <a:extLst>
              <a:ext uri="{FF2B5EF4-FFF2-40B4-BE49-F238E27FC236}">
                <a16:creationId xmlns:a16="http://schemas.microsoft.com/office/drawing/2014/main" id="{00000000-0008-0000-1300-000002000000}"/>
              </a:ext>
            </a:extLst>
          </p:cNvPr>
          <p:cNvGraphicFramePr>
            <a:graphicFrameLocks/>
          </p:cNvGraphicFramePr>
          <p:nvPr>
            <p:extLst>
              <p:ext uri="{D42A27DB-BD31-4B8C-83A1-F6EECF244321}">
                <p14:modId xmlns:p14="http://schemas.microsoft.com/office/powerpoint/2010/main" val="507631795"/>
              </p:ext>
            </p:extLst>
          </p:nvPr>
        </p:nvGraphicFramePr>
        <p:xfrm>
          <a:off x="351983" y="1505644"/>
          <a:ext cx="8440034" cy="461351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301206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Rectangle 2"/>
          <p:cNvSpPr txBox="1"/>
          <p:nvPr/>
        </p:nvSpPr>
        <p:spPr>
          <a:xfrm>
            <a:off x="467640" y="620640"/>
            <a:ext cx="8229240" cy="1244160"/>
          </a:xfrm>
          <a:prstGeom prst="rect">
            <a:avLst/>
          </a:prstGeom>
          <a:noFill/>
          <a:ln w="0">
            <a:noFill/>
          </a:ln>
        </p:spPr>
        <p:txBody>
          <a:bodyPr anchor="ctr">
            <a:normAutofit/>
          </a:bodyPr>
          <a:lstStyle/>
          <a:p>
            <a:pPr algn="ctr">
              <a:lnSpc>
                <a:spcPct val="100000"/>
              </a:lnSpc>
            </a:pPr>
            <a:r>
              <a:rPr lang="sv-SE" sz="4000" b="1" strike="noStrike" spc="-1" dirty="0">
                <a:solidFill>
                  <a:srgbClr val="000000"/>
                </a:solidFill>
                <a:latin typeface="Calibri"/>
              </a:rPr>
              <a:t>Utveckling 2019-2023</a:t>
            </a:r>
            <a:br>
              <a:rPr dirty="0"/>
            </a:br>
            <a:r>
              <a:rPr lang="sv-SE" sz="2700" b="0" i="1" strike="noStrike" spc="-1" dirty="0">
                <a:solidFill>
                  <a:srgbClr val="C00000"/>
                </a:solidFill>
                <a:latin typeface="Calibri"/>
              </a:rPr>
              <a:t>Lärosäten med omsättning över 3 mdkr – </a:t>
            </a:r>
            <a:r>
              <a:rPr lang="sv-SE" sz="2700" b="1" i="1" strike="noStrike" spc="-1" dirty="0">
                <a:solidFill>
                  <a:srgbClr val="C00000"/>
                </a:solidFill>
                <a:latin typeface="Calibri"/>
              </a:rPr>
              <a:t>utbildning </a:t>
            </a:r>
            <a:endParaRPr lang="sv-SE" sz="2700" b="0" strike="noStrike" spc="-1" dirty="0">
              <a:solidFill>
                <a:srgbClr val="000000"/>
              </a:solidFill>
              <a:latin typeface="Calibri"/>
            </a:endParaRPr>
          </a:p>
        </p:txBody>
      </p:sp>
      <p:pic>
        <p:nvPicPr>
          <p:cNvPr id="214" name="Picture 2" descr="SUHF_logo_u_txt_pms307"/>
          <p:cNvPicPr/>
          <p:nvPr/>
        </p:nvPicPr>
        <p:blipFill>
          <a:blip r:embed="rId3"/>
          <a:stretch/>
        </p:blipFill>
        <p:spPr>
          <a:xfrm>
            <a:off x="179640" y="304560"/>
            <a:ext cx="2051280" cy="676080"/>
          </a:xfrm>
          <a:prstGeom prst="rect">
            <a:avLst/>
          </a:prstGeom>
          <a:ln w="12700">
            <a:noFill/>
          </a:ln>
        </p:spPr>
      </p:pic>
      <p:sp>
        <p:nvSpPr>
          <p:cNvPr id="215"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sp>
        <p:nvSpPr>
          <p:cNvPr id="2" name="PlaceHolder 1"/>
          <p:cNvSpPr>
            <a:spLocks noGrp="1"/>
          </p:cNvSpPr>
          <p:nvPr>
            <p:ph type="sldNum" idx="6"/>
          </p:nvPr>
        </p:nvSpPr>
        <p:spPr/>
        <p:txBody>
          <a:bodyPr/>
          <a:lstStyle/>
          <a:p>
            <a:fld id="{E277BBF3-A1D8-4148-9FF1-61FBC274CBAC}" type="slidenum">
              <a:t>23</a:t>
            </a:fld>
            <a:endParaRPr/>
          </a:p>
        </p:txBody>
      </p:sp>
      <p:graphicFrame>
        <p:nvGraphicFramePr>
          <p:cNvPr id="7" name="Diagram 6">
            <a:extLst>
              <a:ext uri="{FF2B5EF4-FFF2-40B4-BE49-F238E27FC236}">
                <a16:creationId xmlns:a16="http://schemas.microsoft.com/office/drawing/2014/main" id="{00000000-0008-0000-0B00-000003000000}"/>
              </a:ext>
            </a:extLst>
          </p:cNvPr>
          <p:cNvGraphicFramePr>
            <a:graphicFrameLocks/>
          </p:cNvGraphicFramePr>
          <p:nvPr>
            <p:extLst>
              <p:ext uri="{D42A27DB-BD31-4B8C-83A1-F6EECF244321}">
                <p14:modId xmlns:p14="http://schemas.microsoft.com/office/powerpoint/2010/main" val="624725008"/>
              </p:ext>
            </p:extLst>
          </p:nvPr>
        </p:nvGraphicFramePr>
        <p:xfrm>
          <a:off x="745435" y="2015859"/>
          <a:ext cx="7513982" cy="4076827"/>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Rectangle 2"/>
          <p:cNvSpPr txBox="1"/>
          <p:nvPr/>
        </p:nvSpPr>
        <p:spPr>
          <a:xfrm>
            <a:off x="467640" y="702165"/>
            <a:ext cx="8218800" cy="791640"/>
          </a:xfrm>
          <a:prstGeom prst="rect">
            <a:avLst/>
          </a:prstGeom>
          <a:noFill/>
          <a:ln w="0">
            <a:noFill/>
          </a:ln>
        </p:spPr>
        <p:txBody>
          <a:bodyPr anchor="ctr">
            <a:noAutofit/>
          </a:bodyPr>
          <a:lstStyle/>
          <a:p>
            <a:pPr algn="ctr">
              <a:lnSpc>
                <a:spcPct val="100000"/>
              </a:lnSpc>
            </a:pPr>
            <a:r>
              <a:rPr lang="sv-SE" sz="3600" b="1" strike="noStrike" spc="-1" dirty="0">
                <a:solidFill>
                  <a:srgbClr val="000000"/>
                </a:solidFill>
                <a:latin typeface="Calibri"/>
              </a:rPr>
              <a:t>Utveckling 2019-2023</a:t>
            </a:r>
            <a:endParaRPr lang="sv-SE" sz="3600" b="0" strike="noStrike" spc="-1" dirty="0">
              <a:solidFill>
                <a:srgbClr val="000000"/>
              </a:solidFill>
              <a:latin typeface="Calibri"/>
            </a:endParaRPr>
          </a:p>
        </p:txBody>
      </p:sp>
      <p:sp>
        <p:nvSpPr>
          <p:cNvPr id="219" name="Rectangle 3"/>
          <p:cNvSpPr txBox="1"/>
          <p:nvPr/>
        </p:nvSpPr>
        <p:spPr>
          <a:xfrm>
            <a:off x="427680" y="1543320"/>
            <a:ext cx="8280720" cy="4621680"/>
          </a:xfrm>
          <a:prstGeom prst="rect">
            <a:avLst/>
          </a:prstGeom>
          <a:noFill/>
          <a:ln w="0">
            <a:noFill/>
          </a:ln>
        </p:spPr>
        <p:txBody>
          <a:bodyPr>
            <a:normAutofit/>
          </a:bodyPr>
          <a:lstStyle/>
          <a:p>
            <a:pPr algn="ctr">
              <a:lnSpc>
                <a:spcPct val="100000"/>
              </a:lnSpc>
              <a:spcBef>
                <a:spcPts val="479"/>
              </a:spcBef>
              <a:tabLst>
                <a:tab pos="0" algn="l"/>
              </a:tabLst>
            </a:pPr>
            <a:r>
              <a:rPr lang="sv-SE" sz="2400" b="0" i="1" strike="noStrike" spc="-1" dirty="0">
                <a:solidFill>
                  <a:srgbClr val="C00000"/>
                </a:solidFill>
                <a:latin typeface="Calibri"/>
              </a:rPr>
              <a:t>Lärosäten med omsättning 1-3 mdkr – </a:t>
            </a:r>
            <a:r>
              <a:rPr lang="sv-SE" sz="2400" b="1" i="1" strike="noStrike" spc="-1" dirty="0">
                <a:solidFill>
                  <a:srgbClr val="C00000"/>
                </a:solidFill>
                <a:latin typeface="Calibri"/>
              </a:rPr>
              <a:t>utbildning</a:t>
            </a:r>
            <a:endParaRPr lang="sv-SE" sz="2400" b="0" strike="noStrike" spc="-1" dirty="0">
              <a:solidFill>
                <a:srgbClr val="000000"/>
              </a:solidFill>
              <a:latin typeface="Calibri"/>
            </a:endParaRPr>
          </a:p>
        </p:txBody>
      </p:sp>
      <p:pic>
        <p:nvPicPr>
          <p:cNvPr id="220" name="Picture 2" descr="SUHF_logo_u_txt_pms307"/>
          <p:cNvPicPr/>
          <p:nvPr/>
        </p:nvPicPr>
        <p:blipFill>
          <a:blip r:embed="rId2"/>
          <a:stretch/>
        </p:blipFill>
        <p:spPr>
          <a:xfrm>
            <a:off x="179640" y="304560"/>
            <a:ext cx="2051280" cy="676080"/>
          </a:xfrm>
          <a:prstGeom prst="rect">
            <a:avLst/>
          </a:prstGeom>
          <a:ln w="12700">
            <a:noFill/>
          </a:ln>
        </p:spPr>
      </p:pic>
      <p:sp>
        <p:nvSpPr>
          <p:cNvPr id="221"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sp>
        <p:nvSpPr>
          <p:cNvPr id="2" name="PlaceHolder 1"/>
          <p:cNvSpPr>
            <a:spLocks noGrp="1"/>
          </p:cNvSpPr>
          <p:nvPr>
            <p:ph type="sldNum" idx="6"/>
          </p:nvPr>
        </p:nvSpPr>
        <p:spPr/>
        <p:txBody>
          <a:bodyPr/>
          <a:lstStyle/>
          <a:p>
            <a:fld id="{2E19A06E-6C7E-4B5E-9D93-15393CC97815}" type="slidenum">
              <a:t>24</a:t>
            </a:fld>
            <a:endParaRPr/>
          </a:p>
        </p:txBody>
      </p:sp>
      <p:graphicFrame>
        <p:nvGraphicFramePr>
          <p:cNvPr id="8" name="Diagram 7">
            <a:extLst>
              <a:ext uri="{FF2B5EF4-FFF2-40B4-BE49-F238E27FC236}">
                <a16:creationId xmlns:a16="http://schemas.microsoft.com/office/drawing/2014/main" id="{00000000-0008-0000-0B00-000004000000}"/>
              </a:ext>
            </a:extLst>
          </p:cNvPr>
          <p:cNvGraphicFramePr>
            <a:graphicFrameLocks/>
          </p:cNvGraphicFramePr>
          <p:nvPr>
            <p:extLst>
              <p:ext uri="{D42A27DB-BD31-4B8C-83A1-F6EECF244321}">
                <p14:modId xmlns:p14="http://schemas.microsoft.com/office/powerpoint/2010/main" val="1140656191"/>
              </p:ext>
            </p:extLst>
          </p:nvPr>
        </p:nvGraphicFramePr>
        <p:xfrm>
          <a:off x="467640" y="1831621"/>
          <a:ext cx="8060133" cy="438289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Rectangle 2"/>
          <p:cNvSpPr txBox="1"/>
          <p:nvPr/>
        </p:nvSpPr>
        <p:spPr>
          <a:xfrm>
            <a:off x="518760" y="642960"/>
            <a:ext cx="8229240" cy="841320"/>
          </a:xfrm>
          <a:prstGeom prst="rect">
            <a:avLst/>
          </a:prstGeom>
          <a:noFill/>
          <a:ln w="0">
            <a:noFill/>
          </a:ln>
        </p:spPr>
        <p:txBody>
          <a:bodyPr anchor="ctr">
            <a:noAutofit/>
          </a:bodyPr>
          <a:lstStyle/>
          <a:p>
            <a:pPr algn="ctr">
              <a:lnSpc>
                <a:spcPct val="100000"/>
              </a:lnSpc>
            </a:pPr>
            <a:r>
              <a:rPr lang="sv-SE" sz="3600" b="1" strike="noStrike" spc="-1" dirty="0">
                <a:solidFill>
                  <a:srgbClr val="000000"/>
                </a:solidFill>
                <a:latin typeface="Calibri"/>
              </a:rPr>
              <a:t>Utveckling 2019-2023</a:t>
            </a:r>
            <a:endParaRPr lang="sv-SE" sz="3600" b="0" strike="noStrike" spc="-1" dirty="0">
              <a:solidFill>
                <a:srgbClr val="000000"/>
              </a:solidFill>
              <a:latin typeface="Calibri"/>
            </a:endParaRPr>
          </a:p>
        </p:txBody>
      </p:sp>
      <p:sp>
        <p:nvSpPr>
          <p:cNvPr id="224" name="Rectangle 3"/>
          <p:cNvSpPr txBox="1"/>
          <p:nvPr/>
        </p:nvSpPr>
        <p:spPr>
          <a:xfrm>
            <a:off x="467640" y="1603148"/>
            <a:ext cx="8280720" cy="3923932"/>
          </a:xfrm>
          <a:prstGeom prst="rect">
            <a:avLst/>
          </a:prstGeom>
          <a:noFill/>
          <a:ln w="0">
            <a:noFill/>
          </a:ln>
        </p:spPr>
        <p:txBody>
          <a:bodyPr>
            <a:normAutofit/>
          </a:bodyPr>
          <a:lstStyle/>
          <a:p>
            <a:pPr algn="ctr">
              <a:lnSpc>
                <a:spcPct val="100000"/>
              </a:lnSpc>
              <a:spcBef>
                <a:spcPts val="479"/>
              </a:spcBef>
              <a:tabLst>
                <a:tab pos="0" algn="l"/>
              </a:tabLst>
            </a:pPr>
            <a:r>
              <a:rPr lang="sv-SE" sz="2400" b="0" i="1" strike="noStrike" spc="-1" dirty="0">
                <a:solidFill>
                  <a:srgbClr val="C00000"/>
                </a:solidFill>
                <a:latin typeface="Calibri"/>
              </a:rPr>
              <a:t>Lärosäten med omsättning 0,5-1 mdkr - </a:t>
            </a:r>
            <a:r>
              <a:rPr lang="sv-SE" sz="2400" b="1" i="1" strike="noStrike" spc="-1" dirty="0">
                <a:solidFill>
                  <a:srgbClr val="C00000"/>
                </a:solidFill>
                <a:latin typeface="Calibri"/>
              </a:rPr>
              <a:t>utbildning</a:t>
            </a:r>
            <a:endParaRPr lang="sv-SE" sz="2400" b="0" strike="noStrike" spc="-1" dirty="0">
              <a:solidFill>
                <a:srgbClr val="000000"/>
              </a:solidFill>
              <a:latin typeface="Calibri"/>
            </a:endParaRPr>
          </a:p>
        </p:txBody>
      </p:sp>
      <p:pic>
        <p:nvPicPr>
          <p:cNvPr id="225" name="Picture 2" descr="SUHF_logo_u_txt_pms307"/>
          <p:cNvPicPr/>
          <p:nvPr/>
        </p:nvPicPr>
        <p:blipFill>
          <a:blip r:embed="rId3"/>
          <a:stretch/>
        </p:blipFill>
        <p:spPr>
          <a:xfrm>
            <a:off x="179640" y="304560"/>
            <a:ext cx="2051280" cy="676080"/>
          </a:xfrm>
          <a:prstGeom prst="rect">
            <a:avLst/>
          </a:prstGeom>
          <a:ln w="12700">
            <a:noFill/>
          </a:ln>
        </p:spPr>
      </p:pic>
      <p:sp>
        <p:nvSpPr>
          <p:cNvPr id="226"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sp>
        <p:nvSpPr>
          <p:cNvPr id="2" name="PlaceHolder 1"/>
          <p:cNvSpPr>
            <a:spLocks noGrp="1"/>
          </p:cNvSpPr>
          <p:nvPr>
            <p:ph type="sldNum" idx="6"/>
          </p:nvPr>
        </p:nvSpPr>
        <p:spPr/>
        <p:txBody>
          <a:bodyPr/>
          <a:lstStyle/>
          <a:p>
            <a:fld id="{F241C114-7AE7-4DE9-AAC0-E3F159D04258}" type="slidenum">
              <a:t>25</a:t>
            </a:fld>
            <a:endParaRPr/>
          </a:p>
        </p:txBody>
      </p:sp>
      <p:graphicFrame>
        <p:nvGraphicFramePr>
          <p:cNvPr id="9" name="Diagram 8">
            <a:extLst>
              <a:ext uri="{FF2B5EF4-FFF2-40B4-BE49-F238E27FC236}">
                <a16:creationId xmlns:a16="http://schemas.microsoft.com/office/drawing/2014/main" id="{00000000-0008-0000-0B00-000005000000}"/>
              </a:ext>
            </a:extLst>
          </p:cNvPr>
          <p:cNvGraphicFramePr>
            <a:graphicFrameLocks/>
          </p:cNvGraphicFramePr>
          <p:nvPr>
            <p:extLst>
              <p:ext uri="{D42A27DB-BD31-4B8C-83A1-F6EECF244321}">
                <p14:modId xmlns:p14="http://schemas.microsoft.com/office/powerpoint/2010/main" val="251171874"/>
              </p:ext>
            </p:extLst>
          </p:nvPr>
        </p:nvGraphicFramePr>
        <p:xfrm>
          <a:off x="518759" y="2106788"/>
          <a:ext cx="7969257" cy="4174741"/>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Rectangle 2"/>
          <p:cNvSpPr txBox="1"/>
          <p:nvPr/>
        </p:nvSpPr>
        <p:spPr>
          <a:xfrm>
            <a:off x="518760" y="642960"/>
            <a:ext cx="8229240" cy="863640"/>
          </a:xfrm>
          <a:prstGeom prst="rect">
            <a:avLst/>
          </a:prstGeom>
          <a:noFill/>
          <a:ln w="0">
            <a:noFill/>
          </a:ln>
        </p:spPr>
        <p:txBody>
          <a:bodyPr anchor="ctr">
            <a:noAutofit/>
          </a:bodyPr>
          <a:lstStyle/>
          <a:p>
            <a:pPr algn="ctr">
              <a:lnSpc>
                <a:spcPct val="100000"/>
              </a:lnSpc>
            </a:pPr>
            <a:r>
              <a:rPr lang="sv-SE" sz="3600" b="1" strike="noStrike" spc="-1" dirty="0">
                <a:solidFill>
                  <a:srgbClr val="000000"/>
                </a:solidFill>
                <a:latin typeface="Calibri"/>
              </a:rPr>
              <a:t>Utveckling 2019-2023</a:t>
            </a:r>
            <a:endParaRPr lang="sv-SE" sz="3600" b="0" strike="noStrike" spc="-1" dirty="0">
              <a:solidFill>
                <a:srgbClr val="000000"/>
              </a:solidFill>
              <a:latin typeface="Calibri"/>
            </a:endParaRPr>
          </a:p>
        </p:txBody>
      </p:sp>
      <p:sp>
        <p:nvSpPr>
          <p:cNvPr id="230" name="Rectangle 3"/>
          <p:cNvSpPr txBox="1"/>
          <p:nvPr/>
        </p:nvSpPr>
        <p:spPr>
          <a:xfrm>
            <a:off x="467640" y="1412640"/>
            <a:ext cx="7776360" cy="4114080"/>
          </a:xfrm>
          <a:prstGeom prst="rect">
            <a:avLst/>
          </a:prstGeom>
          <a:noFill/>
          <a:ln w="0">
            <a:noFill/>
          </a:ln>
        </p:spPr>
        <p:txBody>
          <a:bodyPr>
            <a:normAutofit/>
          </a:bodyPr>
          <a:lstStyle/>
          <a:p>
            <a:pPr algn="ctr">
              <a:lnSpc>
                <a:spcPct val="100000"/>
              </a:lnSpc>
              <a:spcBef>
                <a:spcPts val="479"/>
              </a:spcBef>
              <a:tabLst>
                <a:tab pos="0" algn="l"/>
              </a:tabLst>
            </a:pPr>
            <a:r>
              <a:rPr lang="sv-SE" sz="2400" b="0" i="1" strike="noStrike" spc="-1">
                <a:solidFill>
                  <a:srgbClr val="C00000"/>
                </a:solidFill>
                <a:latin typeface="Calibri"/>
              </a:rPr>
              <a:t>Lärosäten med omsättning under 0,5 mdkr - </a:t>
            </a:r>
            <a:r>
              <a:rPr lang="sv-SE" sz="2400" b="1" i="1" strike="noStrike" spc="-1">
                <a:solidFill>
                  <a:srgbClr val="C00000"/>
                </a:solidFill>
                <a:latin typeface="Calibri"/>
              </a:rPr>
              <a:t>utbildning</a:t>
            </a:r>
            <a:endParaRPr lang="sv-SE" sz="2400" b="0" strike="noStrike" spc="-1">
              <a:solidFill>
                <a:srgbClr val="000000"/>
              </a:solidFill>
              <a:latin typeface="Calibri"/>
            </a:endParaRPr>
          </a:p>
        </p:txBody>
      </p:sp>
      <p:pic>
        <p:nvPicPr>
          <p:cNvPr id="231" name="Picture 2" descr="SUHF_logo_u_txt_pms307"/>
          <p:cNvPicPr/>
          <p:nvPr/>
        </p:nvPicPr>
        <p:blipFill>
          <a:blip r:embed="rId2"/>
          <a:stretch/>
        </p:blipFill>
        <p:spPr>
          <a:xfrm>
            <a:off x="179640" y="304560"/>
            <a:ext cx="2051280" cy="676080"/>
          </a:xfrm>
          <a:prstGeom prst="rect">
            <a:avLst/>
          </a:prstGeom>
          <a:ln w="12700">
            <a:noFill/>
          </a:ln>
        </p:spPr>
      </p:pic>
      <p:sp>
        <p:nvSpPr>
          <p:cNvPr id="232"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sp>
        <p:nvSpPr>
          <p:cNvPr id="2" name="PlaceHolder 1"/>
          <p:cNvSpPr>
            <a:spLocks noGrp="1"/>
          </p:cNvSpPr>
          <p:nvPr>
            <p:ph type="sldNum" idx="6"/>
          </p:nvPr>
        </p:nvSpPr>
        <p:spPr/>
        <p:txBody>
          <a:bodyPr/>
          <a:lstStyle/>
          <a:p>
            <a:fld id="{241F597B-85E3-4ABA-A319-5FFDBA439287}" type="slidenum">
              <a:t>26</a:t>
            </a:fld>
            <a:endParaRPr/>
          </a:p>
        </p:txBody>
      </p:sp>
      <p:graphicFrame>
        <p:nvGraphicFramePr>
          <p:cNvPr id="8" name="Diagram 7">
            <a:extLst>
              <a:ext uri="{FF2B5EF4-FFF2-40B4-BE49-F238E27FC236}">
                <a16:creationId xmlns:a16="http://schemas.microsoft.com/office/drawing/2014/main" id="{00000000-0008-0000-0B00-000006000000}"/>
              </a:ext>
            </a:extLst>
          </p:cNvPr>
          <p:cNvGraphicFramePr>
            <a:graphicFrameLocks/>
          </p:cNvGraphicFramePr>
          <p:nvPr>
            <p:extLst>
              <p:ext uri="{D42A27DB-BD31-4B8C-83A1-F6EECF244321}">
                <p14:modId xmlns:p14="http://schemas.microsoft.com/office/powerpoint/2010/main" val="2963815448"/>
              </p:ext>
            </p:extLst>
          </p:nvPr>
        </p:nvGraphicFramePr>
        <p:xfrm>
          <a:off x="616225" y="1907292"/>
          <a:ext cx="7851913" cy="41456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Rectangle 3"/>
          <p:cNvSpPr txBox="1"/>
          <p:nvPr/>
        </p:nvSpPr>
        <p:spPr>
          <a:xfrm>
            <a:off x="416160" y="1536479"/>
            <a:ext cx="8280720" cy="4382539"/>
          </a:xfrm>
          <a:prstGeom prst="rect">
            <a:avLst/>
          </a:prstGeom>
          <a:noFill/>
          <a:ln w="0">
            <a:noFill/>
          </a:ln>
        </p:spPr>
        <p:txBody>
          <a:bodyPr>
            <a:normAutofit/>
          </a:bodyPr>
          <a:lstStyle/>
          <a:p>
            <a:endParaRPr lang="sv-SE" sz="3200" b="0" strike="noStrike" spc="-1">
              <a:solidFill>
                <a:srgbClr val="000000"/>
              </a:solidFill>
              <a:latin typeface="Calibri"/>
            </a:endParaRPr>
          </a:p>
        </p:txBody>
      </p:sp>
      <p:pic>
        <p:nvPicPr>
          <p:cNvPr id="236" name="Picture 2" descr="SUHF_logo_u_txt_pms307"/>
          <p:cNvPicPr/>
          <p:nvPr/>
        </p:nvPicPr>
        <p:blipFill>
          <a:blip r:embed="rId3"/>
          <a:stretch/>
        </p:blipFill>
        <p:spPr>
          <a:xfrm>
            <a:off x="179640" y="304560"/>
            <a:ext cx="2051280" cy="676080"/>
          </a:xfrm>
          <a:prstGeom prst="rect">
            <a:avLst/>
          </a:prstGeom>
          <a:ln w="12700">
            <a:noFill/>
          </a:ln>
        </p:spPr>
      </p:pic>
      <p:sp>
        <p:nvSpPr>
          <p:cNvPr id="237"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sp>
        <p:nvSpPr>
          <p:cNvPr id="238" name="Rectangle 2"/>
          <p:cNvSpPr/>
          <p:nvPr/>
        </p:nvSpPr>
        <p:spPr>
          <a:xfrm>
            <a:off x="1298880" y="467139"/>
            <a:ext cx="7448839" cy="1358485"/>
          </a:xfrm>
          <a:prstGeom prst="rect">
            <a:avLst/>
          </a:prstGeom>
          <a:noFill/>
          <a:ln w="0">
            <a:noFill/>
          </a:ln>
        </p:spPr>
        <p:style>
          <a:lnRef idx="0">
            <a:scrgbClr r="0" g="0" b="0"/>
          </a:lnRef>
          <a:fillRef idx="0">
            <a:scrgbClr r="0" g="0" b="0"/>
          </a:fillRef>
          <a:effectRef idx="0">
            <a:scrgbClr r="0" g="0" b="0"/>
          </a:effectRef>
          <a:fontRef idx="minor"/>
        </p:style>
        <p:txBody>
          <a:bodyPr anchor="ctr">
            <a:normAutofit fontScale="63500" lnSpcReduction="20000"/>
          </a:bodyPr>
          <a:lstStyle/>
          <a:p>
            <a:pPr algn="ctr">
              <a:lnSpc>
                <a:spcPct val="100000"/>
              </a:lnSpc>
            </a:pPr>
            <a:r>
              <a:rPr lang="sv-SE" sz="5700" b="1" strike="noStrike" spc="-1" dirty="0">
                <a:solidFill>
                  <a:srgbClr val="000000"/>
                </a:solidFill>
                <a:latin typeface="Calibri"/>
              </a:rPr>
              <a:t>Utveckling 2021-2023</a:t>
            </a:r>
          </a:p>
          <a:p>
            <a:pPr algn="ctr">
              <a:lnSpc>
                <a:spcPct val="100000"/>
              </a:lnSpc>
            </a:pPr>
            <a:endParaRPr lang="sv-SE" sz="5700" b="0" strike="noStrike" spc="-1" dirty="0">
              <a:latin typeface="Calibri"/>
            </a:endParaRPr>
          </a:p>
          <a:p>
            <a:pPr algn="ctr">
              <a:lnSpc>
                <a:spcPct val="100000"/>
              </a:lnSpc>
            </a:pPr>
            <a:r>
              <a:rPr lang="sv-SE" sz="3600" b="0" i="1" strike="noStrike" spc="-1" dirty="0">
                <a:solidFill>
                  <a:srgbClr val="C00000"/>
                </a:solidFill>
                <a:latin typeface="Calibri"/>
              </a:rPr>
              <a:t>Samtliga lärosäten – </a:t>
            </a:r>
            <a:r>
              <a:rPr lang="sv-SE" sz="3600" b="1" i="1" strike="noStrike" spc="-1" dirty="0">
                <a:solidFill>
                  <a:srgbClr val="C00000"/>
                </a:solidFill>
                <a:latin typeface="Calibri"/>
              </a:rPr>
              <a:t>uppdragsutbildning</a:t>
            </a:r>
            <a:endParaRPr lang="sv-SE" sz="3600" b="0" strike="noStrike" spc="-1" dirty="0">
              <a:latin typeface="Calibri"/>
            </a:endParaRPr>
          </a:p>
        </p:txBody>
      </p:sp>
      <p:sp>
        <p:nvSpPr>
          <p:cNvPr id="2" name="PlaceHolder 1"/>
          <p:cNvSpPr>
            <a:spLocks noGrp="1"/>
          </p:cNvSpPr>
          <p:nvPr>
            <p:ph type="sldNum" idx="6"/>
          </p:nvPr>
        </p:nvSpPr>
        <p:spPr/>
        <p:txBody>
          <a:bodyPr/>
          <a:lstStyle/>
          <a:p>
            <a:fld id="{C04A703F-430C-4436-A431-85F5B797E3E8}" type="slidenum">
              <a:t>27</a:t>
            </a:fld>
            <a:endParaRPr/>
          </a:p>
        </p:txBody>
      </p:sp>
      <p:graphicFrame>
        <p:nvGraphicFramePr>
          <p:cNvPr id="9" name="Diagram 8">
            <a:extLst>
              <a:ext uri="{FF2B5EF4-FFF2-40B4-BE49-F238E27FC236}">
                <a16:creationId xmlns:a16="http://schemas.microsoft.com/office/drawing/2014/main" id="{00000000-0008-0000-0E00-000004000000}"/>
              </a:ext>
            </a:extLst>
          </p:cNvPr>
          <p:cNvGraphicFramePr>
            <a:graphicFrameLocks/>
          </p:cNvGraphicFramePr>
          <p:nvPr>
            <p:extLst>
              <p:ext uri="{D42A27DB-BD31-4B8C-83A1-F6EECF244321}">
                <p14:modId xmlns:p14="http://schemas.microsoft.com/office/powerpoint/2010/main" val="3258939761"/>
              </p:ext>
            </p:extLst>
          </p:nvPr>
        </p:nvGraphicFramePr>
        <p:xfrm>
          <a:off x="805070" y="1825625"/>
          <a:ext cx="7553739" cy="417761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Rectangle 2"/>
          <p:cNvSpPr txBox="1"/>
          <p:nvPr/>
        </p:nvSpPr>
        <p:spPr>
          <a:xfrm>
            <a:off x="457200" y="1122840"/>
            <a:ext cx="8229240" cy="863640"/>
          </a:xfrm>
          <a:prstGeom prst="rect">
            <a:avLst/>
          </a:prstGeom>
          <a:noFill/>
          <a:ln w="0">
            <a:noFill/>
          </a:ln>
        </p:spPr>
        <p:txBody>
          <a:bodyPr anchor="ctr">
            <a:normAutofit fontScale="85000" lnSpcReduction="20000"/>
          </a:bodyPr>
          <a:lstStyle/>
          <a:p>
            <a:pPr algn="ctr">
              <a:lnSpc>
                <a:spcPct val="100000"/>
              </a:lnSpc>
            </a:pPr>
            <a:r>
              <a:rPr lang="sv-SE" sz="3600" b="1" strike="noStrike" spc="-1" dirty="0">
                <a:solidFill>
                  <a:srgbClr val="000000"/>
                </a:solidFill>
                <a:latin typeface="Calibri"/>
              </a:rPr>
              <a:t>Andel indirekta kostnader 2023</a:t>
            </a:r>
            <a:br>
              <a:rPr dirty="0"/>
            </a:br>
            <a:r>
              <a:rPr lang="sv-SE" sz="3600" b="1" i="1" strike="noStrike" spc="-1" dirty="0">
                <a:solidFill>
                  <a:srgbClr val="000000"/>
                </a:solidFill>
                <a:latin typeface="Calibri"/>
              </a:rPr>
              <a:t>Forskning</a:t>
            </a:r>
            <a:endParaRPr lang="sv-SE" sz="3600" b="0" strike="noStrike" spc="-1" dirty="0">
              <a:solidFill>
                <a:srgbClr val="000000"/>
              </a:solidFill>
              <a:latin typeface="Calibri"/>
            </a:endParaRPr>
          </a:p>
        </p:txBody>
      </p:sp>
      <p:pic>
        <p:nvPicPr>
          <p:cNvPr id="242" name="Picture 2" descr="SUHF_logo_u_txt_pms307"/>
          <p:cNvPicPr/>
          <p:nvPr/>
        </p:nvPicPr>
        <p:blipFill>
          <a:blip r:embed="rId3"/>
          <a:stretch/>
        </p:blipFill>
        <p:spPr>
          <a:xfrm>
            <a:off x="179640" y="304560"/>
            <a:ext cx="2051280" cy="676080"/>
          </a:xfrm>
          <a:prstGeom prst="rect">
            <a:avLst/>
          </a:prstGeom>
          <a:ln w="12700">
            <a:noFill/>
          </a:ln>
        </p:spPr>
      </p:pic>
      <p:sp>
        <p:nvSpPr>
          <p:cNvPr id="243"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graphicFrame>
        <p:nvGraphicFramePr>
          <p:cNvPr id="244" name="Diagram 8"/>
          <p:cNvGraphicFramePr/>
          <p:nvPr/>
        </p:nvGraphicFramePr>
        <p:xfrm>
          <a:off x="467640" y="1990800"/>
          <a:ext cx="8304480" cy="39596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45" name="Diagram 11"/>
          <p:cNvGraphicFramePr/>
          <p:nvPr/>
        </p:nvGraphicFramePr>
        <p:xfrm>
          <a:off x="419400" y="1772640"/>
          <a:ext cx="8304480" cy="3959640"/>
        </p:xfrm>
        <a:graphic>
          <a:graphicData uri="http://schemas.openxmlformats.org/drawingml/2006/chart">
            <c:chart xmlns:c="http://schemas.openxmlformats.org/drawingml/2006/chart" xmlns:r="http://schemas.openxmlformats.org/officeDocument/2006/relationships" r:id="rId5"/>
          </a:graphicData>
        </a:graphic>
      </p:graphicFrame>
      <p:sp>
        <p:nvSpPr>
          <p:cNvPr id="2" name="PlaceHolder 1"/>
          <p:cNvSpPr>
            <a:spLocks noGrp="1"/>
          </p:cNvSpPr>
          <p:nvPr>
            <p:ph type="sldNum" idx="6"/>
          </p:nvPr>
        </p:nvSpPr>
        <p:spPr/>
        <p:txBody>
          <a:bodyPr/>
          <a:lstStyle/>
          <a:p>
            <a:fld id="{20DC94AA-0373-40C5-AD8A-0671687D62CF}" type="slidenum">
              <a:rPr/>
              <a:t>28</a:t>
            </a:fld>
            <a:endParaRPr/>
          </a:p>
        </p:txBody>
      </p:sp>
      <p:graphicFrame>
        <p:nvGraphicFramePr>
          <p:cNvPr id="9" name="Diagram 8">
            <a:extLst>
              <a:ext uri="{FF2B5EF4-FFF2-40B4-BE49-F238E27FC236}">
                <a16:creationId xmlns:a16="http://schemas.microsoft.com/office/drawing/2014/main" id="{00000000-0008-0000-1100-000002000000}"/>
              </a:ext>
            </a:extLst>
          </p:cNvPr>
          <p:cNvGraphicFramePr>
            <a:graphicFrameLocks/>
          </p:cNvGraphicFramePr>
          <p:nvPr>
            <p:extLst>
              <p:ext uri="{D42A27DB-BD31-4B8C-83A1-F6EECF244321}">
                <p14:modId xmlns:p14="http://schemas.microsoft.com/office/powerpoint/2010/main" val="3204314031"/>
              </p:ext>
            </p:extLst>
          </p:nvPr>
        </p:nvGraphicFramePr>
        <p:xfrm>
          <a:off x="371160" y="1918348"/>
          <a:ext cx="8216249" cy="414452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1" name="Diagram 10">
            <a:extLst>
              <a:ext uri="{FF2B5EF4-FFF2-40B4-BE49-F238E27FC236}">
                <a16:creationId xmlns:a16="http://schemas.microsoft.com/office/drawing/2014/main" id="{A5F0E5C9-0596-4682-9F4A-1285EF77D960}"/>
              </a:ext>
            </a:extLst>
          </p:cNvPr>
          <p:cNvGraphicFramePr>
            <a:graphicFrameLocks/>
          </p:cNvGraphicFramePr>
          <p:nvPr>
            <p:extLst>
              <p:ext uri="{D42A27DB-BD31-4B8C-83A1-F6EECF244321}">
                <p14:modId xmlns:p14="http://schemas.microsoft.com/office/powerpoint/2010/main" val="3405316553"/>
              </p:ext>
            </p:extLst>
          </p:nvPr>
        </p:nvGraphicFramePr>
        <p:xfrm>
          <a:off x="661737" y="1939852"/>
          <a:ext cx="7784431" cy="4086078"/>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6463140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8" name="Picture 2" descr="SUHF_logo_u_txt_pms307"/>
          <p:cNvPicPr/>
          <p:nvPr/>
        </p:nvPicPr>
        <p:blipFill>
          <a:blip r:embed="rId3"/>
          <a:stretch/>
        </p:blipFill>
        <p:spPr>
          <a:xfrm>
            <a:off x="179640" y="304560"/>
            <a:ext cx="2051280" cy="676080"/>
          </a:xfrm>
          <a:prstGeom prst="rect">
            <a:avLst/>
          </a:prstGeom>
          <a:ln w="12700">
            <a:noFill/>
          </a:ln>
        </p:spPr>
      </p:pic>
      <p:sp>
        <p:nvSpPr>
          <p:cNvPr id="249" name="Platshållare för datum 1"/>
          <p:cNvSpPr txBox="1"/>
          <p:nvPr/>
        </p:nvSpPr>
        <p:spPr>
          <a:xfrm>
            <a:off x="480240" y="63691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sp>
        <p:nvSpPr>
          <p:cNvPr id="250" name="Rubrik 6"/>
          <p:cNvSpPr txBox="1"/>
          <p:nvPr/>
        </p:nvSpPr>
        <p:spPr>
          <a:xfrm>
            <a:off x="2527560" y="306360"/>
            <a:ext cx="6144840" cy="1142640"/>
          </a:xfrm>
          <a:prstGeom prst="rect">
            <a:avLst/>
          </a:prstGeom>
          <a:noFill/>
          <a:ln w="0">
            <a:noFill/>
          </a:ln>
        </p:spPr>
        <p:txBody>
          <a:bodyPr anchor="ctr">
            <a:normAutofit fontScale="90000"/>
          </a:bodyPr>
          <a:lstStyle/>
          <a:p>
            <a:pPr algn="ctr">
              <a:lnSpc>
                <a:spcPct val="100000"/>
              </a:lnSpc>
            </a:pPr>
            <a:r>
              <a:rPr lang="sv-SE" sz="4000" b="1" strike="noStrike" spc="-1" dirty="0">
                <a:solidFill>
                  <a:srgbClr val="000000"/>
                </a:solidFill>
                <a:latin typeface="Calibri"/>
              </a:rPr>
              <a:t>Andel indirekta kostnader 2023</a:t>
            </a:r>
            <a:br>
              <a:rPr dirty="0"/>
            </a:br>
            <a:r>
              <a:rPr lang="sv-SE" sz="2700" b="1" i="1" strike="noStrike" spc="-1" dirty="0">
                <a:solidFill>
                  <a:srgbClr val="C00000"/>
                </a:solidFill>
                <a:latin typeface="Calibri"/>
              </a:rPr>
              <a:t>Forskning</a:t>
            </a:r>
            <a:endParaRPr lang="sv-SE" sz="2700" b="0" strike="noStrike" spc="-1" dirty="0">
              <a:solidFill>
                <a:srgbClr val="000000"/>
              </a:solidFill>
              <a:latin typeface="Calibri"/>
            </a:endParaRPr>
          </a:p>
        </p:txBody>
      </p:sp>
      <p:sp>
        <p:nvSpPr>
          <p:cNvPr id="251" name="textruta 9"/>
          <p:cNvSpPr/>
          <p:nvPr/>
        </p:nvSpPr>
        <p:spPr>
          <a:xfrm>
            <a:off x="6228360" y="6019560"/>
            <a:ext cx="2376000" cy="42943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sv-SE" sz="1100" b="0" strike="noStrike" spc="-1" dirty="0">
                <a:solidFill>
                  <a:srgbClr val="000000"/>
                </a:solidFill>
                <a:latin typeface="Calibri"/>
              </a:rPr>
              <a:t>Verksamhetskostnader forskning (</a:t>
            </a:r>
            <a:r>
              <a:rPr lang="sv-SE" sz="1100" b="0" strike="noStrike" spc="-1" dirty="0" err="1">
                <a:solidFill>
                  <a:srgbClr val="000000"/>
                </a:solidFill>
                <a:latin typeface="Calibri"/>
              </a:rPr>
              <a:t>mrdr</a:t>
            </a:r>
            <a:r>
              <a:rPr lang="sv-SE" sz="1100" b="0" strike="noStrike" spc="-1" dirty="0">
                <a:solidFill>
                  <a:srgbClr val="000000"/>
                </a:solidFill>
                <a:latin typeface="Calibri"/>
              </a:rPr>
              <a:t>)</a:t>
            </a:r>
            <a:endParaRPr lang="sv-SE" sz="1100" b="0" strike="noStrike" spc="-1" dirty="0">
              <a:latin typeface="Calibri"/>
            </a:endParaRPr>
          </a:p>
        </p:txBody>
      </p:sp>
      <p:sp>
        <p:nvSpPr>
          <p:cNvPr id="2" name="PlaceHolder 1"/>
          <p:cNvSpPr>
            <a:spLocks noGrp="1"/>
          </p:cNvSpPr>
          <p:nvPr>
            <p:ph type="sldNum" idx="6"/>
          </p:nvPr>
        </p:nvSpPr>
        <p:spPr/>
        <p:txBody>
          <a:bodyPr/>
          <a:lstStyle/>
          <a:p>
            <a:fld id="{E0EE052A-6260-4342-BC35-7688F78B8063}" type="slidenum">
              <a:rPr/>
              <a:t>29</a:t>
            </a:fld>
            <a:endParaRPr/>
          </a:p>
        </p:txBody>
      </p:sp>
      <p:graphicFrame>
        <p:nvGraphicFramePr>
          <p:cNvPr id="8" name="Diagram 7">
            <a:extLst>
              <a:ext uri="{FF2B5EF4-FFF2-40B4-BE49-F238E27FC236}">
                <a16:creationId xmlns:a16="http://schemas.microsoft.com/office/drawing/2014/main" id="{00000000-0008-0000-1400-000002000000}"/>
              </a:ext>
            </a:extLst>
          </p:cNvPr>
          <p:cNvGraphicFramePr>
            <a:graphicFrameLocks/>
          </p:cNvGraphicFramePr>
          <p:nvPr>
            <p:extLst>
              <p:ext uri="{D42A27DB-BD31-4B8C-83A1-F6EECF244321}">
                <p14:modId xmlns:p14="http://schemas.microsoft.com/office/powerpoint/2010/main" val="544344674"/>
              </p:ext>
            </p:extLst>
          </p:nvPr>
        </p:nvGraphicFramePr>
        <p:xfrm>
          <a:off x="351983" y="1520687"/>
          <a:ext cx="8440034" cy="456464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41106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ectangle 2"/>
          <p:cNvSpPr txBox="1"/>
          <p:nvPr/>
        </p:nvSpPr>
        <p:spPr>
          <a:xfrm>
            <a:off x="467640" y="836640"/>
            <a:ext cx="8229240" cy="863640"/>
          </a:xfrm>
          <a:prstGeom prst="rect">
            <a:avLst/>
          </a:prstGeom>
          <a:noFill/>
          <a:ln w="0">
            <a:noFill/>
          </a:ln>
        </p:spPr>
        <p:txBody>
          <a:bodyPr anchor="ctr">
            <a:noAutofit/>
          </a:bodyPr>
          <a:lstStyle/>
          <a:p>
            <a:pPr algn="ctr">
              <a:lnSpc>
                <a:spcPct val="100000"/>
              </a:lnSpc>
            </a:pPr>
            <a:r>
              <a:rPr lang="sv-SE" sz="3600" b="1" strike="noStrike" spc="-1" dirty="0">
                <a:solidFill>
                  <a:srgbClr val="000000"/>
                </a:solidFill>
                <a:latin typeface="Calibri"/>
              </a:rPr>
              <a:t>SUHF-statistik 2023</a:t>
            </a:r>
            <a:endParaRPr lang="sv-SE" sz="3600" b="0" strike="noStrike" spc="-1" dirty="0">
              <a:solidFill>
                <a:srgbClr val="000000"/>
              </a:solidFill>
              <a:latin typeface="Calibri"/>
            </a:endParaRPr>
          </a:p>
        </p:txBody>
      </p:sp>
      <p:sp>
        <p:nvSpPr>
          <p:cNvPr id="140" name="Rectangle 3"/>
          <p:cNvSpPr txBox="1"/>
          <p:nvPr/>
        </p:nvSpPr>
        <p:spPr>
          <a:xfrm>
            <a:off x="395640" y="1989000"/>
            <a:ext cx="8280720" cy="4248000"/>
          </a:xfrm>
          <a:prstGeom prst="rect">
            <a:avLst/>
          </a:prstGeom>
          <a:noFill/>
          <a:ln w="0">
            <a:noFill/>
          </a:ln>
        </p:spPr>
        <p:txBody>
          <a:bodyPr>
            <a:normAutofit fontScale="92000" lnSpcReduction="20000"/>
          </a:bodyPr>
          <a:lstStyle/>
          <a:p>
            <a:pPr marL="343080" indent="-342720">
              <a:lnSpc>
                <a:spcPct val="100000"/>
              </a:lnSpc>
              <a:spcBef>
                <a:spcPts val="479"/>
              </a:spcBef>
              <a:buClr>
                <a:srgbClr val="0070C0"/>
              </a:buClr>
              <a:buFont typeface="Arial"/>
              <a:buChar char="•"/>
            </a:pPr>
            <a:r>
              <a:rPr lang="sv-SE" sz="2400" b="0" strike="noStrike" spc="-1" dirty="0">
                <a:solidFill>
                  <a:srgbClr val="0070C0"/>
                </a:solidFill>
                <a:latin typeface="Calibri"/>
              </a:rPr>
              <a:t>Statistiken bygger på uppgifter från respektive lärosäte och påverkas i hög grad av respektive lärosätes bedömningar/klassificeringar</a:t>
            </a:r>
            <a:r>
              <a:rPr lang="sv-SE" sz="1900" b="0" strike="noStrike" spc="-1" dirty="0">
                <a:solidFill>
                  <a:srgbClr val="0070C0"/>
                </a:solidFill>
                <a:latin typeface="Calibri"/>
              </a:rPr>
              <a:t>*</a:t>
            </a:r>
            <a:endParaRPr lang="sv-SE" sz="1900" b="0" strike="noStrike" spc="-1" dirty="0">
              <a:solidFill>
                <a:srgbClr val="000000"/>
              </a:solidFill>
              <a:latin typeface="Calibri"/>
            </a:endParaRPr>
          </a:p>
          <a:p>
            <a:pPr marL="343080" indent="-342720">
              <a:lnSpc>
                <a:spcPct val="100000"/>
              </a:lnSpc>
              <a:spcBef>
                <a:spcPts val="479"/>
              </a:spcBef>
              <a:buClr>
                <a:srgbClr val="0070C0"/>
              </a:buClr>
              <a:buFont typeface="Arial"/>
              <a:buChar char="•"/>
            </a:pPr>
            <a:r>
              <a:rPr lang="sv-SE" sz="2400" b="0" strike="noStrike" spc="-1" dirty="0">
                <a:solidFill>
                  <a:srgbClr val="0070C0"/>
                </a:solidFill>
                <a:latin typeface="Calibri"/>
              </a:rPr>
              <a:t>Respektive lärosäte ansvarar för kvaliteten i lämnade uppgifter</a:t>
            </a:r>
            <a:endParaRPr lang="sv-SE" sz="2400" b="0" strike="noStrike" spc="-1" dirty="0">
              <a:solidFill>
                <a:srgbClr val="000000"/>
              </a:solidFill>
              <a:latin typeface="Calibri"/>
            </a:endParaRPr>
          </a:p>
          <a:p>
            <a:pPr marL="343080" indent="-342720">
              <a:lnSpc>
                <a:spcPct val="100000"/>
              </a:lnSpc>
              <a:spcBef>
                <a:spcPts val="479"/>
              </a:spcBef>
              <a:buClr>
                <a:srgbClr val="0070C0"/>
              </a:buClr>
              <a:buFont typeface="Arial"/>
              <a:buChar char="•"/>
            </a:pPr>
            <a:r>
              <a:rPr lang="sv-SE" sz="2400" b="0" strike="noStrike" spc="-1" dirty="0">
                <a:solidFill>
                  <a:srgbClr val="0070C0"/>
                </a:solidFill>
                <a:latin typeface="Calibri"/>
              </a:rPr>
              <a:t>Redovisade indirekta kostnader inkluderar </a:t>
            </a:r>
            <a:r>
              <a:rPr lang="sv-SE" sz="2400" spc="-1" dirty="0">
                <a:solidFill>
                  <a:srgbClr val="0070C0"/>
                </a:solidFill>
                <a:latin typeface="Calibri"/>
              </a:rPr>
              <a:t>jämförelsestörande poster</a:t>
            </a:r>
          </a:p>
          <a:p>
            <a:pPr marL="343080" indent="-342720">
              <a:lnSpc>
                <a:spcPct val="100000"/>
              </a:lnSpc>
              <a:spcBef>
                <a:spcPts val="479"/>
              </a:spcBef>
              <a:buClr>
                <a:srgbClr val="0070C0"/>
              </a:buClr>
              <a:buFont typeface="Arial"/>
              <a:buChar char="•"/>
            </a:pPr>
            <a:r>
              <a:rPr lang="sv-SE" sz="2400" b="0" strike="noStrike" spc="-1" dirty="0">
                <a:solidFill>
                  <a:srgbClr val="0070C0"/>
                </a:solidFill>
                <a:latin typeface="Calibri"/>
              </a:rPr>
              <a:t>Statistiken för jämförelseåren har justerats avseende noterade avvikelser, men alla har inte justerat för </a:t>
            </a:r>
            <a:r>
              <a:rPr lang="sv-SE" sz="2400" i="1" spc="-1" dirty="0">
                <a:solidFill>
                  <a:srgbClr val="0070C0"/>
                </a:solidFill>
                <a:latin typeface="Calibri"/>
              </a:rPr>
              <a:t>jämförelsestörande poster**</a:t>
            </a:r>
            <a:r>
              <a:rPr lang="sv-SE" sz="2400" b="0" strike="noStrike" spc="-1" dirty="0">
                <a:solidFill>
                  <a:srgbClr val="0070C0"/>
                </a:solidFill>
                <a:latin typeface="Calibri"/>
              </a:rPr>
              <a:t> </a:t>
            </a:r>
            <a:endParaRPr lang="sv-SE" sz="2400" spc="-1" dirty="0">
              <a:solidFill>
                <a:srgbClr val="000000"/>
              </a:solidFill>
              <a:latin typeface="Calibri"/>
            </a:endParaRPr>
          </a:p>
          <a:p>
            <a:pPr marL="360">
              <a:lnSpc>
                <a:spcPct val="100000"/>
              </a:lnSpc>
              <a:spcBef>
                <a:spcPts val="479"/>
              </a:spcBef>
              <a:buClr>
                <a:srgbClr val="0070C0"/>
              </a:buClr>
            </a:pPr>
            <a:endParaRPr lang="sv-SE" sz="2400" b="0" strike="noStrike" spc="-1" dirty="0">
              <a:solidFill>
                <a:srgbClr val="000000"/>
              </a:solidFill>
              <a:latin typeface="Calibri"/>
            </a:endParaRPr>
          </a:p>
          <a:p>
            <a:pPr marL="343080" indent="-342720">
              <a:lnSpc>
                <a:spcPct val="100000"/>
              </a:lnSpc>
              <a:spcBef>
                <a:spcPts val="479"/>
              </a:spcBef>
              <a:buClr>
                <a:srgbClr val="0070C0"/>
              </a:buClr>
              <a:buFont typeface="Arial"/>
              <a:buChar char="•"/>
              <a:tabLst>
                <a:tab pos="0" algn="l"/>
              </a:tabLst>
            </a:pPr>
            <a:r>
              <a:rPr lang="sv-SE" sz="2400" b="0" strike="noStrike" spc="-1" dirty="0">
                <a:solidFill>
                  <a:srgbClr val="0070C0"/>
                </a:solidFill>
                <a:latin typeface="Calibri"/>
              </a:rPr>
              <a:t>Andel indirekta kostnader 2023 =</a:t>
            </a:r>
            <a:endParaRPr lang="sv-SE" sz="2400" b="0" strike="noStrike" spc="-1" dirty="0">
              <a:solidFill>
                <a:srgbClr val="000000"/>
              </a:solidFill>
              <a:latin typeface="Calibri"/>
            </a:endParaRPr>
          </a:p>
          <a:p>
            <a:pPr>
              <a:lnSpc>
                <a:spcPct val="100000"/>
              </a:lnSpc>
              <a:spcBef>
                <a:spcPts val="479"/>
              </a:spcBef>
              <a:tabLst>
                <a:tab pos="0" algn="l"/>
              </a:tabLst>
            </a:pPr>
            <a:r>
              <a:rPr lang="sv-SE" sz="2400" b="0" strike="noStrike" spc="-1" dirty="0">
                <a:solidFill>
                  <a:srgbClr val="0070C0"/>
                </a:solidFill>
                <a:latin typeface="Calibri"/>
              </a:rPr>
              <a:t>		</a:t>
            </a:r>
            <a:r>
              <a:rPr lang="sv-SE" sz="2400" b="1" u="sng" strike="noStrike" spc="-1" dirty="0">
                <a:solidFill>
                  <a:srgbClr val="0070C0"/>
                </a:solidFill>
                <a:uFillTx/>
                <a:latin typeface="Calibri"/>
              </a:rPr>
              <a:t>budgeterade indirekta kostnader 2023</a:t>
            </a:r>
            <a:br>
              <a:rPr dirty="0"/>
            </a:br>
            <a:r>
              <a:rPr lang="sv-SE" sz="2400" b="1" strike="noStrike" spc="-1" dirty="0">
                <a:solidFill>
                  <a:srgbClr val="0070C0"/>
                </a:solidFill>
                <a:latin typeface="Calibri"/>
              </a:rPr>
              <a:t>		verksamhetskostnader 2022</a:t>
            </a:r>
            <a:endParaRPr lang="sv-SE" sz="2400" b="0" strike="noStrike" spc="-1" dirty="0">
              <a:solidFill>
                <a:srgbClr val="000000"/>
              </a:solidFill>
              <a:latin typeface="Calibri"/>
            </a:endParaRPr>
          </a:p>
          <a:p>
            <a:pPr>
              <a:lnSpc>
                <a:spcPct val="100000"/>
              </a:lnSpc>
              <a:spcBef>
                <a:spcPts val="281"/>
              </a:spcBef>
              <a:tabLst>
                <a:tab pos="0" algn="l"/>
              </a:tabLst>
            </a:pPr>
            <a:endParaRPr lang="sv-SE" sz="1400" b="0" strike="noStrike" spc="-1" dirty="0">
              <a:solidFill>
                <a:srgbClr val="000000"/>
              </a:solidFill>
              <a:latin typeface="Calibri"/>
            </a:endParaRPr>
          </a:p>
          <a:p>
            <a:pPr>
              <a:lnSpc>
                <a:spcPct val="100000"/>
              </a:lnSpc>
              <a:spcBef>
                <a:spcPts val="281"/>
              </a:spcBef>
              <a:tabLst>
                <a:tab pos="0" algn="l"/>
              </a:tabLst>
            </a:pPr>
            <a:endParaRPr lang="sv-SE" sz="1400" b="0" strike="noStrike" spc="-1" dirty="0">
              <a:solidFill>
                <a:srgbClr val="000000"/>
              </a:solidFill>
              <a:latin typeface="Calibri"/>
            </a:endParaRPr>
          </a:p>
          <a:p>
            <a:pPr>
              <a:lnSpc>
                <a:spcPct val="100000"/>
              </a:lnSpc>
              <a:spcBef>
                <a:spcPts val="281"/>
              </a:spcBef>
              <a:tabLst>
                <a:tab pos="0" algn="l"/>
              </a:tabLst>
            </a:pPr>
            <a:r>
              <a:rPr lang="sv-SE" sz="1400" b="0" i="1" strike="noStrike" spc="-1" dirty="0">
                <a:solidFill>
                  <a:srgbClr val="0070C0"/>
                </a:solidFill>
                <a:latin typeface="Calibri"/>
              </a:rPr>
              <a:t>* Förteckning över uppgiftslämnande lärosäten återfinns på bild 31</a:t>
            </a:r>
          </a:p>
          <a:p>
            <a:pPr>
              <a:lnSpc>
                <a:spcPct val="100000"/>
              </a:lnSpc>
              <a:spcBef>
                <a:spcPts val="281"/>
              </a:spcBef>
              <a:tabLst>
                <a:tab pos="0" algn="l"/>
              </a:tabLst>
            </a:pPr>
            <a:r>
              <a:rPr lang="sv-SE" sz="1400" i="1" spc="-1" dirty="0">
                <a:solidFill>
                  <a:srgbClr val="0070C0"/>
                </a:solidFill>
                <a:latin typeface="Calibri"/>
              </a:rPr>
              <a:t>** Beloppsmässigt mest väsentliga typ av post utgörs av kostnader för </a:t>
            </a:r>
            <a:r>
              <a:rPr lang="sv-SE" sz="1400" i="1" spc="-1" dirty="0" err="1">
                <a:solidFill>
                  <a:srgbClr val="0070C0"/>
                </a:solidFill>
                <a:latin typeface="Calibri"/>
              </a:rPr>
              <a:t>Open</a:t>
            </a:r>
            <a:r>
              <a:rPr lang="sv-SE" sz="1400" i="1" spc="-1" dirty="0">
                <a:solidFill>
                  <a:srgbClr val="0070C0"/>
                </a:solidFill>
                <a:latin typeface="Calibri"/>
              </a:rPr>
              <a:t> Access-publicering</a:t>
            </a:r>
          </a:p>
        </p:txBody>
      </p:sp>
      <p:pic>
        <p:nvPicPr>
          <p:cNvPr id="141" name="Picture 2" descr="SUHF_logo_u_txt_pms307"/>
          <p:cNvPicPr/>
          <p:nvPr/>
        </p:nvPicPr>
        <p:blipFill>
          <a:blip r:embed="rId3"/>
          <a:stretch/>
        </p:blipFill>
        <p:spPr>
          <a:xfrm>
            <a:off x="179640" y="304560"/>
            <a:ext cx="2051280" cy="676080"/>
          </a:xfrm>
          <a:prstGeom prst="rect">
            <a:avLst/>
          </a:prstGeom>
          <a:ln w="12700">
            <a:noFill/>
          </a:ln>
        </p:spPr>
      </p:pic>
      <p:sp>
        <p:nvSpPr>
          <p:cNvPr id="142"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sp>
        <p:nvSpPr>
          <p:cNvPr id="2" name="PlaceHolder 1"/>
          <p:cNvSpPr>
            <a:spLocks noGrp="1"/>
          </p:cNvSpPr>
          <p:nvPr>
            <p:ph type="sldNum" idx="6"/>
          </p:nvPr>
        </p:nvSpPr>
        <p:spPr/>
        <p:txBody>
          <a:bodyPr/>
          <a:lstStyle/>
          <a:p>
            <a:fld id="{9D8AD0E4-E2D8-482D-BC14-19C5D47E3AC5}" type="slidenum">
              <a:rPr/>
              <a:t>3</a:t>
            </a:fld>
            <a:endParaRPr/>
          </a:p>
        </p:txBody>
      </p:sp>
    </p:spTree>
    <p:extLst>
      <p:ext uri="{BB962C8B-B14F-4D97-AF65-F5344CB8AC3E}">
        <p14:creationId xmlns:p14="http://schemas.microsoft.com/office/powerpoint/2010/main" val="25412596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Rectangle 2"/>
          <p:cNvSpPr txBox="1"/>
          <p:nvPr/>
        </p:nvSpPr>
        <p:spPr>
          <a:xfrm>
            <a:off x="467640" y="620640"/>
            <a:ext cx="8229240" cy="1244160"/>
          </a:xfrm>
          <a:prstGeom prst="rect">
            <a:avLst/>
          </a:prstGeom>
          <a:noFill/>
          <a:ln w="0">
            <a:noFill/>
          </a:ln>
        </p:spPr>
        <p:txBody>
          <a:bodyPr anchor="ctr">
            <a:normAutofit/>
          </a:bodyPr>
          <a:lstStyle/>
          <a:p>
            <a:pPr algn="ctr">
              <a:lnSpc>
                <a:spcPct val="100000"/>
              </a:lnSpc>
            </a:pPr>
            <a:r>
              <a:rPr lang="sv-SE" sz="4000" b="1" strike="noStrike" spc="-1" dirty="0">
                <a:solidFill>
                  <a:srgbClr val="000000"/>
                </a:solidFill>
                <a:latin typeface="Calibri"/>
              </a:rPr>
              <a:t>Utveckling 2019-2023</a:t>
            </a:r>
            <a:br>
              <a:rPr dirty="0"/>
            </a:br>
            <a:r>
              <a:rPr lang="sv-SE" sz="2700" b="0" i="1" strike="noStrike" spc="-1" dirty="0">
                <a:solidFill>
                  <a:srgbClr val="C00000"/>
                </a:solidFill>
                <a:latin typeface="Calibri"/>
              </a:rPr>
              <a:t>Lärosäten med omsättning över 3 mdkr – </a:t>
            </a:r>
            <a:r>
              <a:rPr lang="sv-SE" sz="2700" b="1" i="1" strike="noStrike" spc="-1" dirty="0">
                <a:solidFill>
                  <a:srgbClr val="C00000"/>
                </a:solidFill>
                <a:latin typeface="Calibri"/>
              </a:rPr>
              <a:t>forskning </a:t>
            </a:r>
            <a:endParaRPr lang="sv-SE" sz="2700" b="0" strike="noStrike" spc="-1" dirty="0">
              <a:solidFill>
                <a:srgbClr val="000000"/>
              </a:solidFill>
              <a:latin typeface="Calibri"/>
            </a:endParaRPr>
          </a:p>
        </p:txBody>
      </p:sp>
      <p:pic>
        <p:nvPicPr>
          <p:cNvPr id="255" name="Picture 2" descr="SUHF_logo_u_txt_pms307"/>
          <p:cNvPicPr/>
          <p:nvPr/>
        </p:nvPicPr>
        <p:blipFill>
          <a:blip r:embed="rId3"/>
          <a:stretch/>
        </p:blipFill>
        <p:spPr>
          <a:xfrm>
            <a:off x="179640" y="304560"/>
            <a:ext cx="2051280" cy="676080"/>
          </a:xfrm>
          <a:prstGeom prst="rect">
            <a:avLst/>
          </a:prstGeom>
          <a:ln w="12700">
            <a:noFill/>
          </a:ln>
        </p:spPr>
      </p:pic>
      <p:sp>
        <p:nvSpPr>
          <p:cNvPr id="256"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sp>
        <p:nvSpPr>
          <p:cNvPr id="2" name="PlaceHolder 1"/>
          <p:cNvSpPr>
            <a:spLocks noGrp="1"/>
          </p:cNvSpPr>
          <p:nvPr>
            <p:ph type="sldNum" idx="6"/>
          </p:nvPr>
        </p:nvSpPr>
        <p:spPr/>
        <p:txBody>
          <a:bodyPr/>
          <a:lstStyle/>
          <a:p>
            <a:fld id="{F926D8B0-8DD9-42CC-AAB1-2EE30323E2F9}" type="slidenum">
              <a:t>30</a:t>
            </a:fld>
            <a:endParaRPr/>
          </a:p>
        </p:txBody>
      </p:sp>
      <p:graphicFrame>
        <p:nvGraphicFramePr>
          <p:cNvPr id="7" name="Diagram 6">
            <a:extLst>
              <a:ext uri="{FF2B5EF4-FFF2-40B4-BE49-F238E27FC236}">
                <a16:creationId xmlns:a16="http://schemas.microsoft.com/office/drawing/2014/main" id="{00000000-0008-0000-0C00-000003000000}"/>
              </a:ext>
            </a:extLst>
          </p:cNvPr>
          <p:cNvGraphicFramePr>
            <a:graphicFrameLocks/>
          </p:cNvGraphicFramePr>
          <p:nvPr>
            <p:extLst>
              <p:ext uri="{D42A27DB-BD31-4B8C-83A1-F6EECF244321}">
                <p14:modId xmlns:p14="http://schemas.microsoft.com/office/powerpoint/2010/main" val="2478811209"/>
              </p:ext>
            </p:extLst>
          </p:nvPr>
        </p:nvGraphicFramePr>
        <p:xfrm>
          <a:off x="566530" y="2127754"/>
          <a:ext cx="7732644" cy="386554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Rectangle 2"/>
          <p:cNvSpPr txBox="1"/>
          <p:nvPr/>
        </p:nvSpPr>
        <p:spPr>
          <a:xfrm>
            <a:off x="467640" y="304560"/>
            <a:ext cx="8218800" cy="874080"/>
          </a:xfrm>
          <a:prstGeom prst="rect">
            <a:avLst/>
          </a:prstGeom>
          <a:noFill/>
          <a:ln w="0">
            <a:noFill/>
          </a:ln>
        </p:spPr>
        <p:txBody>
          <a:bodyPr anchor="ctr">
            <a:noAutofit/>
          </a:bodyPr>
          <a:lstStyle/>
          <a:p>
            <a:pPr algn="ctr">
              <a:lnSpc>
                <a:spcPct val="100000"/>
              </a:lnSpc>
            </a:pPr>
            <a:r>
              <a:rPr lang="sv-SE" sz="3600" b="1" strike="noStrike" spc="-1" dirty="0">
                <a:solidFill>
                  <a:srgbClr val="000000"/>
                </a:solidFill>
                <a:latin typeface="Calibri"/>
              </a:rPr>
              <a:t>Utveckling 2019-2023</a:t>
            </a:r>
            <a:endParaRPr lang="sv-SE" sz="3600" b="0" strike="noStrike" spc="-1" dirty="0">
              <a:solidFill>
                <a:srgbClr val="000000"/>
              </a:solidFill>
              <a:latin typeface="Calibri"/>
            </a:endParaRPr>
          </a:p>
        </p:txBody>
      </p:sp>
      <p:sp>
        <p:nvSpPr>
          <p:cNvPr id="260" name="Rectangle 3"/>
          <p:cNvSpPr txBox="1"/>
          <p:nvPr/>
        </p:nvSpPr>
        <p:spPr>
          <a:xfrm>
            <a:off x="427680" y="1178640"/>
            <a:ext cx="8280720" cy="4986360"/>
          </a:xfrm>
          <a:prstGeom prst="rect">
            <a:avLst/>
          </a:prstGeom>
          <a:noFill/>
          <a:ln w="0">
            <a:noFill/>
          </a:ln>
        </p:spPr>
        <p:txBody>
          <a:bodyPr>
            <a:normAutofit/>
          </a:bodyPr>
          <a:lstStyle/>
          <a:p>
            <a:pPr algn="ctr">
              <a:lnSpc>
                <a:spcPct val="100000"/>
              </a:lnSpc>
              <a:spcBef>
                <a:spcPts val="479"/>
              </a:spcBef>
              <a:tabLst>
                <a:tab pos="0" algn="l"/>
              </a:tabLst>
            </a:pPr>
            <a:r>
              <a:rPr lang="sv-SE" sz="2400" b="0" i="1" strike="noStrike" spc="-1" dirty="0">
                <a:solidFill>
                  <a:srgbClr val="C00000"/>
                </a:solidFill>
                <a:latin typeface="Calibri"/>
              </a:rPr>
              <a:t>Lärosäten med omsättning 1-3 mdkr – </a:t>
            </a:r>
            <a:r>
              <a:rPr lang="sv-SE" sz="2400" b="1" i="1" strike="noStrike" spc="-1" dirty="0">
                <a:solidFill>
                  <a:srgbClr val="C00000"/>
                </a:solidFill>
                <a:latin typeface="Calibri"/>
              </a:rPr>
              <a:t>forskning</a:t>
            </a:r>
            <a:endParaRPr lang="sv-SE" sz="2400" b="0" strike="noStrike" spc="-1" dirty="0">
              <a:solidFill>
                <a:srgbClr val="000000"/>
              </a:solidFill>
              <a:latin typeface="Calibri"/>
            </a:endParaRPr>
          </a:p>
        </p:txBody>
      </p:sp>
      <p:pic>
        <p:nvPicPr>
          <p:cNvPr id="261" name="Picture 2" descr="SUHF_logo_u_txt_pms307"/>
          <p:cNvPicPr/>
          <p:nvPr/>
        </p:nvPicPr>
        <p:blipFill>
          <a:blip r:embed="rId3"/>
          <a:stretch/>
        </p:blipFill>
        <p:spPr>
          <a:xfrm>
            <a:off x="179640" y="304560"/>
            <a:ext cx="2051280" cy="676080"/>
          </a:xfrm>
          <a:prstGeom prst="rect">
            <a:avLst/>
          </a:prstGeom>
          <a:ln w="12700">
            <a:noFill/>
          </a:ln>
        </p:spPr>
      </p:pic>
      <p:sp>
        <p:nvSpPr>
          <p:cNvPr id="262"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sp>
        <p:nvSpPr>
          <p:cNvPr id="2" name="PlaceHolder 1"/>
          <p:cNvSpPr>
            <a:spLocks noGrp="1"/>
          </p:cNvSpPr>
          <p:nvPr>
            <p:ph type="sldNum" idx="6"/>
          </p:nvPr>
        </p:nvSpPr>
        <p:spPr/>
        <p:txBody>
          <a:bodyPr/>
          <a:lstStyle/>
          <a:p>
            <a:fld id="{6CA31901-D69B-4CA5-BDDC-216C703CAF83}" type="slidenum">
              <a:t>31</a:t>
            </a:fld>
            <a:endParaRPr/>
          </a:p>
        </p:txBody>
      </p:sp>
      <p:graphicFrame>
        <p:nvGraphicFramePr>
          <p:cNvPr id="9" name="Diagram 8">
            <a:extLst>
              <a:ext uri="{FF2B5EF4-FFF2-40B4-BE49-F238E27FC236}">
                <a16:creationId xmlns:a16="http://schemas.microsoft.com/office/drawing/2014/main" id="{00000000-0008-0000-0C00-000004000000}"/>
              </a:ext>
            </a:extLst>
          </p:cNvPr>
          <p:cNvGraphicFramePr>
            <a:graphicFrameLocks/>
          </p:cNvGraphicFramePr>
          <p:nvPr>
            <p:extLst>
              <p:ext uri="{D42A27DB-BD31-4B8C-83A1-F6EECF244321}">
                <p14:modId xmlns:p14="http://schemas.microsoft.com/office/powerpoint/2010/main" val="527724149"/>
              </p:ext>
            </p:extLst>
          </p:nvPr>
        </p:nvGraphicFramePr>
        <p:xfrm>
          <a:off x="616226" y="1797628"/>
          <a:ext cx="7921487" cy="418573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Rectangle 2"/>
          <p:cNvSpPr txBox="1"/>
          <p:nvPr/>
        </p:nvSpPr>
        <p:spPr>
          <a:xfrm>
            <a:off x="518760" y="397565"/>
            <a:ext cx="8229240" cy="886913"/>
          </a:xfrm>
          <a:prstGeom prst="rect">
            <a:avLst/>
          </a:prstGeom>
          <a:noFill/>
          <a:ln w="0">
            <a:noFill/>
          </a:ln>
        </p:spPr>
        <p:txBody>
          <a:bodyPr anchor="ctr">
            <a:normAutofit/>
          </a:bodyPr>
          <a:lstStyle/>
          <a:p>
            <a:pPr algn="ctr">
              <a:lnSpc>
                <a:spcPct val="100000"/>
              </a:lnSpc>
            </a:pPr>
            <a:r>
              <a:rPr lang="sv-SE" sz="3600" b="1" strike="noStrike" spc="-1" dirty="0">
                <a:solidFill>
                  <a:srgbClr val="000000"/>
                </a:solidFill>
                <a:latin typeface="Calibri"/>
              </a:rPr>
              <a:t>Utveckling 2019-2023</a:t>
            </a:r>
            <a:endParaRPr lang="sv-SE" sz="3600" b="0" strike="noStrike" spc="-1" dirty="0">
              <a:solidFill>
                <a:srgbClr val="000000"/>
              </a:solidFill>
              <a:latin typeface="Calibri"/>
            </a:endParaRPr>
          </a:p>
        </p:txBody>
      </p:sp>
      <p:sp>
        <p:nvSpPr>
          <p:cNvPr id="266" name="Rectangle 3"/>
          <p:cNvSpPr txBox="1"/>
          <p:nvPr/>
        </p:nvSpPr>
        <p:spPr>
          <a:xfrm>
            <a:off x="467640" y="1284479"/>
            <a:ext cx="8280720" cy="4546439"/>
          </a:xfrm>
          <a:prstGeom prst="rect">
            <a:avLst/>
          </a:prstGeom>
          <a:noFill/>
          <a:ln w="0">
            <a:noFill/>
          </a:ln>
        </p:spPr>
        <p:txBody>
          <a:bodyPr>
            <a:normAutofit/>
          </a:bodyPr>
          <a:lstStyle/>
          <a:p>
            <a:pPr algn="ctr">
              <a:lnSpc>
                <a:spcPct val="100000"/>
              </a:lnSpc>
              <a:spcBef>
                <a:spcPts val="479"/>
              </a:spcBef>
              <a:tabLst>
                <a:tab pos="0" algn="l"/>
              </a:tabLst>
            </a:pPr>
            <a:r>
              <a:rPr lang="sv-SE" sz="2400" b="0" i="1" strike="noStrike" spc="-1" dirty="0">
                <a:solidFill>
                  <a:srgbClr val="C00000"/>
                </a:solidFill>
                <a:latin typeface="Calibri"/>
              </a:rPr>
              <a:t>Lärosäten med omsättning 0,5-1 mdkr - </a:t>
            </a:r>
            <a:r>
              <a:rPr lang="sv-SE" sz="2400" b="1" i="1" strike="noStrike" spc="-1" dirty="0">
                <a:solidFill>
                  <a:srgbClr val="C00000"/>
                </a:solidFill>
                <a:latin typeface="Calibri"/>
              </a:rPr>
              <a:t>forskning</a:t>
            </a:r>
            <a:endParaRPr lang="sv-SE" sz="2400" b="0" strike="noStrike" spc="-1" dirty="0">
              <a:solidFill>
                <a:srgbClr val="000000"/>
              </a:solidFill>
              <a:latin typeface="Calibri"/>
            </a:endParaRPr>
          </a:p>
        </p:txBody>
      </p:sp>
      <p:pic>
        <p:nvPicPr>
          <p:cNvPr id="267" name="Picture 2" descr="SUHF_logo_u_txt_pms307"/>
          <p:cNvPicPr/>
          <p:nvPr/>
        </p:nvPicPr>
        <p:blipFill>
          <a:blip r:embed="rId3"/>
          <a:stretch/>
        </p:blipFill>
        <p:spPr>
          <a:xfrm>
            <a:off x="179640" y="304560"/>
            <a:ext cx="2051280" cy="676080"/>
          </a:xfrm>
          <a:prstGeom prst="rect">
            <a:avLst/>
          </a:prstGeom>
          <a:ln w="12700">
            <a:noFill/>
          </a:ln>
        </p:spPr>
      </p:pic>
      <p:sp>
        <p:nvSpPr>
          <p:cNvPr id="268"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sp>
        <p:nvSpPr>
          <p:cNvPr id="2" name="PlaceHolder 1"/>
          <p:cNvSpPr>
            <a:spLocks noGrp="1"/>
          </p:cNvSpPr>
          <p:nvPr>
            <p:ph type="sldNum" idx="6"/>
          </p:nvPr>
        </p:nvSpPr>
        <p:spPr/>
        <p:txBody>
          <a:bodyPr/>
          <a:lstStyle/>
          <a:p>
            <a:fld id="{AFC9CED2-A94B-4C1E-92F8-392B9F98CE49}" type="slidenum">
              <a:t>32</a:t>
            </a:fld>
            <a:endParaRPr/>
          </a:p>
        </p:txBody>
      </p:sp>
      <p:graphicFrame>
        <p:nvGraphicFramePr>
          <p:cNvPr id="9" name="Diagram 8">
            <a:extLst>
              <a:ext uri="{FF2B5EF4-FFF2-40B4-BE49-F238E27FC236}">
                <a16:creationId xmlns:a16="http://schemas.microsoft.com/office/drawing/2014/main" id="{00000000-0008-0000-0C00-000005000000}"/>
              </a:ext>
            </a:extLst>
          </p:cNvPr>
          <p:cNvGraphicFramePr>
            <a:graphicFrameLocks/>
          </p:cNvGraphicFramePr>
          <p:nvPr>
            <p:extLst>
              <p:ext uri="{D42A27DB-BD31-4B8C-83A1-F6EECF244321}">
                <p14:modId xmlns:p14="http://schemas.microsoft.com/office/powerpoint/2010/main" val="1318648119"/>
              </p:ext>
            </p:extLst>
          </p:nvPr>
        </p:nvGraphicFramePr>
        <p:xfrm>
          <a:off x="914400" y="1954428"/>
          <a:ext cx="7563678" cy="3876491"/>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Rectangle 2"/>
          <p:cNvSpPr txBox="1"/>
          <p:nvPr/>
        </p:nvSpPr>
        <p:spPr>
          <a:xfrm>
            <a:off x="518760" y="642960"/>
            <a:ext cx="8229240" cy="863640"/>
          </a:xfrm>
          <a:prstGeom prst="rect">
            <a:avLst/>
          </a:prstGeom>
          <a:noFill/>
          <a:ln w="0">
            <a:noFill/>
          </a:ln>
        </p:spPr>
        <p:txBody>
          <a:bodyPr anchor="ctr">
            <a:noAutofit/>
          </a:bodyPr>
          <a:lstStyle/>
          <a:p>
            <a:pPr algn="ctr">
              <a:lnSpc>
                <a:spcPct val="100000"/>
              </a:lnSpc>
            </a:pPr>
            <a:r>
              <a:rPr lang="sv-SE" sz="3600" b="1" strike="noStrike" spc="-1" dirty="0">
                <a:solidFill>
                  <a:srgbClr val="000000"/>
                </a:solidFill>
                <a:latin typeface="Calibri"/>
              </a:rPr>
              <a:t>Utveckling 2019-2023</a:t>
            </a:r>
            <a:endParaRPr lang="sv-SE" sz="3600" b="0" strike="noStrike" spc="-1" dirty="0">
              <a:solidFill>
                <a:srgbClr val="000000"/>
              </a:solidFill>
              <a:latin typeface="Calibri"/>
            </a:endParaRPr>
          </a:p>
        </p:txBody>
      </p:sp>
      <p:sp>
        <p:nvSpPr>
          <p:cNvPr id="272" name="Rectangle 3"/>
          <p:cNvSpPr txBox="1"/>
          <p:nvPr/>
        </p:nvSpPr>
        <p:spPr>
          <a:xfrm>
            <a:off x="467640" y="1412640"/>
            <a:ext cx="7776360" cy="4114080"/>
          </a:xfrm>
          <a:prstGeom prst="rect">
            <a:avLst/>
          </a:prstGeom>
          <a:noFill/>
          <a:ln w="0">
            <a:noFill/>
          </a:ln>
        </p:spPr>
        <p:txBody>
          <a:bodyPr>
            <a:normAutofit/>
          </a:bodyPr>
          <a:lstStyle/>
          <a:p>
            <a:pPr algn="ctr">
              <a:lnSpc>
                <a:spcPct val="100000"/>
              </a:lnSpc>
              <a:spcBef>
                <a:spcPts val="479"/>
              </a:spcBef>
              <a:tabLst>
                <a:tab pos="0" algn="l"/>
              </a:tabLst>
            </a:pPr>
            <a:r>
              <a:rPr lang="sv-SE" sz="2400" b="0" i="1" strike="noStrike" spc="-1">
                <a:solidFill>
                  <a:srgbClr val="C00000"/>
                </a:solidFill>
                <a:latin typeface="Calibri"/>
              </a:rPr>
              <a:t>Lärosäten med omsättning under 0,5 mdkr - </a:t>
            </a:r>
            <a:r>
              <a:rPr lang="sv-SE" sz="2400" b="1" i="1" strike="noStrike" spc="-1">
                <a:solidFill>
                  <a:srgbClr val="C00000"/>
                </a:solidFill>
                <a:latin typeface="Calibri"/>
              </a:rPr>
              <a:t>forskning</a:t>
            </a:r>
            <a:endParaRPr lang="sv-SE" sz="2400" b="0" strike="noStrike" spc="-1">
              <a:solidFill>
                <a:srgbClr val="000000"/>
              </a:solidFill>
              <a:latin typeface="Calibri"/>
            </a:endParaRPr>
          </a:p>
        </p:txBody>
      </p:sp>
      <p:pic>
        <p:nvPicPr>
          <p:cNvPr id="273" name="Picture 2" descr="SUHF_logo_u_txt_pms307"/>
          <p:cNvPicPr/>
          <p:nvPr/>
        </p:nvPicPr>
        <p:blipFill>
          <a:blip r:embed="rId3"/>
          <a:stretch/>
        </p:blipFill>
        <p:spPr>
          <a:xfrm>
            <a:off x="179640" y="304560"/>
            <a:ext cx="2051280" cy="676080"/>
          </a:xfrm>
          <a:prstGeom prst="rect">
            <a:avLst/>
          </a:prstGeom>
          <a:ln w="12700">
            <a:noFill/>
          </a:ln>
        </p:spPr>
      </p:pic>
      <p:sp>
        <p:nvSpPr>
          <p:cNvPr id="274"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sp>
        <p:nvSpPr>
          <p:cNvPr id="2" name="PlaceHolder 1"/>
          <p:cNvSpPr>
            <a:spLocks noGrp="1"/>
          </p:cNvSpPr>
          <p:nvPr>
            <p:ph type="sldNum" idx="6"/>
          </p:nvPr>
        </p:nvSpPr>
        <p:spPr/>
        <p:txBody>
          <a:bodyPr/>
          <a:lstStyle/>
          <a:p>
            <a:fld id="{37C8D36F-7BEE-4FB7-B195-D4F70E9B0D5B}" type="slidenum">
              <a:t>33</a:t>
            </a:fld>
            <a:endParaRPr/>
          </a:p>
        </p:txBody>
      </p:sp>
      <p:graphicFrame>
        <p:nvGraphicFramePr>
          <p:cNvPr id="8" name="Diagram 7">
            <a:extLst>
              <a:ext uri="{FF2B5EF4-FFF2-40B4-BE49-F238E27FC236}">
                <a16:creationId xmlns:a16="http://schemas.microsoft.com/office/drawing/2014/main" id="{00000000-0008-0000-0C00-000006000000}"/>
              </a:ext>
            </a:extLst>
          </p:cNvPr>
          <p:cNvGraphicFramePr>
            <a:graphicFrameLocks/>
          </p:cNvGraphicFramePr>
          <p:nvPr>
            <p:extLst>
              <p:ext uri="{D42A27DB-BD31-4B8C-83A1-F6EECF244321}">
                <p14:modId xmlns:p14="http://schemas.microsoft.com/office/powerpoint/2010/main" val="3499160786"/>
              </p:ext>
            </p:extLst>
          </p:nvPr>
        </p:nvGraphicFramePr>
        <p:xfrm>
          <a:off x="1093304" y="2026660"/>
          <a:ext cx="7305261" cy="393206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Rectangle 2"/>
          <p:cNvSpPr txBox="1"/>
          <p:nvPr/>
        </p:nvSpPr>
        <p:spPr>
          <a:xfrm>
            <a:off x="1907640" y="668594"/>
            <a:ext cx="6624360" cy="736486"/>
          </a:xfrm>
          <a:prstGeom prst="rect">
            <a:avLst/>
          </a:prstGeom>
          <a:noFill/>
          <a:ln w="0">
            <a:noFill/>
          </a:ln>
        </p:spPr>
        <p:txBody>
          <a:bodyPr anchor="ctr">
            <a:normAutofit fontScale="58500" lnSpcReduction="20000"/>
          </a:bodyPr>
          <a:lstStyle/>
          <a:p>
            <a:pPr algn="ctr">
              <a:lnSpc>
                <a:spcPct val="100000"/>
              </a:lnSpc>
            </a:pPr>
            <a:r>
              <a:rPr lang="sv-SE" sz="3600" b="1" strike="noStrike" spc="-1" dirty="0">
                <a:solidFill>
                  <a:srgbClr val="000000"/>
                </a:solidFill>
                <a:latin typeface="Calibri"/>
              </a:rPr>
              <a:t>Funktioner i relation till totala kostnader </a:t>
            </a:r>
            <a:r>
              <a:rPr lang="sv-SE" sz="3600" b="1" i="1" strike="noStrike" spc="-1" dirty="0">
                <a:solidFill>
                  <a:srgbClr val="000000"/>
                </a:solidFill>
                <a:latin typeface="Calibri"/>
              </a:rPr>
              <a:t>utbildning</a:t>
            </a:r>
            <a:br>
              <a:rPr dirty="0"/>
            </a:br>
            <a:endParaRPr lang="sv-SE" sz="3600" b="0" strike="noStrike" spc="-1" dirty="0">
              <a:solidFill>
                <a:srgbClr val="000000"/>
              </a:solidFill>
              <a:latin typeface="Calibri"/>
            </a:endParaRPr>
          </a:p>
        </p:txBody>
      </p:sp>
      <p:sp>
        <p:nvSpPr>
          <p:cNvPr id="284" name="Rectangle 3"/>
          <p:cNvSpPr txBox="1"/>
          <p:nvPr/>
        </p:nvSpPr>
        <p:spPr>
          <a:xfrm>
            <a:off x="1573161" y="1536480"/>
            <a:ext cx="6469626" cy="4340520"/>
          </a:xfrm>
          <a:prstGeom prst="rect">
            <a:avLst/>
          </a:prstGeom>
          <a:noFill/>
          <a:ln w="0">
            <a:noFill/>
          </a:ln>
        </p:spPr>
        <p:txBody>
          <a:bodyPr>
            <a:normAutofit/>
          </a:bodyPr>
          <a:lstStyle/>
          <a:p>
            <a:endParaRPr lang="sv-SE" sz="3200" b="0" strike="noStrike" spc="-1">
              <a:solidFill>
                <a:srgbClr val="000000"/>
              </a:solidFill>
              <a:latin typeface="Calibri"/>
            </a:endParaRPr>
          </a:p>
        </p:txBody>
      </p:sp>
      <p:pic>
        <p:nvPicPr>
          <p:cNvPr id="285" name="Picture 2" descr="SUHF_logo_u_txt_pms307"/>
          <p:cNvPicPr/>
          <p:nvPr/>
        </p:nvPicPr>
        <p:blipFill>
          <a:blip r:embed="rId3"/>
          <a:stretch/>
        </p:blipFill>
        <p:spPr>
          <a:xfrm>
            <a:off x="179640" y="304560"/>
            <a:ext cx="2051280" cy="676080"/>
          </a:xfrm>
          <a:prstGeom prst="rect">
            <a:avLst/>
          </a:prstGeom>
          <a:ln w="12700">
            <a:noFill/>
          </a:ln>
        </p:spPr>
      </p:pic>
      <p:sp>
        <p:nvSpPr>
          <p:cNvPr id="286"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sp>
        <p:nvSpPr>
          <p:cNvPr id="2" name="PlaceHolder 1"/>
          <p:cNvSpPr>
            <a:spLocks noGrp="1"/>
          </p:cNvSpPr>
          <p:nvPr>
            <p:ph type="sldNum" idx="6"/>
          </p:nvPr>
        </p:nvSpPr>
        <p:spPr/>
        <p:txBody>
          <a:bodyPr/>
          <a:lstStyle/>
          <a:p>
            <a:fld id="{DE6E4337-26C9-4DBC-BB6D-97365AB1EB1E}" type="slidenum">
              <a:rPr/>
              <a:t>34</a:t>
            </a:fld>
            <a:endParaRPr/>
          </a:p>
        </p:txBody>
      </p:sp>
      <p:graphicFrame>
        <p:nvGraphicFramePr>
          <p:cNvPr id="8" name="Diagram 7">
            <a:extLst>
              <a:ext uri="{FF2B5EF4-FFF2-40B4-BE49-F238E27FC236}">
                <a16:creationId xmlns:a16="http://schemas.microsoft.com/office/drawing/2014/main" id="{00000000-0008-0000-0900-000002000000}"/>
              </a:ext>
            </a:extLst>
          </p:cNvPr>
          <p:cNvGraphicFramePr>
            <a:graphicFrameLocks/>
          </p:cNvGraphicFramePr>
          <p:nvPr>
            <p:extLst>
              <p:ext uri="{D42A27DB-BD31-4B8C-83A1-F6EECF244321}">
                <p14:modId xmlns:p14="http://schemas.microsoft.com/office/powerpoint/2010/main" val="1180995654"/>
              </p:ext>
            </p:extLst>
          </p:nvPr>
        </p:nvGraphicFramePr>
        <p:xfrm>
          <a:off x="1043609" y="1298575"/>
          <a:ext cx="7354956" cy="488356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Rectangle 2"/>
          <p:cNvSpPr txBox="1"/>
          <p:nvPr/>
        </p:nvSpPr>
        <p:spPr>
          <a:xfrm>
            <a:off x="2231280" y="836640"/>
            <a:ext cx="6465600" cy="863640"/>
          </a:xfrm>
          <a:prstGeom prst="rect">
            <a:avLst/>
          </a:prstGeom>
          <a:noFill/>
          <a:ln w="0">
            <a:noFill/>
          </a:ln>
        </p:spPr>
        <p:txBody>
          <a:bodyPr anchor="ctr">
            <a:normAutofit fontScale="62000" lnSpcReduction="20000"/>
          </a:bodyPr>
          <a:lstStyle/>
          <a:p>
            <a:pPr algn="ctr">
              <a:lnSpc>
                <a:spcPct val="100000"/>
              </a:lnSpc>
            </a:pPr>
            <a:r>
              <a:rPr lang="sv-SE" sz="3600" b="1" strike="noStrike" spc="-1">
                <a:solidFill>
                  <a:srgbClr val="000000"/>
                </a:solidFill>
                <a:latin typeface="Calibri"/>
              </a:rPr>
              <a:t>Funktioner i relation till totala kostnader forskning</a:t>
            </a:r>
            <a:br/>
            <a:endParaRPr lang="sv-SE" sz="3600" b="0" strike="noStrike" spc="-1">
              <a:solidFill>
                <a:srgbClr val="000000"/>
              </a:solidFill>
              <a:latin typeface="Calibri"/>
            </a:endParaRPr>
          </a:p>
        </p:txBody>
      </p:sp>
      <p:sp>
        <p:nvSpPr>
          <p:cNvPr id="296" name="Rectangle 3"/>
          <p:cNvSpPr txBox="1"/>
          <p:nvPr/>
        </p:nvSpPr>
        <p:spPr>
          <a:xfrm>
            <a:off x="1425676" y="1536479"/>
            <a:ext cx="7271203" cy="4579185"/>
          </a:xfrm>
          <a:prstGeom prst="rect">
            <a:avLst/>
          </a:prstGeom>
          <a:noFill/>
          <a:ln w="0">
            <a:noFill/>
          </a:ln>
        </p:spPr>
        <p:txBody>
          <a:bodyPr>
            <a:normAutofit/>
          </a:bodyPr>
          <a:lstStyle/>
          <a:p>
            <a:endParaRPr lang="sv-SE" sz="3200" b="0" strike="noStrike" spc="-1">
              <a:solidFill>
                <a:srgbClr val="000000"/>
              </a:solidFill>
              <a:latin typeface="Calibri"/>
            </a:endParaRPr>
          </a:p>
        </p:txBody>
      </p:sp>
      <p:pic>
        <p:nvPicPr>
          <p:cNvPr id="297" name="Picture 2" descr="SUHF_logo_u_txt_pms307"/>
          <p:cNvPicPr/>
          <p:nvPr/>
        </p:nvPicPr>
        <p:blipFill>
          <a:blip r:embed="rId3"/>
          <a:stretch/>
        </p:blipFill>
        <p:spPr>
          <a:xfrm>
            <a:off x="179640" y="304560"/>
            <a:ext cx="2051280" cy="676080"/>
          </a:xfrm>
          <a:prstGeom prst="rect">
            <a:avLst/>
          </a:prstGeom>
          <a:ln w="12700">
            <a:noFill/>
          </a:ln>
        </p:spPr>
      </p:pic>
      <p:sp>
        <p:nvSpPr>
          <p:cNvPr id="298"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sp>
        <p:nvSpPr>
          <p:cNvPr id="2" name="PlaceHolder 1"/>
          <p:cNvSpPr>
            <a:spLocks noGrp="1"/>
          </p:cNvSpPr>
          <p:nvPr>
            <p:ph type="sldNum" idx="6"/>
          </p:nvPr>
        </p:nvSpPr>
        <p:spPr/>
        <p:txBody>
          <a:bodyPr/>
          <a:lstStyle/>
          <a:p>
            <a:fld id="{A70AFF35-6ADF-4150-AD8A-A7DA8C6FE542}" type="slidenum">
              <a:rPr/>
              <a:t>35</a:t>
            </a:fld>
            <a:endParaRPr/>
          </a:p>
        </p:txBody>
      </p:sp>
      <p:sp>
        <p:nvSpPr>
          <p:cNvPr id="10" name="Rectangle 3"/>
          <p:cNvSpPr txBox="1"/>
          <p:nvPr/>
        </p:nvSpPr>
        <p:spPr>
          <a:xfrm>
            <a:off x="1578076" y="1688879"/>
            <a:ext cx="7271203" cy="4579185"/>
          </a:xfrm>
          <a:prstGeom prst="rect">
            <a:avLst/>
          </a:prstGeom>
          <a:noFill/>
          <a:ln w="0">
            <a:noFill/>
          </a:ln>
        </p:spPr>
        <p:txBody>
          <a:bodyPr>
            <a:normAutofit/>
          </a:bodyPr>
          <a:lstStyle/>
          <a:p>
            <a:endParaRPr lang="sv-SE" sz="3200" b="0" strike="noStrike" spc="-1">
              <a:solidFill>
                <a:srgbClr val="000000"/>
              </a:solidFill>
              <a:latin typeface="Calibri"/>
            </a:endParaRPr>
          </a:p>
        </p:txBody>
      </p:sp>
      <p:graphicFrame>
        <p:nvGraphicFramePr>
          <p:cNvPr id="11" name="Diagram 10">
            <a:extLst>
              <a:ext uri="{FF2B5EF4-FFF2-40B4-BE49-F238E27FC236}">
                <a16:creationId xmlns:a16="http://schemas.microsoft.com/office/drawing/2014/main" id="{00000000-0008-0000-0900-000003000000}"/>
              </a:ext>
            </a:extLst>
          </p:cNvPr>
          <p:cNvGraphicFramePr>
            <a:graphicFrameLocks/>
          </p:cNvGraphicFramePr>
          <p:nvPr>
            <p:extLst>
              <p:ext uri="{D42A27DB-BD31-4B8C-83A1-F6EECF244321}">
                <p14:modId xmlns:p14="http://schemas.microsoft.com/office/powerpoint/2010/main" val="1092261284"/>
              </p:ext>
            </p:extLst>
          </p:nvPr>
        </p:nvGraphicFramePr>
        <p:xfrm>
          <a:off x="636103" y="1824037"/>
          <a:ext cx="7742583" cy="4444027"/>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Rectangle 2"/>
          <p:cNvSpPr txBox="1"/>
          <p:nvPr/>
        </p:nvSpPr>
        <p:spPr>
          <a:xfrm>
            <a:off x="2315816" y="0"/>
            <a:ext cx="6370623" cy="1917540"/>
          </a:xfrm>
          <a:prstGeom prst="rect">
            <a:avLst/>
          </a:prstGeom>
          <a:noFill/>
          <a:ln w="0">
            <a:noFill/>
          </a:ln>
        </p:spPr>
        <p:txBody>
          <a:bodyPr anchor="ctr">
            <a:noAutofit/>
          </a:bodyPr>
          <a:lstStyle/>
          <a:p>
            <a:pPr algn="ctr">
              <a:lnSpc>
                <a:spcPct val="100000"/>
              </a:lnSpc>
            </a:pPr>
            <a:r>
              <a:rPr lang="sv-SE" sz="3600" spc="-1" dirty="0">
                <a:solidFill>
                  <a:srgbClr val="000000"/>
                </a:solidFill>
                <a:latin typeface="Calibri"/>
              </a:rPr>
              <a:t>Kostnadsfördelning per verksamhet – det långa perspektivet</a:t>
            </a:r>
            <a:endParaRPr lang="sv-SE" sz="3600" b="0" strike="noStrike" spc="-1" dirty="0">
              <a:solidFill>
                <a:srgbClr val="000000"/>
              </a:solidFill>
              <a:latin typeface="Calibri"/>
            </a:endParaRPr>
          </a:p>
        </p:txBody>
      </p:sp>
      <p:pic>
        <p:nvPicPr>
          <p:cNvPr id="144" name="Picture 2" descr="SUHF_logo_u_txt_pms307"/>
          <p:cNvPicPr/>
          <p:nvPr/>
        </p:nvPicPr>
        <p:blipFill>
          <a:blip r:embed="rId2"/>
          <a:stretch/>
        </p:blipFill>
        <p:spPr>
          <a:xfrm>
            <a:off x="179640" y="304560"/>
            <a:ext cx="2051280" cy="676080"/>
          </a:xfrm>
          <a:prstGeom prst="rect">
            <a:avLst/>
          </a:prstGeom>
          <a:ln w="12700">
            <a:noFill/>
          </a:ln>
        </p:spPr>
      </p:pic>
      <p:sp>
        <p:nvSpPr>
          <p:cNvPr id="145"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sp>
        <p:nvSpPr>
          <p:cNvPr id="2" name="PlaceHolder 1"/>
          <p:cNvSpPr>
            <a:spLocks noGrp="1"/>
          </p:cNvSpPr>
          <p:nvPr>
            <p:ph type="sldNum" idx="6"/>
          </p:nvPr>
        </p:nvSpPr>
        <p:spPr/>
        <p:txBody>
          <a:bodyPr/>
          <a:lstStyle/>
          <a:p>
            <a:fld id="{6733588B-672C-4AC1-A6B4-31A8E840CCA7}" type="slidenum">
              <a:rPr/>
              <a:t>36</a:t>
            </a:fld>
            <a:endParaRPr/>
          </a:p>
        </p:txBody>
      </p:sp>
      <p:graphicFrame>
        <p:nvGraphicFramePr>
          <p:cNvPr id="4" name="Diagram 3">
            <a:extLst>
              <a:ext uri="{FF2B5EF4-FFF2-40B4-BE49-F238E27FC236}">
                <a16:creationId xmlns:a16="http://schemas.microsoft.com/office/drawing/2014/main" id="{A9D4EDBA-15CD-DA4D-179C-6F38E154AAC6}"/>
              </a:ext>
            </a:extLst>
          </p:cNvPr>
          <p:cNvGraphicFramePr>
            <a:graphicFrameLocks/>
          </p:cNvGraphicFramePr>
          <p:nvPr>
            <p:extLst>
              <p:ext uri="{D42A27DB-BD31-4B8C-83A1-F6EECF244321}">
                <p14:modId xmlns:p14="http://schemas.microsoft.com/office/powerpoint/2010/main" val="238142155"/>
              </p:ext>
            </p:extLst>
          </p:nvPr>
        </p:nvGraphicFramePr>
        <p:xfrm>
          <a:off x="457200" y="2057399"/>
          <a:ext cx="3770671" cy="279973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Diagram 4">
            <a:extLst>
              <a:ext uri="{FF2B5EF4-FFF2-40B4-BE49-F238E27FC236}">
                <a16:creationId xmlns:a16="http://schemas.microsoft.com/office/drawing/2014/main" id="{4A758B56-FA77-CE6B-4C30-C16C9B6AB338}"/>
              </a:ext>
            </a:extLst>
          </p:cNvPr>
          <p:cNvGraphicFramePr>
            <a:graphicFrameLocks/>
          </p:cNvGraphicFramePr>
          <p:nvPr>
            <p:extLst>
              <p:ext uri="{D42A27DB-BD31-4B8C-83A1-F6EECF244321}">
                <p14:modId xmlns:p14="http://schemas.microsoft.com/office/powerpoint/2010/main" val="3406231630"/>
              </p:ext>
            </p:extLst>
          </p:nvPr>
        </p:nvGraphicFramePr>
        <p:xfrm>
          <a:off x="4744065" y="2057399"/>
          <a:ext cx="3770671" cy="288306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384780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Rubrik 5"/>
          <p:cNvSpPr txBox="1"/>
          <p:nvPr/>
        </p:nvSpPr>
        <p:spPr>
          <a:xfrm>
            <a:off x="457200" y="74655"/>
            <a:ext cx="8229240" cy="849600"/>
          </a:xfrm>
          <a:prstGeom prst="rect">
            <a:avLst/>
          </a:prstGeom>
          <a:noFill/>
          <a:ln w="0">
            <a:noFill/>
          </a:ln>
        </p:spPr>
        <p:txBody>
          <a:bodyPr anchor="ctr">
            <a:noAutofit/>
          </a:bodyPr>
          <a:lstStyle/>
          <a:p>
            <a:pPr algn="ctr">
              <a:lnSpc>
                <a:spcPct val="100000"/>
              </a:lnSpc>
            </a:pPr>
            <a:r>
              <a:rPr lang="sv-SE" sz="3600" b="0" strike="noStrike" spc="-1" dirty="0">
                <a:solidFill>
                  <a:srgbClr val="000000"/>
                </a:solidFill>
                <a:latin typeface="Calibri"/>
              </a:rPr>
              <a:t>Förkortningar</a:t>
            </a:r>
            <a:r>
              <a:rPr lang="sv-SE" sz="4400" b="0" strike="noStrike" spc="-1" dirty="0">
                <a:solidFill>
                  <a:srgbClr val="000000"/>
                </a:solidFill>
                <a:latin typeface="Calibri"/>
              </a:rPr>
              <a:t> </a:t>
            </a:r>
            <a:r>
              <a:rPr lang="sv-SE" sz="2000" b="0" strike="noStrike" spc="-1" dirty="0">
                <a:solidFill>
                  <a:srgbClr val="000000"/>
                </a:solidFill>
                <a:latin typeface="Calibri"/>
              </a:rPr>
              <a:t>(bokstavsordning)</a:t>
            </a:r>
          </a:p>
        </p:txBody>
      </p:sp>
      <p:sp>
        <p:nvSpPr>
          <p:cNvPr id="302" name="Platshållare för innehåll 2"/>
          <p:cNvSpPr txBox="1"/>
          <p:nvPr/>
        </p:nvSpPr>
        <p:spPr>
          <a:xfrm>
            <a:off x="467640" y="1628640"/>
            <a:ext cx="4038120" cy="4525560"/>
          </a:xfrm>
          <a:prstGeom prst="rect">
            <a:avLst/>
          </a:prstGeom>
          <a:noFill/>
          <a:ln w="0">
            <a:noFill/>
          </a:ln>
        </p:spPr>
        <p:txBody>
          <a:bodyPr>
            <a:normAutofit/>
          </a:bodyPr>
          <a:lstStyle/>
          <a:p>
            <a:endParaRPr lang="sv-SE" sz="3200" b="0" strike="noStrike" spc="-1">
              <a:solidFill>
                <a:srgbClr val="000000"/>
              </a:solidFill>
              <a:latin typeface="Calibri"/>
            </a:endParaRPr>
          </a:p>
        </p:txBody>
      </p:sp>
      <p:graphicFrame>
        <p:nvGraphicFramePr>
          <p:cNvPr id="303" name="Platshållare för innehåll 10"/>
          <p:cNvGraphicFramePr/>
          <p:nvPr>
            <p:extLst>
              <p:ext uri="{D42A27DB-BD31-4B8C-83A1-F6EECF244321}">
                <p14:modId xmlns:p14="http://schemas.microsoft.com/office/powerpoint/2010/main" val="3237600342"/>
              </p:ext>
            </p:extLst>
          </p:nvPr>
        </p:nvGraphicFramePr>
        <p:xfrm>
          <a:off x="611640" y="4026750"/>
          <a:ext cx="3744000" cy="1867260"/>
        </p:xfrm>
        <a:graphic>
          <a:graphicData uri="http://schemas.openxmlformats.org/drawingml/2006/table">
            <a:tbl>
              <a:tblPr/>
              <a:tblGrid>
                <a:gridCol w="2972880">
                  <a:extLst>
                    <a:ext uri="{9D8B030D-6E8A-4147-A177-3AD203B41FA5}">
                      <a16:colId xmlns:a16="http://schemas.microsoft.com/office/drawing/2014/main" val="20000"/>
                    </a:ext>
                  </a:extLst>
                </a:gridCol>
                <a:gridCol w="771120">
                  <a:extLst>
                    <a:ext uri="{9D8B030D-6E8A-4147-A177-3AD203B41FA5}">
                      <a16:colId xmlns:a16="http://schemas.microsoft.com/office/drawing/2014/main" val="20001"/>
                    </a:ext>
                  </a:extLst>
                </a:gridCol>
              </a:tblGrid>
              <a:tr h="306108">
                <a:tc>
                  <a:txBody>
                    <a:bodyPr/>
                    <a:lstStyle/>
                    <a:p>
                      <a:pPr>
                        <a:lnSpc>
                          <a:spcPct val="100000"/>
                        </a:lnSpc>
                      </a:pPr>
                      <a:r>
                        <a:rPr lang="sv-SE" sz="1100" b="0" i="1" strike="noStrike" spc="-1">
                          <a:solidFill>
                            <a:srgbClr val="000000"/>
                          </a:solidFill>
                          <a:latin typeface="Calibri"/>
                        </a:rPr>
                        <a:t>Omsättning &lt; 3 mdkr</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endParaRPr lang="sv-SE" sz="1400" dirty="0"/>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0"/>
                  </a:ext>
                </a:extLst>
              </a:tr>
              <a:tr h="260192">
                <a:tc>
                  <a:txBody>
                    <a:bodyPr/>
                    <a:lstStyle/>
                    <a:p>
                      <a:pPr>
                        <a:lnSpc>
                          <a:spcPct val="100000"/>
                        </a:lnSpc>
                      </a:pPr>
                      <a:r>
                        <a:rPr lang="sv-SE" sz="1100" b="0" strike="noStrike" spc="-1" dirty="0">
                          <a:solidFill>
                            <a:srgbClr val="000000"/>
                          </a:solidFill>
                          <a:latin typeface="Calibri"/>
                        </a:rPr>
                        <a:t>Blekinge tekniska högskola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BTH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1"/>
                  </a:ext>
                </a:extLst>
              </a:tr>
              <a:tr h="260192">
                <a:tc>
                  <a:txBody>
                    <a:bodyPr/>
                    <a:lstStyle/>
                    <a:p>
                      <a:pPr>
                        <a:lnSpc>
                          <a:spcPct val="100000"/>
                        </a:lnSpc>
                      </a:pPr>
                      <a:r>
                        <a:rPr lang="sv-SE" sz="1100" b="0" strike="noStrike" spc="-1" dirty="0">
                          <a:solidFill>
                            <a:srgbClr val="000000"/>
                          </a:solidFill>
                          <a:latin typeface="Calibri"/>
                        </a:rPr>
                        <a:t>Försvarshögskolan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FHS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2"/>
                  </a:ext>
                </a:extLst>
              </a:tr>
              <a:tr h="260192">
                <a:tc>
                  <a:txBody>
                    <a:bodyPr/>
                    <a:lstStyle/>
                    <a:p>
                      <a:pPr>
                        <a:lnSpc>
                          <a:spcPct val="100000"/>
                        </a:lnSpc>
                      </a:pPr>
                      <a:r>
                        <a:rPr lang="sv-SE" sz="1100" b="0" strike="noStrike" spc="-1" dirty="0">
                          <a:solidFill>
                            <a:srgbClr val="000000"/>
                          </a:solidFill>
                          <a:latin typeface="Calibri"/>
                        </a:rPr>
                        <a:t>Gymnastik- och idrottshögskolan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GIH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3"/>
                  </a:ext>
                </a:extLst>
              </a:tr>
              <a:tr h="260192">
                <a:tc>
                  <a:txBody>
                    <a:bodyPr/>
                    <a:lstStyle/>
                    <a:p>
                      <a:pPr>
                        <a:lnSpc>
                          <a:spcPct val="100000"/>
                        </a:lnSpc>
                      </a:pPr>
                      <a:r>
                        <a:rPr lang="sv-SE" sz="1100" b="0" strike="noStrike" spc="-1" dirty="0">
                          <a:solidFill>
                            <a:srgbClr val="000000"/>
                          </a:solidFill>
                          <a:latin typeface="Calibri"/>
                        </a:rPr>
                        <a:t>Högskolan i Borås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HB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4"/>
                  </a:ext>
                </a:extLst>
              </a:tr>
              <a:tr h="260192">
                <a:tc>
                  <a:txBody>
                    <a:bodyPr/>
                    <a:lstStyle/>
                    <a:p>
                      <a:pPr>
                        <a:lnSpc>
                          <a:spcPct val="100000"/>
                        </a:lnSpc>
                      </a:pPr>
                      <a:r>
                        <a:rPr lang="sv-SE" sz="1100" b="0" strike="noStrike" spc="-1" dirty="0">
                          <a:solidFill>
                            <a:srgbClr val="000000"/>
                          </a:solidFill>
                          <a:latin typeface="Calibri"/>
                        </a:rPr>
                        <a:t>Högskolan Dalarna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HDA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5"/>
                  </a:ext>
                </a:extLst>
              </a:tr>
              <a:tr h="260192">
                <a:tc>
                  <a:txBody>
                    <a:bodyPr/>
                    <a:lstStyle/>
                    <a:p>
                      <a:pPr>
                        <a:lnSpc>
                          <a:spcPct val="100000"/>
                        </a:lnSpc>
                      </a:pPr>
                      <a:r>
                        <a:rPr lang="sv-SE" sz="1100" b="0" strike="noStrike" spc="-1" dirty="0">
                          <a:solidFill>
                            <a:srgbClr val="000000"/>
                          </a:solidFill>
                          <a:latin typeface="Calibri"/>
                        </a:rPr>
                        <a:t>Högskolan i Halmstad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HH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6"/>
                  </a:ext>
                </a:extLst>
              </a:tr>
            </a:tbl>
          </a:graphicData>
        </a:graphic>
      </p:graphicFrame>
      <p:graphicFrame>
        <p:nvGraphicFramePr>
          <p:cNvPr id="304" name="Tabell 9"/>
          <p:cNvGraphicFramePr/>
          <p:nvPr>
            <p:extLst>
              <p:ext uri="{D42A27DB-BD31-4B8C-83A1-F6EECF244321}">
                <p14:modId xmlns:p14="http://schemas.microsoft.com/office/powerpoint/2010/main" val="3832152486"/>
              </p:ext>
            </p:extLst>
          </p:nvPr>
        </p:nvGraphicFramePr>
        <p:xfrm>
          <a:off x="611640" y="1069320"/>
          <a:ext cx="3744000" cy="2895600"/>
        </p:xfrm>
        <a:graphic>
          <a:graphicData uri="http://schemas.openxmlformats.org/drawingml/2006/table">
            <a:tbl>
              <a:tblPr/>
              <a:tblGrid>
                <a:gridCol w="2972880">
                  <a:extLst>
                    <a:ext uri="{9D8B030D-6E8A-4147-A177-3AD203B41FA5}">
                      <a16:colId xmlns:a16="http://schemas.microsoft.com/office/drawing/2014/main" val="20000"/>
                    </a:ext>
                  </a:extLst>
                </a:gridCol>
                <a:gridCol w="771120">
                  <a:extLst>
                    <a:ext uri="{9D8B030D-6E8A-4147-A177-3AD203B41FA5}">
                      <a16:colId xmlns:a16="http://schemas.microsoft.com/office/drawing/2014/main" val="20001"/>
                    </a:ext>
                  </a:extLst>
                </a:gridCol>
              </a:tblGrid>
              <a:tr h="241920">
                <a:tc>
                  <a:txBody>
                    <a:bodyPr/>
                    <a:lstStyle/>
                    <a:p>
                      <a:pPr>
                        <a:lnSpc>
                          <a:spcPct val="100000"/>
                        </a:lnSpc>
                      </a:pPr>
                      <a:r>
                        <a:rPr lang="sv-SE" sz="1100" b="0" i="1" strike="noStrike" spc="-1" dirty="0">
                          <a:solidFill>
                            <a:srgbClr val="000000"/>
                          </a:solidFill>
                          <a:latin typeface="Calibri"/>
                        </a:rPr>
                        <a:t>Omsättning &gt; 3 mdkr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endParaRPr lang="sv-SE" sz="1400" dirty="0"/>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0"/>
                  </a:ext>
                </a:extLst>
              </a:tr>
              <a:tr h="241920">
                <a:tc>
                  <a:txBody>
                    <a:bodyPr/>
                    <a:lstStyle/>
                    <a:p>
                      <a:pPr>
                        <a:lnSpc>
                          <a:spcPct val="100000"/>
                        </a:lnSpc>
                      </a:pPr>
                      <a:r>
                        <a:rPr lang="sv-SE" sz="1100" b="0" strike="noStrike" spc="-1" dirty="0">
                          <a:solidFill>
                            <a:srgbClr val="000000"/>
                          </a:solidFill>
                          <a:latin typeface="Calibri"/>
                        </a:rPr>
                        <a:t>Chalmers tekniska högskola </a:t>
                      </a:r>
                      <a:endParaRPr lang="sv-SE" sz="1100" b="0" strike="noStrike" spc="-1" dirty="0">
                        <a:latin typeface="Calibri"/>
                      </a:endParaRPr>
                    </a:p>
                  </a:txBody>
                  <a:tcPr marL="7560" marR="7560">
                    <a:lnL w="12240">
                      <a:solidFill>
                        <a:srgbClr val="FFFFFF"/>
                      </a:solidFill>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CTH</a:t>
                      </a:r>
                      <a:endParaRPr lang="sv-SE" sz="1100" b="0" strike="noStrike" spc="-1" dirty="0">
                        <a:latin typeface="Calibri"/>
                      </a:endParaRPr>
                    </a:p>
                  </a:txBody>
                  <a:tcPr marL="7560" marR="7560">
                    <a:lnL w="12240" cap="flat" cmpd="sng" algn="ctr">
                      <a:solidFill>
                        <a:srgbClr val="FFFFFF"/>
                      </a:solidFill>
                      <a:prstDash val="solid"/>
                      <a:round/>
                      <a:headEnd type="none" w="med" len="med"/>
                      <a:tailEnd type="none" w="med" len="med"/>
                    </a:lnL>
                    <a:lnR w="12240">
                      <a:solidFill>
                        <a:srgbClr val="FFFFFF"/>
                      </a:solidFill>
                    </a:lnR>
                    <a:lnT w="12240" cap="flat" cmpd="sng" algn="ctr">
                      <a:solidFill>
                        <a:srgbClr val="FFFFFF"/>
                      </a:solidFill>
                      <a:prstDash val="solid"/>
                      <a:round/>
                      <a:headEnd type="none" w="med" len="med"/>
                      <a:tailEnd type="none" w="med" len="med"/>
                    </a:lnT>
                    <a:lnB w="12240">
                      <a:solidFill>
                        <a:srgbClr val="FFFFFF"/>
                      </a:solidFill>
                    </a:lnB>
                    <a:solidFill>
                      <a:srgbClr val="E9ECF3"/>
                    </a:solidFill>
                  </a:tcPr>
                </a:tc>
                <a:extLst>
                  <a:ext uri="{0D108BD9-81ED-4DB2-BD59-A6C34878D82A}">
                    <a16:rowId xmlns:a16="http://schemas.microsoft.com/office/drawing/2014/main" val="10001"/>
                  </a:ext>
                </a:extLst>
              </a:tr>
              <a:tr h="241920">
                <a:tc>
                  <a:txBody>
                    <a:bodyPr/>
                    <a:lstStyle/>
                    <a:p>
                      <a:pPr>
                        <a:lnSpc>
                          <a:spcPct val="100000"/>
                        </a:lnSpc>
                      </a:pPr>
                      <a:r>
                        <a:rPr lang="sv-SE" sz="1100" b="0" strike="noStrike" spc="-1" dirty="0">
                          <a:solidFill>
                            <a:srgbClr val="000000"/>
                          </a:solidFill>
                          <a:latin typeface="Calibri"/>
                        </a:rPr>
                        <a:t>Göteborgs universitet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GU</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2"/>
                  </a:ext>
                </a:extLst>
              </a:tr>
              <a:tr h="241920">
                <a:tc>
                  <a:txBody>
                    <a:bodyPr/>
                    <a:lstStyle/>
                    <a:p>
                      <a:pPr>
                        <a:lnSpc>
                          <a:spcPct val="100000"/>
                        </a:lnSpc>
                      </a:pPr>
                      <a:r>
                        <a:rPr lang="sv-SE" sz="1100" b="0" strike="noStrike" spc="-1" dirty="0">
                          <a:solidFill>
                            <a:srgbClr val="000000"/>
                          </a:solidFill>
                          <a:latin typeface="Calibri"/>
                        </a:rPr>
                        <a:t>Karolinska Institutet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KI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3"/>
                  </a:ext>
                </a:extLst>
              </a:tr>
              <a:tr h="241920">
                <a:tc>
                  <a:txBody>
                    <a:bodyPr/>
                    <a:lstStyle/>
                    <a:p>
                      <a:pPr>
                        <a:lnSpc>
                          <a:spcPct val="100000"/>
                        </a:lnSpc>
                      </a:pPr>
                      <a:r>
                        <a:rPr lang="sv-SE" sz="1100" b="0" strike="noStrike" spc="-1">
                          <a:solidFill>
                            <a:srgbClr val="000000"/>
                          </a:solidFill>
                          <a:latin typeface="Calibri"/>
                        </a:rPr>
                        <a:t>Kungliga Tekniska Högskolan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KTH</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4"/>
                  </a:ext>
                </a:extLst>
              </a:tr>
              <a:tr h="241920">
                <a:tc>
                  <a:txBody>
                    <a:bodyPr/>
                    <a:lstStyle/>
                    <a:p>
                      <a:pPr>
                        <a:lnSpc>
                          <a:spcPct val="100000"/>
                        </a:lnSpc>
                      </a:pPr>
                      <a:r>
                        <a:rPr lang="sv-SE" sz="1100" b="0" strike="noStrike" spc="-1">
                          <a:solidFill>
                            <a:srgbClr val="000000"/>
                          </a:solidFill>
                          <a:latin typeface="Calibri"/>
                        </a:rPr>
                        <a:t>Linköpings universitet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LiU</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5"/>
                  </a:ext>
                </a:extLst>
              </a:tr>
              <a:tr h="241920">
                <a:tc>
                  <a:txBody>
                    <a:bodyPr/>
                    <a:lstStyle/>
                    <a:p>
                      <a:pPr>
                        <a:lnSpc>
                          <a:spcPct val="100000"/>
                        </a:lnSpc>
                      </a:pPr>
                      <a:r>
                        <a:rPr lang="sv-SE" sz="1100" b="0" strike="noStrike" spc="-1">
                          <a:solidFill>
                            <a:srgbClr val="000000"/>
                          </a:solidFill>
                          <a:latin typeface="Calibri"/>
                        </a:rPr>
                        <a:t>Lunds universitet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LU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6"/>
                  </a:ext>
                </a:extLst>
              </a:tr>
              <a:tr h="241920">
                <a:tc>
                  <a:txBody>
                    <a:bodyPr/>
                    <a:lstStyle/>
                    <a:p>
                      <a:pPr>
                        <a:lnSpc>
                          <a:spcPct val="100000"/>
                        </a:lnSpc>
                      </a:pPr>
                      <a:r>
                        <a:rPr lang="sv-SE" sz="1100" b="0" strike="noStrike" spc="-1">
                          <a:solidFill>
                            <a:srgbClr val="000000"/>
                          </a:solidFill>
                          <a:latin typeface="Calibri"/>
                        </a:rPr>
                        <a:t>Sveriges lantbruksuniversitet</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SLU</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7"/>
                  </a:ext>
                </a:extLst>
              </a:tr>
              <a:tr h="241920">
                <a:tc>
                  <a:txBody>
                    <a:bodyPr/>
                    <a:lstStyle/>
                    <a:p>
                      <a:pPr>
                        <a:lnSpc>
                          <a:spcPct val="100000"/>
                        </a:lnSpc>
                      </a:pPr>
                      <a:r>
                        <a:rPr lang="sv-SE" sz="1100" b="0" strike="noStrike" spc="-1" dirty="0">
                          <a:solidFill>
                            <a:srgbClr val="000000"/>
                          </a:solidFill>
                          <a:latin typeface="Calibri"/>
                        </a:rPr>
                        <a:t>Stockholms universitet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SU</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8"/>
                  </a:ext>
                </a:extLst>
              </a:tr>
              <a:tr h="241920">
                <a:tc>
                  <a:txBody>
                    <a:bodyPr/>
                    <a:lstStyle/>
                    <a:p>
                      <a:pPr>
                        <a:lnSpc>
                          <a:spcPct val="100000"/>
                        </a:lnSpc>
                      </a:pPr>
                      <a:r>
                        <a:rPr lang="sv-SE" sz="1100" b="0" strike="noStrike" spc="-1">
                          <a:solidFill>
                            <a:srgbClr val="000000"/>
                          </a:solidFill>
                          <a:latin typeface="Calibri"/>
                        </a:rPr>
                        <a:t>Umeå universitet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UMU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9"/>
                  </a:ext>
                </a:extLst>
              </a:tr>
              <a:tr h="244800">
                <a:tc>
                  <a:txBody>
                    <a:bodyPr/>
                    <a:lstStyle/>
                    <a:p>
                      <a:pPr>
                        <a:lnSpc>
                          <a:spcPct val="100000"/>
                        </a:lnSpc>
                      </a:pPr>
                      <a:r>
                        <a:rPr lang="sv-SE" sz="1100" b="0" strike="noStrike" spc="-1" dirty="0">
                          <a:solidFill>
                            <a:srgbClr val="000000"/>
                          </a:solidFill>
                          <a:latin typeface="Calibri"/>
                        </a:rPr>
                        <a:t>Uppsala universitet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UU</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10"/>
                  </a:ext>
                </a:extLst>
              </a:tr>
            </a:tbl>
          </a:graphicData>
        </a:graphic>
      </p:graphicFrame>
      <p:graphicFrame>
        <p:nvGraphicFramePr>
          <p:cNvPr id="305" name="Tabell 12"/>
          <p:cNvGraphicFramePr/>
          <p:nvPr>
            <p:extLst>
              <p:ext uri="{D42A27DB-BD31-4B8C-83A1-F6EECF244321}">
                <p14:modId xmlns:p14="http://schemas.microsoft.com/office/powerpoint/2010/main" val="3838586952"/>
              </p:ext>
            </p:extLst>
          </p:nvPr>
        </p:nvGraphicFramePr>
        <p:xfrm>
          <a:off x="4833661" y="1078230"/>
          <a:ext cx="3888000" cy="4404360"/>
        </p:xfrm>
        <a:graphic>
          <a:graphicData uri="http://schemas.openxmlformats.org/drawingml/2006/table">
            <a:tbl>
              <a:tblPr/>
              <a:tblGrid>
                <a:gridCol w="3102120">
                  <a:extLst>
                    <a:ext uri="{9D8B030D-6E8A-4147-A177-3AD203B41FA5}">
                      <a16:colId xmlns:a16="http://schemas.microsoft.com/office/drawing/2014/main" val="20000"/>
                    </a:ext>
                  </a:extLst>
                </a:gridCol>
                <a:gridCol w="785880">
                  <a:extLst>
                    <a:ext uri="{9D8B030D-6E8A-4147-A177-3AD203B41FA5}">
                      <a16:colId xmlns:a16="http://schemas.microsoft.com/office/drawing/2014/main" val="20001"/>
                    </a:ext>
                  </a:extLst>
                </a:gridCol>
              </a:tblGrid>
              <a:tr h="250200">
                <a:tc>
                  <a:txBody>
                    <a:bodyPr/>
                    <a:lstStyle/>
                    <a:p>
                      <a:pPr>
                        <a:lnSpc>
                          <a:spcPct val="100000"/>
                        </a:lnSpc>
                      </a:pPr>
                      <a:r>
                        <a:rPr lang="sv-SE" sz="1100" b="0" strike="noStrike" spc="-1" dirty="0">
                          <a:solidFill>
                            <a:srgbClr val="000000"/>
                          </a:solidFill>
                          <a:latin typeface="Calibri"/>
                        </a:rPr>
                        <a:t>Högskolan i Gävle </a:t>
                      </a:r>
                      <a:endParaRPr lang="sv-SE" sz="1100" b="0" strike="noStrike" spc="-1" dirty="0">
                        <a:latin typeface="Calibri"/>
                      </a:endParaRPr>
                    </a:p>
                  </a:txBody>
                  <a:tcPr marL="7560" marR="7560">
                    <a:lnL w="12240">
                      <a:solidFill>
                        <a:srgbClr val="FFFFFF"/>
                      </a:solidFill>
                    </a:lnL>
                    <a:lnR w="12240" cap="flat" cmpd="sng" algn="ctr">
                      <a:solidFill>
                        <a:srgbClr val="FFFFFF"/>
                      </a:solidFill>
                      <a:prstDash val="solid"/>
                      <a:round/>
                      <a:headEnd type="none" w="med" len="med"/>
                      <a:tailEnd type="none" w="med" len="med"/>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HiG </a:t>
                      </a:r>
                      <a:endParaRPr lang="sv-SE" sz="1100" b="0" strike="noStrike" spc="-1">
                        <a:latin typeface="Calibri"/>
                      </a:endParaRPr>
                    </a:p>
                  </a:txBody>
                  <a:tcPr marL="7560" marR="7560">
                    <a:lnL w="12240" cap="flat" cmpd="sng" algn="ctr">
                      <a:solidFill>
                        <a:srgbClr val="FFFFFF"/>
                      </a:solidFill>
                      <a:prstDash val="solid"/>
                      <a:round/>
                      <a:headEnd type="none" w="med" len="med"/>
                      <a:tailEnd type="none" w="med" len="med"/>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535968152"/>
                  </a:ext>
                </a:extLst>
              </a:tr>
              <a:tr h="250200">
                <a:tc>
                  <a:txBody>
                    <a:bodyPr/>
                    <a:lstStyle/>
                    <a:p>
                      <a:pPr>
                        <a:lnSpc>
                          <a:spcPct val="100000"/>
                        </a:lnSpc>
                      </a:pPr>
                      <a:r>
                        <a:rPr lang="sv-SE" sz="1100" b="0" strike="noStrike" spc="-1" dirty="0">
                          <a:solidFill>
                            <a:srgbClr val="000000"/>
                          </a:solidFill>
                          <a:latin typeface="Calibri"/>
                        </a:rPr>
                        <a:t>Högskolan i Jönköping</a:t>
                      </a:r>
                      <a:endParaRPr lang="sv-SE" sz="1100" b="0" strike="noStrike" spc="-1" dirty="0">
                        <a:latin typeface="Calibri"/>
                      </a:endParaRPr>
                    </a:p>
                  </a:txBody>
                  <a:tcPr marL="7560" marR="7560">
                    <a:lnL w="12240">
                      <a:solidFill>
                        <a:srgbClr val="FFFFFF"/>
                      </a:solidFill>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HJ</a:t>
                      </a:r>
                      <a:endParaRPr lang="sv-SE" sz="1100" b="0" strike="noStrike" spc="-1" dirty="0">
                        <a:latin typeface="Calibri"/>
                      </a:endParaRPr>
                    </a:p>
                  </a:txBody>
                  <a:tcPr marL="7560" marR="7560">
                    <a:lnL w="12240" cap="flat" cmpd="sng" algn="ctr">
                      <a:solidFill>
                        <a:srgbClr val="FFFFFF"/>
                      </a:solidFill>
                      <a:prstDash val="solid"/>
                      <a:round/>
                      <a:headEnd type="none" w="med" len="med"/>
                      <a:tailEnd type="none" w="med" len="med"/>
                    </a:lnL>
                    <a:lnR w="12240">
                      <a:solidFill>
                        <a:srgbClr val="FFFFFF"/>
                      </a:solidFill>
                    </a:lnR>
                    <a:lnT w="12240" cap="flat" cmpd="sng" algn="ctr">
                      <a:solidFill>
                        <a:srgbClr val="FFFFFF"/>
                      </a:solidFill>
                      <a:prstDash val="solid"/>
                      <a:round/>
                      <a:headEnd type="none" w="med" len="med"/>
                      <a:tailEnd type="none" w="med" len="med"/>
                    </a:lnT>
                    <a:lnB w="12240">
                      <a:solidFill>
                        <a:srgbClr val="FFFFFF"/>
                      </a:solidFill>
                    </a:lnB>
                    <a:solidFill>
                      <a:srgbClr val="E9ECF3"/>
                    </a:solidFill>
                  </a:tcPr>
                </a:tc>
                <a:extLst>
                  <a:ext uri="{0D108BD9-81ED-4DB2-BD59-A6C34878D82A}">
                    <a16:rowId xmlns:a16="http://schemas.microsoft.com/office/drawing/2014/main" val="2021508259"/>
                  </a:ext>
                </a:extLst>
              </a:tr>
              <a:tr h="250200">
                <a:tc>
                  <a:txBody>
                    <a:bodyPr/>
                    <a:lstStyle/>
                    <a:p>
                      <a:pPr>
                        <a:lnSpc>
                          <a:spcPct val="100000"/>
                        </a:lnSpc>
                      </a:pPr>
                      <a:r>
                        <a:rPr lang="sv-SE" sz="1100" b="0" strike="noStrike" spc="-1" dirty="0">
                          <a:solidFill>
                            <a:srgbClr val="000000"/>
                          </a:solidFill>
                          <a:latin typeface="Calibri"/>
                        </a:rPr>
                        <a:t>Högskolan Kristianstad </a:t>
                      </a:r>
                      <a:endParaRPr lang="sv-SE" sz="1100" b="0" strike="noStrike" spc="-1" dirty="0">
                        <a:latin typeface="Calibri"/>
                      </a:endParaRPr>
                    </a:p>
                  </a:txBody>
                  <a:tcPr marL="7560" marR="7560">
                    <a:lnL w="12240">
                      <a:solidFill>
                        <a:srgbClr val="FFFFFF"/>
                      </a:solidFill>
                    </a:lnL>
                    <a:lnR w="12240">
                      <a:solidFill>
                        <a:srgbClr val="FFFFFF"/>
                      </a:solidFill>
                    </a:lnR>
                    <a:lnT w="12240" cap="flat" cmpd="sng" algn="ctr">
                      <a:solidFill>
                        <a:srgbClr val="FFFFFF"/>
                      </a:solidFill>
                      <a:prstDash val="solid"/>
                      <a:round/>
                      <a:headEnd type="none" w="med" len="med"/>
                      <a:tailEnd type="none" w="med" len="med"/>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HKR</a:t>
                      </a:r>
                      <a:endParaRPr lang="sv-SE" sz="1100" b="0" strike="noStrike" spc="-1" dirty="0">
                        <a:latin typeface="Calibri"/>
                      </a:endParaRPr>
                    </a:p>
                  </a:txBody>
                  <a:tcPr marL="7560" marR="7560">
                    <a:lnL w="12240">
                      <a:solidFill>
                        <a:srgbClr val="FFFFFF"/>
                      </a:solidFill>
                    </a:lnL>
                    <a:lnR w="12240">
                      <a:solidFill>
                        <a:srgbClr val="FFFFFF"/>
                      </a:solidFill>
                    </a:lnR>
                    <a:lnT w="12240" cap="flat" cmpd="sng" algn="ctr">
                      <a:solidFill>
                        <a:srgbClr val="FFFFFF"/>
                      </a:solidFill>
                      <a:prstDash val="solid"/>
                      <a:round/>
                      <a:headEnd type="none" w="med" len="med"/>
                      <a:tailEnd type="none" w="med" len="med"/>
                    </a:lnT>
                    <a:lnB w="12240">
                      <a:solidFill>
                        <a:srgbClr val="FFFFFF"/>
                      </a:solidFill>
                    </a:lnB>
                    <a:solidFill>
                      <a:srgbClr val="E9ECF3"/>
                    </a:solidFill>
                  </a:tcPr>
                </a:tc>
                <a:extLst>
                  <a:ext uri="{0D108BD9-81ED-4DB2-BD59-A6C34878D82A}">
                    <a16:rowId xmlns:a16="http://schemas.microsoft.com/office/drawing/2014/main" val="10000"/>
                  </a:ext>
                </a:extLst>
              </a:tr>
              <a:tr h="250200">
                <a:tc>
                  <a:txBody>
                    <a:bodyPr/>
                    <a:lstStyle/>
                    <a:p>
                      <a:pPr>
                        <a:lnSpc>
                          <a:spcPct val="100000"/>
                        </a:lnSpc>
                      </a:pPr>
                      <a:r>
                        <a:rPr lang="sv-SE" sz="1100" b="0" strike="noStrike" spc="-1" dirty="0">
                          <a:solidFill>
                            <a:srgbClr val="000000"/>
                          </a:solidFill>
                          <a:latin typeface="Calibri"/>
                        </a:rPr>
                        <a:t>Högskolan i Skövde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HS</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1"/>
                  </a:ext>
                </a:extLst>
              </a:tr>
              <a:tr h="250200">
                <a:tc>
                  <a:txBody>
                    <a:bodyPr/>
                    <a:lstStyle/>
                    <a:p>
                      <a:pPr>
                        <a:lnSpc>
                          <a:spcPct val="100000"/>
                        </a:lnSpc>
                      </a:pPr>
                      <a:r>
                        <a:rPr lang="sv-SE" sz="1100" b="0" strike="noStrike" spc="-1" dirty="0">
                          <a:solidFill>
                            <a:srgbClr val="000000"/>
                          </a:solidFill>
                          <a:latin typeface="Calibri"/>
                        </a:rPr>
                        <a:t>Högskolan Väst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HV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2"/>
                  </a:ext>
                </a:extLst>
              </a:tr>
              <a:tr h="250200">
                <a:tc>
                  <a:txBody>
                    <a:bodyPr/>
                    <a:lstStyle/>
                    <a:p>
                      <a:pPr>
                        <a:lnSpc>
                          <a:spcPct val="100000"/>
                        </a:lnSpc>
                      </a:pPr>
                      <a:r>
                        <a:rPr lang="sv-SE" sz="1100" b="0" strike="noStrike" spc="-1" dirty="0">
                          <a:solidFill>
                            <a:srgbClr val="000000"/>
                          </a:solidFill>
                          <a:latin typeface="Calibri"/>
                        </a:rPr>
                        <a:t>Karlstads universitet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KAU</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3"/>
                  </a:ext>
                </a:extLst>
              </a:tr>
              <a:tr h="250200">
                <a:tc>
                  <a:txBody>
                    <a:bodyPr/>
                    <a:lstStyle/>
                    <a:p>
                      <a:pPr>
                        <a:lnSpc>
                          <a:spcPct val="100000"/>
                        </a:lnSpc>
                      </a:pPr>
                      <a:r>
                        <a:rPr lang="sv-SE" sz="1100" b="0" strike="noStrike" spc="-1" dirty="0">
                          <a:solidFill>
                            <a:srgbClr val="000000"/>
                          </a:solidFill>
                          <a:latin typeface="Calibri"/>
                        </a:rPr>
                        <a:t>Konstfack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KF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4"/>
                  </a:ext>
                </a:extLst>
              </a:tr>
              <a:tr h="250200">
                <a:tc>
                  <a:txBody>
                    <a:bodyPr/>
                    <a:lstStyle/>
                    <a:p>
                      <a:pPr>
                        <a:lnSpc>
                          <a:spcPct val="100000"/>
                        </a:lnSpc>
                      </a:pPr>
                      <a:r>
                        <a:rPr lang="sv-SE" sz="1100" b="0" strike="noStrike" spc="-1" dirty="0">
                          <a:solidFill>
                            <a:srgbClr val="000000"/>
                          </a:solidFill>
                          <a:latin typeface="Calibri"/>
                        </a:rPr>
                        <a:t>Kungliga Konsthögskolan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KKH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5"/>
                  </a:ext>
                </a:extLst>
              </a:tr>
              <a:tr h="250200">
                <a:tc>
                  <a:txBody>
                    <a:bodyPr/>
                    <a:lstStyle/>
                    <a:p>
                      <a:pPr>
                        <a:lnSpc>
                          <a:spcPct val="100000"/>
                        </a:lnSpc>
                      </a:pPr>
                      <a:r>
                        <a:rPr lang="sv-SE" sz="1100" b="0" strike="noStrike" spc="-1" dirty="0">
                          <a:solidFill>
                            <a:srgbClr val="000000"/>
                          </a:solidFill>
                          <a:latin typeface="Calibri"/>
                        </a:rPr>
                        <a:t>Kungliga Musikhögskolan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KMH</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6"/>
                  </a:ext>
                </a:extLst>
              </a:tr>
              <a:tr h="250200">
                <a:tc>
                  <a:txBody>
                    <a:bodyPr/>
                    <a:lstStyle/>
                    <a:p>
                      <a:pPr>
                        <a:lnSpc>
                          <a:spcPct val="100000"/>
                        </a:lnSpc>
                      </a:pPr>
                      <a:r>
                        <a:rPr lang="sv-SE" sz="1100" b="0" strike="noStrike" spc="-1" dirty="0">
                          <a:solidFill>
                            <a:srgbClr val="000000"/>
                          </a:solidFill>
                          <a:latin typeface="Calibri"/>
                        </a:rPr>
                        <a:t>Linnéuniversitetet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LNU</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7"/>
                  </a:ext>
                </a:extLst>
              </a:tr>
              <a:tr h="250200">
                <a:tc>
                  <a:txBody>
                    <a:bodyPr/>
                    <a:lstStyle/>
                    <a:p>
                      <a:pPr>
                        <a:lnSpc>
                          <a:spcPct val="100000"/>
                        </a:lnSpc>
                      </a:pPr>
                      <a:r>
                        <a:rPr lang="sv-SE" sz="1100" b="0" strike="noStrike" spc="-1" dirty="0">
                          <a:solidFill>
                            <a:srgbClr val="000000"/>
                          </a:solidFill>
                          <a:latin typeface="Calibri"/>
                        </a:rPr>
                        <a:t>Luleå tekniska universitet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LTU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8"/>
                  </a:ext>
                </a:extLst>
              </a:tr>
              <a:tr h="250200">
                <a:tc>
                  <a:txBody>
                    <a:bodyPr/>
                    <a:lstStyle/>
                    <a:p>
                      <a:pPr>
                        <a:lnSpc>
                          <a:spcPct val="100000"/>
                        </a:lnSpc>
                      </a:pPr>
                      <a:r>
                        <a:rPr lang="sv-SE" sz="1100" b="0" strike="noStrike" spc="-1" dirty="0">
                          <a:solidFill>
                            <a:srgbClr val="000000"/>
                          </a:solidFill>
                          <a:latin typeface="Calibri"/>
                        </a:rPr>
                        <a:t>Malmö Universitet</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MAU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9"/>
                  </a:ext>
                </a:extLst>
              </a:tr>
              <a:tr h="250200">
                <a:tc>
                  <a:txBody>
                    <a:bodyPr/>
                    <a:lstStyle/>
                    <a:p>
                      <a:pPr>
                        <a:lnSpc>
                          <a:spcPct val="100000"/>
                        </a:lnSpc>
                      </a:pPr>
                      <a:r>
                        <a:rPr lang="sv-SE" sz="1100" b="0" strike="noStrike" spc="-1" dirty="0">
                          <a:solidFill>
                            <a:srgbClr val="000000"/>
                          </a:solidFill>
                          <a:latin typeface="Calibri"/>
                        </a:rPr>
                        <a:t>Mälardalens universitet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MDU</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10"/>
                  </a:ext>
                </a:extLst>
              </a:tr>
              <a:tr h="250200">
                <a:tc>
                  <a:txBody>
                    <a:bodyPr/>
                    <a:lstStyle/>
                    <a:p>
                      <a:pPr>
                        <a:lnSpc>
                          <a:spcPct val="100000"/>
                        </a:lnSpc>
                      </a:pPr>
                      <a:r>
                        <a:rPr lang="sv-SE" sz="1100" b="0" strike="noStrike" spc="-1" dirty="0">
                          <a:solidFill>
                            <a:srgbClr val="000000"/>
                          </a:solidFill>
                          <a:latin typeface="Calibri"/>
                        </a:rPr>
                        <a:t>Mittuniversitetet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MIU</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11"/>
                  </a:ext>
                </a:extLst>
              </a:tr>
              <a:tr h="250200">
                <a:tc>
                  <a:txBody>
                    <a:bodyPr/>
                    <a:lstStyle/>
                    <a:p>
                      <a:pPr>
                        <a:lnSpc>
                          <a:spcPct val="100000"/>
                        </a:lnSpc>
                      </a:pPr>
                      <a:r>
                        <a:rPr lang="sv-SE" sz="1100" b="0" strike="noStrike" spc="-1" dirty="0">
                          <a:solidFill>
                            <a:srgbClr val="000000"/>
                          </a:solidFill>
                          <a:latin typeface="Calibri"/>
                        </a:rPr>
                        <a:t>Stockholms konstnärliga högskola</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SKH</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12"/>
                  </a:ext>
                </a:extLst>
              </a:tr>
              <a:tr h="250200">
                <a:tc>
                  <a:txBody>
                    <a:bodyPr/>
                    <a:lstStyle/>
                    <a:p>
                      <a:pPr>
                        <a:lnSpc>
                          <a:spcPct val="100000"/>
                        </a:lnSpc>
                      </a:pPr>
                      <a:r>
                        <a:rPr lang="sv-SE" sz="1100" b="0" strike="noStrike" spc="-1" dirty="0">
                          <a:solidFill>
                            <a:srgbClr val="000000"/>
                          </a:solidFill>
                          <a:latin typeface="Calibri"/>
                        </a:rPr>
                        <a:t>Södertörns högskola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SH</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13"/>
                  </a:ext>
                </a:extLst>
              </a:tr>
              <a:tr h="251640">
                <a:tc>
                  <a:txBody>
                    <a:bodyPr/>
                    <a:lstStyle/>
                    <a:p>
                      <a:pPr>
                        <a:lnSpc>
                          <a:spcPct val="100000"/>
                        </a:lnSpc>
                      </a:pPr>
                      <a:r>
                        <a:rPr lang="sv-SE" sz="1100" b="0" strike="noStrike" spc="-1" dirty="0">
                          <a:solidFill>
                            <a:srgbClr val="000000"/>
                          </a:solidFill>
                          <a:latin typeface="Calibri"/>
                        </a:rPr>
                        <a:t>Örebro universitet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ORU</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14"/>
                  </a:ext>
                </a:extLst>
              </a:tr>
            </a:tbl>
          </a:graphicData>
        </a:graphic>
      </p:graphicFrame>
      <p:pic>
        <p:nvPicPr>
          <p:cNvPr id="306" name="Picture 2" descr="SUHF_logo_u_txt_pms307"/>
          <p:cNvPicPr/>
          <p:nvPr/>
        </p:nvPicPr>
        <p:blipFill>
          <a:blip r:embed="rId3"/>
          <a:stretch/>
        </p:blipFill>
        <p:spPr>
          <a:xfrm>
            <a:off x="179640" y="304560"/>
            <a:ext cx="1511640" cy="498240"/>
          </a:xfrm>
          <a:prstGeom prst="rect">
            <a:avLst/>
          </a:prstGeom>
          <a:ln w="12700">
            <a:noFill/>
          </a:ln>
        </p:spPr>
      </p:pic>
      <p:sp>
        <p:nvSpPr>
          <p:cNvPr id="307" name="Platshållare för datum 1"/>
          <p:cNvSpPr txBox="1"/>
          <p:nvPr/>
        </p:nvSpPr>
        <p:spPr>
          <a:xfrm>
            <a:off x="570694" y="6154200"/>
            <a:ext cx="8525933" cy="60480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sp>
        <p:nvSpPr>
          <p:cNvPr id="2" name="PlaceHolder 1"/>
          <p:cNvSpPr>
            <a:spLocks noGrp="1"/>
          </p:cNvSpPr>
          <p:nvPr>
            <p:ph type="sldNum" idx="9"/>
          </p:nvPr>
        </p:nvSpPr>
        <p:spPr/>
        <p:txBody>
          <a:bodyPr/>
          <a:lstStyle/>
          <a:p>
            <a:fld id="{30FCFF71-996B-4CDB-A42E-4CBEC315032D}" type="slidenum">
              <a:rPr/>
              <a:t>37</a:t>
            </a:fld>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ectangle 2"/>
          <p:cNvSpPr txBox="1"/>
          <p:nvPr/>
        </p:nvSpPr>
        <p:spPr>
          <a:xfrm>
            <a:off x="467640" y="836640"/>
            <a:ext cx="8229240" cy="863640"/>
          </a:xfrm>
          <a:prstGeom prst="rect">
            <a:avLst/>
          </a:prstGeom>
          <a:noFill/>
          <a:ln w="0">
            <a:noFill/>
          </a:ln>
        </p:spPr>
        <p:txBody>
          <a:bodyPr anchor="ctr">
            <a:noAutofit/>
          </a:bodyPr>
          <a:lstStyle/>
          <a:p>
            <a:pPr algn="ctr">
              <a:lnSpc>
                <a:spcPct val="100000"/>
              </a:lnSpc>
            </a:pPr>
            <a:r>
              <a:rPr lang="sv-SE" sz="3600" b="0" strike="noStrike" spc="-1" dirty="0">
                <a:solidFill>
                  <a:srgbClr val="000000"/>
                </a:solidFill>
                <a:latin typeface="Calibri"/>
              </a:rPr>
              <a:t>Kontaktpersoner</a:t>
            </a:r>
          </a:p>
        </p:txBody>
      </p:sp>
      <p:sp>
        <p:nvSpPr>
          <p:cNvPr id="140" name="Rectangle 3"/>
          <p:cNvSpPr txBox="1"/>
          <p:nvPr/>
        </p:nvSpPr>
        <p:spPr>
          <a:xfrm>
            <a:off x="1779639" y="2349910"/>
            <a:ext cx="5761703" cy="3822290"/>
          </a:xfrm>
          <a:prstGeom prst="rect">
            <a:avLst/>
          </a:prstGeom>
          <a:noFill/>
          <a:ln w="0">
            <a:noFill/>
          </a:ln>
        </p:spPr>
        <p:txBody>
          <a:bodyPr>
            <a:normAutofit fontScale="99500"/>
          </a:bodyPr>
          <a:lstStyle/>
          <a:p>
            <a:pPr marL="360">
              <a:lnSpc>
                <a:spcPct val="100000"/>
              </a:lnSpc>
              <a:spcBef>
                <a:spcPts val="479"/>
              </a:spcBef>
              <a:buClr>
                <a:srgbClr val="0070C0"/>
              </a:buClr>
            </a:pPr>
            <a:r>
              <a:rPr lang="sv-SE" spc="-1" dirty="0">
                <a:solidFill>
                  <a:srgbClr val="0070C0"/>
                </a:solidFill>
                <a:latin typeface="Calibri"/>
              </a:rPr>
              <a:t>Statistiken för 2023 har samlats in och sammanställts av: </a:t>
            </a:r>
          </a:p>
          <a:p>
            <a:pPr marL="360">
              <a:lnSpc>
                <a:spcPct val="100000"/>
              </a:lnSpc>
              <a:spcBef>
                <a:spcPts val="479"/>
              </a:spcBef>
              <a:buClr>
                <a:srgbClr val="0070C0"/>
              </a:buClr>
            </a:pPr>
            <a:endParaRPr lang="sv-SE" spc="-1" dirty="0">
              <a:solidFill>
                <a:srgbClr val="0070C0"/>
              </a:solidFill>
              <a:latin typeface="Calibri"/>
            </a:endParaRPr>
          </a:p>
          <a:p>
            <a:pPr marL="360">
              <a:lnSpc>
                <a:spcPct val="100000"/>
              </a:lnSpc>
              <a:spcBef>
                <a:spcPts val="479"/>
              </a:spcBef>
              <a:buClr>
                <a:srgbClr val="0070C0"/>
              </a:buClr>
            </a:pPr>
            <a:r>
              <a:rPr lang="sv-SE" spc="-1" dirty="0">
                <a:solidFill>
                  <a:srgbClr val="0070C0"/>
                </a:solidFill>
                <a:latin typeface="Calibri"/>
              </a:rPr>
              <a:t>Hanna Mörtberg, Uppsala universitet och </a:t>
            </a:r>
          </a:p>
          <a:p>
            <a:pPr marL="360">
              <a:lnSpc>
                <a:spcPct val="100000"/>
              </a:lnSpc>
              <a:spcBef>
                <a:spcPts val="479"/>
              </a:spcBef>
              <a:buClr>
                <a:srgbClr val="0070C0"/>
              </a:buClr>
            </a:pPr>
            <a:r>
              <a:rPr lang="sv-SE" spc="-1" dirty="0">
                <a:solidFill>
                  <a:srgbClr val="0070C0"/>
                </a:solidFill>
                <a:latin typeface="Calibri"/>
              </a:rPr>
              <a:t>Per Setterberg, Chalmers tekniska högskola</a:t>
            </a:r>
          </a:p>
          <a:p>
            <a:pPr marL="360">
              <a:lnSpc>
                <a:spcPct val="100000"/>
              </a:lnSpc>
              <a:spcBef>
                <a:spcPts val="479"/>
              </a:spcBef>
              <a:buClr>
                <a:srgbClr val="0070C0"/>
              </a:buClr>
            </a:pPr>
            <a:endParaRPr lang="sv-SE" spc="-1" dirty="0">
              <a:solidFill>
                <a:srgbClr val="0070C0"/>
              </a:solidFill>
              <a:latin typeface="Calibri"/>
            </a:endParaRPr>
          </a:p>
          <a:p>
            <a:pPr marL="360">
              <a:lnSpc>
                <a:spcPct val="100000"/>
              </a:lnSpc>
              <a:spcBef>
                <a:spcPts val="479"/>
              </a:spcBef>
              <a:buClr>
                <a:srgbClr val="0070C0"/>
              </a:buClr>
            </a:pPr>
            <a:r>
              <a:rPr lang="sv-SE" spc="-1" dirty="0">
                <a:solidFill>
                  <a:srgbClr val="0070C0"/>
                </a:solidFill>
                <a:latin typeface="Calibri"/>
                <a:hlinkClick r:id="rId3"/>
              </a:rPr>
              <a:t>Hanna.mortberg@uu.se</a:t>
            </a:r>
            <a:endParaRPr lang="sv-SE" spc="-1" dirty="0">
              <a:solidFill>
                <a:srgbClr val="0070C0"/>
              </a:solidFill>
              <a:latin typeface="Calibri"/>
            </a:endParaRPr>
          </a:p>
          <a:p>
            <a:pPr marL="360">
              <a:lnSpc>
                <a:spcPct val="100000"/>
              </a:lnSpc>
              <a:spcBef>
                <a:spcPts val="479"/>
              </a:spcBef>
              <a:buClr>
                <a:srgbClr val="0070C0"/>
              </a:buClr>
            </a:pPr>
            <a:r>
              <a:rPr lang="sv-SE" spc="-1" dirty="0">
                <a:solidFill>
                  <a:srgbClr val="0070C0"/>
                </a:solidFill>
                <a:latin typeface="Calibri"/>
                <a:hlinkClick r:id="rId4"/>
              </a:rPr>
              <a:t>Per.setterberg@chalmers.se</a:t>
            </a:r>
            <a:endParaRPr lang="sv-SE" spc="-1" dirty="0">
              <a:solidFill>
                <a:srgbClr val="0070C0"/>
              </a:solidFill>
              <a:latin typeface="Calibri"/>
            </a:endParaRPr>
          </a:p>
          <a:p>
            <a:pPr marL="360">
              <a:lnSpc>
                <a:spcPct val="100000"/>
              </a:lnSpc>
              <a:spcBef>
                <a:spcPts val="479"/>
              </a:spcBef>
              <a:buClr>
                <a:srgbClr val="0070C0"/>
              </a:buClr>
            </a:pPr>
            <a:endParaRPr lang="sv-SE" spc="-1" dirty="0">
              <a:solidFill>
                <a:srgbClr val="0070C0"/>
              </a:solidFill>
              <a:latin typeface="Calibri"/>
            </a:endParaRPr>
          </a:p>
          <a:p>
            <a:pPr>
              <a:lnSpc>
                <a:spcPct val="100000"/>
              </a:lnSpc>
              <a:spcBef>
                <a:spcPts val="479"/>
              </a:spcBef>
              <a:tabLst>
                <a:tab pos="0" algn="l"/>
              </a:tabLst>
            </a:pPr>
            <a:endParaRPr lang="sv-SE" sz="1800" b="0" strike="noStrike" spc="-1" dirty="0">
              <a:solidFill>
                <a:srgbClr val="000000"/>
              </a:solidFill>
              <a:latin typeface="Calibri"/>
            </a:endParaRPr>
          </a:p>
          <a:p>
            <a:pPr>
              <a:lnSpc>
                <a:spcPct val="100000"/>
              </a:lnSpc>
              <a:spcBef>
                <a:spcPts val="281"/>
              </a:spcBef>
              <a:tabLst>
                <a:tab pos="0" algn="l"/>
              </a:tabLst>
            </a:pPr>
            <a:endParaRPr lang="sv-SE" spc="-1" dirty="0">
              <a:solidFill>
                <a:srgbClr val="0070C0"/>
              </a:solidFill>
              <a:latin typeface="Calibri"/>
            </a:endParaRPr>
          </a:p>
          <a:p>
            <a:pPr>
              <a:lnSpc>
                <a:spcPct val="100000"/>
              </a:lnSpc>
              <a:spcBef>
                <a:spcPts val="281"/>
              </a:spcBef>
              <a:tabLst>
                <a:tab pos="0" algn="l"/>
              </a:tabLst>
            </a:pPr>
            <a:endParaRPr lang="sv-SE" b="0" strike="noStrike" spc="-1" dirty="0">
              <a:solidFill>
                <a:srgbClr val="000000"/>
              </a:solidFill>
              <a:latin typeface="Calibri"/>
            </a:endParaRPr>
          </a:p>
        </p:txBody>
      </p:sp>
      <p:pic>
        <p:nvPicPr>
          <p:cNvPr id="141" name="Picture 2" descr="SUHF_logo_u_txt_pms307"/>
          <p:cNvPicPr/>
          <p:nvPr/>
        </p:nvPicPr>
        <p:blipFill>
          <a:blip r:embed="rId5"/>
          <a:stretch/>
        </p:blipFill>
        <p:spPr>
          <a:xfrm>
            <a:off x="179640" y="228360"/>
            <a:ext cx="1710120" cy="532080"/>
          </a:xfrm>
          <a:prstGeom prst="rect">
            <a:avLst/>
          </a:prstGeom>
          <a:ln w="12700">
            <a:noFill/>
          </a:ln>
        </p:spPr>
      </p:pic>
      <p:sp>
        <p:nvSpPr>
          <p:cNvPr id="142"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sp>
        <p:nvSpPr>
          <p:cNvPr id="2" name="PlaceHolder 1"/>
          <p:cNvSpPr>
            <a:spLocks noGrp="1"/>
          </p:cNvSpPr>
          <p:nvPr>
            <p:ph type="sldNum" idx="6"/>
          </p:nvPr>
        </p:nvSpPr>
        <p:spPr/>
        <p:txBody>
          <a:bodyPr/>
          <a:lstStyle/>
          <a:p>
            <a:fld id="{9D8AD0E4-E2D8-482D-BC14-19C5D47E3AC5}" type="slidenum">
              <a:t>38</a:t>
            </a:fld>
            <a:endParaRPr/>
          </a:p>
        </p:txBody>
      </p:sp>
    </p:spTree>
    <p:extLst>
      <p:ext uri="{BB962C8B-B14F-4D97-AF65-F5344CB8AC3E}">
        <p14:creationId xmlns:p14="http://schemas.microsoft.com/office/powerpoint/2010/main" val="2293881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ectangle 2"/>
          <p:cNvSpPr txBox="1"/>
          <p:nvPr/>
        </p:nvSpPr>
        <p:spPr>
          <a:xfrm>
            <a:off x="467640" y="836640"/>
            <a:ext cx="8229240" cy="863640"/>
          </a:xfrm>
          <a:prstGeom prst="rect">
            <a:avLst/>
          </a:prstGeom>
          <a:noFill/>
          <a:ln w="0">
            <a:noFill/>
          </a:ln>
        </p:spPr>
        <p:txBody>
          <a:bodyPr anchor="ctr">
            <a:noAutofit/>
          </a:bodyPr>
          <a:lstStyle/>
          <a:p>
            <a:pPr algn="ctr">
              <a:lnSpc>
                <a:spcPct val="100000"/>
              </a:lnSpc>
            </a:pPr>
            <a:r>
              <a:rPr lang="sv-SE" sz="3600" b="1" spc="-1" dirty="0">
                <a:solidFill>
                  <a:srgbClr val="000000"/>
                </a:solidFill>
                <a:latin typeface="Calibri"/>
              </a:rPr>
              <a:t>Två valbara fördelningsbaser </a:t>
            </a:r>
            <a:endParaRPr lang="sv-SE" sz="3600" b="0" strike="noStrike" spc="-1" dirty="0">
              <a:solidFill>
                <a:srgbClr val="000000"/>
              </a:solidFill>
              <a:latin typeface="Calibri"/>
            </a:endParaRPr>
          </a:p>
        </p:txBody>
      </p:sp>
      <p:sp>
        <p:nvSpPr>
          <p:cNvPr id="140" name="Rectangle 3"/>
          <p:cNvSpPr txBox="1"/>
          <p:nvPr/>
        </p:nvSpPr>
        <p:spPr>
          <a:xfrm>
            <a:off x="395640" y="1989000"/>
            <a:ext cx="8280720" cy="4248000"/>
          </a:xfrm>
          <a:prstGeom prst="rect">
            <a:avLst/>
          </a:prstGeom>
          <a:noFill/>
          <a:ln w="0">
            <a:noFill/>
          </a:ln>
        </p:spPr>
        <p:txBody>
          <a:bodyPr>
            <a:normAutofit fontScale="92000" lnSpcReduction="20000"/>
          </a:bodyPr>
          <a:lstStyle/>
          <a:p>
            <a:pPr marL="343080" indent="-342720">
              <a:lnSpc>
                <a:spcPct val="100000"/>
              </a:lnSpc>
              <a:spcBef>
                <a:spcPts val="479"/>
              </a:spcBef>
              <a:buClr>
                <a:srgbClr val="0070C0"/>
              </a:buClr>
              <a:buFont typeface="Arial"/>
              <a:buChar char="•"/>
            </a:pPr>
            <a:r>
              <a:rPr lang="sv-SE" sz="2400" dirty="0"/>
              <a:t>Direkt lön</a:t>
            </a:r>
          </a:p>
          <a:p>
            <a:pPr marL="343080" indent="-342720">
              <a:lnSpc>
                <a:spcPct val="100000"/>
              </a:lnSpc>
              <a:spcBef>
                <a:spcPts val="479"/>
              </a:spcBef>
              <a:buClr>
                <a:srgbClr val="0070C0"/>
              </a:buClr>
              <a:buFont typeface="Arial"/>
              <a:buChar char="•"/>
            </a:pPr>
            <a:r>
              <a:rPr lang="sv-SE" sz="2400" dirty="0"/>
              <a:t>Direkta personal- och driftkostnader</a:t>
            </a:r>
          </a:p>
          <a:p>
            <a:pPr marL="343080" indent="-342720">
              <a:lnSpc>
                <a:spcPct val="100000"/>
              </a:lnSpc>
              <a:spcBef>
                <a:spcPts val="479"/>
              </a:spcBef>
              <a:buClr>
                <a:srgbClr val="0070C0"/>
              </a:buClr>
              <a:buFont typeface="Arial"/>
              <a:buChar char="•"/>
            </a:pPr>
            <a:endParaRPr lang="sv-SE" sz="2400" dirty="0"/>
          </a:p>
          <a:p>
            <a:pPr marL="360">
              <a:lnSpc>
                <a:spcPct val="100000"/>
              </a:lnSpc>
              <a:spcBef>
                <a:spcPts val="479"/>
              </a:spcBef>
              <a:buClr>
                <a:srgbClr val="0070C0"/>
              </a:buClr>
            </a:pPr>
            <a:r>
              <a:rPr lang="sv-SE" sz="2400" dirty="0"/>
              <a:t>Lärosäten med medicinsk fakultet och några till har valt personal och drift</a:t>
            </a:r>
          </a:p>
          <a:p>
            <a:pPr marL="360">
              <a:lnSpc>
                <a:spcPct val="100000"/>
              </a:lnSpc>
              <a:spcBef>
                <a:spcPts val="479"/>
              </a:spcBef>
              <a:buClr>
                <a:srgbClr val="0070C0"/>
              </a:buClr>
            </a:pPr>
            <a:endParaRPr lang="sv-SE" sz="2400" dirty="0"/>
          </a:p>
          <a:p>
            <a:pPr marL="360">
              <a:lnSpc>
                <a:spcPct val="100000"/>
              </a:lnSpc>
              <a:spcBef>
                <a:spcPts val="479"/>
              </a:spcBef>
              <a:buClr>
                <a:srgbClr val="0070C0"/>
              </a:buClr>
            </a:pPr>
            <a:r>
              <a:rPr lang="sv-SE" sz="2400" dirty="0"/>
              <a:t>Problem med olika baser:</a:t>
            </a:r>
          </a:p>
          <a:p>
            <a:pPr marL="343260" indent="-342900">
              <a:lnSpc>
                <a:spcPct val="100000"/>
              </a:lnSpc>
              <a:spcBef>
                <a:spcPts val="479"/>
              </a:spcBef>
              <a:buClr>
                <a:srgbClr val="0070C0"/>
              </a:buClr>
              <a:buFont typeface="Arial" panose="020B0604020202020204" pitchFamily="34" charset="0"/>
              <a:buChar char="•"/>
            </a:pPr>
            <a:r>
              <a:rPr lang="sv-SE" sz="2400" dirty="0"/>
              <a:t>Pålägget jämförs i kalkyler och eftersom basen kan vara olika blir procentpåslaget olika</a:t>
            </a:r>
          </a:p>
          <a:p>
            <a:pPr marL="360">
              <a:lnSpc>
                <a:spcPct val="100000"/>
              </a:lnSpc>
              <a:spcBef>
                <a:spcPts val="479"/>
              </a:spcBef>
              <a:buClr>
                <a:srgbClr val="0070C0"/>
              </a:buClr>
            </a:pPr>
            <a:endParaRPr lang="sv-SE" sz="2400" dirty="0"/>
          </a:p>
          <a:p>
            <a:pPr marL="343260" indent="-342900">
              <a:lnSpc>
                <a:spcPct val="100000"/>
              </a:lnSpc>
              <a:spcBef>
                <a:spcPts val="479"/>
              </a:spcBef>
              <a:buClr>
                <a:srgbClr val="0070C0"/>
              </a:buClr>
              <a:buFont typeface="Arial" panose="020B0604020202020204" pitchFamily="34" charset="0"/>
              <a:buChar char="•"/>
            </a:pPr>
            <a:r>
              <a:rPr lang="sv-SE" sz="2400" dirty="0"/>
              <a:t>Problem med samma bas men olika påslag på olika institutioner: Institutioner kan ha olika påslag vilket hämmar samarbete </a:t>
            </a:r>
          </a:p>
        </p:txBody>
      </p:sp>
      <p:pic>
        <p:nvPicPr>
          <p:cNvPr id="141" name="Picture 2" descr="SUHF_logo_u_txt_pms307"/>
          <p:cNvPicPr/>
          <p:nvPr/>
        </p:nvPicPr>
        <p:blipFill>
          <a:blip r:embed="rId3"/>
          <a:stretch/>
        </p:blipFill>
        <p:spPr>
          <a:xfrm>
            <a:off x="179640" y="304560"/>
            <a:ext cx="2051280" cy="676080"/>
          </a:xfrm>
          <a:prstGeom prst="rect">
            <a:avLst/>
          </a:prstGeom>
          <a:ln w="12700">
            <a:noFill/>
          </a:ln>
        </p:spPr>
      </p:pic>
      <p:sp>
        <p:nvSpPr>
          <p:cNvPr id="142"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sp>
        <p:nvSpPr>
          <p:cNvPr id="2" name="PlaceHolder 1"/>
          <p:cNvSpPr>
            <a:spLocks noGrp="1"/>
          </p:cNvSpPr>
          <p:nvPr>
            <p:ph type="sldNum" idx="6"/>
          </p:nvPr>
        </p:nvSpPr>
        <p:spPr/>
        <p:txBody>
          <a:bodyPr/>
          <a:lstStyle/>
          <a:p>
            <a:fld id="{9D8AD0E4-E2D8-482D-BC14-19C5D47E3AC5}" type="slidenum">
              <a:rPr/>
              <a:t>4</a:t>
            </a:fld>
            <a:endParaRPr/>
          </a:p>
        </p:txBody>
      </p:sp>
    </p:spTree>
    <p:extLst>
      <p:ext uri="{BB962C8B-B14F-4D97-AF65-F5344CB8AC3E}">
        <p14:creationId xmlns:p14="http://schemas.microsoft.com/office/powerpoint/2010/main" val="469450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Rectangle 2"/>
          <p:cNvSpPr txBox="1"/>
          <p:nvPr/>
        </p:nvSpPr>
        <p:spPr>
          <a:xfrm>
            <a:off x="2230920" y="0"/>
            <a:ext cx="6455520" cy="1917540"/>
          </a:xfrm>
          <a:prstGeom prst="rect">
            <a:avLst/>
          </a:prstGeom>
          <a:noFill/>
          <a:ln w="0">
            <a:noFill/>
          </a:ln>
        </p:spPr>
        <p:txBody>
          <a:bodyPr anchor="ctr">
            <a:noAutofit/>
          </a:bodyPr>
          <a:lstStyle/>
          <a:p>
            <a:pPr algn="ctr">
              <a:lnSpc>
                <a:spcPct val="100000"/>
              </a:lnSpc>
            </a:pPr>
            <a:r>
              <a:rPr lang="sv-SE" sz="3600" spc="-1" dirty="0">
                <a:solidFill>
                  <a:srgbClr val="000000"/>
                </a:solidFill>
                <a:latin typeface="Calibri"/>
              </a:rPr>
              <a:t>Noteringar från 2023 års insamling av statistik</a:t>
            </a:r>
            <a:endParaRPr lang="sv-SE" sz="3600" b="0" strike="noStrike" spc="-1" dirty="0">
              <a:solidFill>
                <a:srgbClr val="000000"/>
              </a:solidFill>
              <a:latin typeface="Calibri"/>
            </a:endParaRPr>
          </a:p>
        </p:txBody>
      </p:sp>
      <p:pic>
        <p:nvPicPr>
          <p:cNvPr id="144" name="Picture 2" descr="SUHF_logo_u_txt_pms307"/>
          <p:cNvPicPr/>
          <p:nvPr/>
        </p:nvPicPr>
        <p:blipFill>
          <a:blip r:embed="rId2"/>
          <a:stretch/>
        </p:blipFill>
        <p:spPr>
          <a:xfrm>
            <a:off x="179640" y="304560"/>
            <a:ext cx="2051280" cy="676080"/>
          </a:xfrm>
          <a:prstGeom prst="rect">
            <a:avLst/>
          </a:prstGeom>
          <a:ln w="12700">
            <a:noFill/>
          </a:ln>
        </p:spPr>
      </p:pic>
      <p:sp>
        <p:nvSpPr>
          <p:cNvPr id="145"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graphicFrame>
        <p:nvGraphicFramePr>
          <p:cNvPr id="146" name="Diagram 8"/>
          <p:cNvGraphicFramePr/>
          <p:nvPr>
            <p:extLst>
              <p:ext uri="{D42A27DB-BD31-4B8C-83A1-F6EECF244321}">
                <p14:modId xmlns:p14="http://schemas.microsoft.com/office/powerpoint/2010/main" val="3769735452"/>
              </p:ext>
            </p:extLst>
          </p:nvPr>
        </p:nvGraphicFramePr>
        <p:xfrm>
          <a:off x="457200" y="1794155"/>
          <a:ext cx="8304480" cy="3959640"/>
        </p:xfrm>
        <a:graphic>
          <a:graphicData uri="http://schemas.openxmlformats.org/drawingml/2006/chart">
            <c:chart xmlns:c="http://schemas.openxmlformats.org/drawingml/2006/chart" xmlns:r="http://schemas.openxmlformats.org/officeDocument/2006/relationships" r:id="rId3"/>
          </a:graphicData>
        </a:graphic>
      </p:graphicFrame>
      <p:sp>
        <p:nvSpPr>
          <p:cNvPr id="2" name="PlaceHolder 1"/>
          <p:cNvSpPr>
            <a:spLocks noGrp="1"/>
          </p:cNvSpPr>
          <p:nvPr>
            <p:ph type="sldNum" idx="6"/>
          </p:nvPr>
        </p:nvSpPr>
        <p:spPr/>
        <p:txBody>
          <a:bodyPr/>
          <a:lstStyle/>
          <a:p>
            <a:fld id="{6733588B-672C-4AC1-A6B4-31A8E840CCA7}" type="slidenum">
              <a:rPr/>
              <a:t>5</a:t>
            </a:fld>
            <a:endParaRPr/>
          </a:p>
        </p:txBody>
      </p:sp>
      <p:sp>
        <p:nvSpPr>
          <p:cNvPr id="3" name="textruta 2">
            <a:extLst>
              <a:ext uri="{FF2B5EF4-FFF2-40B4-BE49-F238E27FC236}">
                <a16:creationId xmlns:a16="http://schemas.microsoft.com/office/drawing/2014/main" id="{218E8499-DB20-D289-2B8A-84BD2B1C38E6}"/>
              </a:ext>
            </a:extLst>
          </p:cNvPr>
          <p:cNvSpPr txBox="1"/>
          <p:nvPr/>
        </p:nvSpPr>
        <p:spPr>
          <a:xfrm>
            <a:off x="1205280" y="1917540"/>
            <a:ext cx="6985458" cy="4093428"/>
          </a:xfrm>
          <a:prstGeom prst="rect">
            <a:avLst/>
          </a:prstGeom>
          <a:noFill/>
        </p:spPr>
        <p:txBody>
          <a:bodyPr wrap="square" rtlCol="0">
            <a:spAutoFit/>
          </a:bodyPr>
          <a:lstStyle/>
          <a:p>
            <a:r>
              <a:rPr lang="sv-SE" sz="2400" b="1" dirty="0"/>
              <a:t>Jämförelsestörande poster </a:t>
            </a:r>
            <a:endParaRPr lang="sv-SE" sz="2400" dirty="0"/>
          </a:p>
          <a:p>
            <a:pPr marL="800100" lvl="1" indent="-342900">
              <a:buFont typeface="Arial" panose="020B0604020202020204" pitchFamily="34" charset="0"/>
              <a:buChar char="•"/>
            </a:pPr>
            <a:r>
              <a:rPr lang="sv-SE" sz="2000" dirty="0"/>
              <a:t>Svårt att få med allt</a:t>
            </a:r>
          </a:p>
          <a:p>
            <a:pPr marL="800100" lvl="1" indent="-342900">
              <a:buFont typeface="Arial" panose="020B0604020202020204" pitchFamily="34" charset="0"/>
              <a:buChar char="•"/>
            </a:pPr>
            <a:r>
              <a:rPr lang="sv-SE" sz="2000" dirty="0"/>
              <a:t>Fokus väsentlighet</a:t>
            </a:r>
          </a:p>
          <a:p>
            <a:pPr lvl="1"/>
            <a:endParaRPr lang="sv-SE" sz="2000" dirty="0"/>
          </a:p>
          <a:p>
            <a:pPr marL="800100" lvl="1" indent="-342900">
              <a:buFont typeface="Arial" panose="020B0604020202020204" pitchFamily="34" charset="0"/>
              <a:buChar char="•"/>
            </a:pPr>
            <a:endParaRPr lang="sv-SE" sz="2000" b="1" dirty="0"/>
          </a:p>
          <a:p>
            <a:r>
              <a:rPr lang="sv-SE" sz="2400" b="1" dirty="0"/>
              <a:t>Rimlighetsbedömningar</a:t>
            </a:r>
            <a:r>
              <a:rPr lang="sv-SE" sz="2400" dirty="0"/>
              <a:t> är bra!</a:t>
            </a:r>
          </a:p>
          <a:p>
            <a:pPr marL="285750" indent="-285750">
              <a:buFont typeface="Arial" panose="020B0604020202020204" pitchFamily="34" charset="0"/>
              <a:buChar char="•"/>
            </a:pPr>
            <a:endParaRPr lang="sv-SE" sz="2400" dirty="0"/>
          </a:p>
          <a:p>
            <a:r>
              <a:rPr lang="sv-SE" sz="2400" b="1" dirty="0"/>
              <a:t>Krävande</a:t>
            </a:r>
            <a:r>
              <a:rPr lang="sv-SE" sz="2400" dirty="0"/>
              <a:t> för medarbetare som fyller i</a:t>
            </a:r>
            <a:endParaRPr lang="sv-SE" sz="2800" dirty="0"/>
          </a:p>
          <a:p>
            <a:pPr marL="742950" lvl="1" indent="-285750">
              <a:buFont typeface="Arial" panose="020B0604020202020204" pitchFamily="34" charset="0"/>
              <a:buChar char="•"/>
            </a:pPr>
            <a:r>
              <a:rPr lang="sv-SE" sz="2000" dirty="0"/>
              <a:t>Kunskap om SUHF-modellen</a:t>
            </a:r>
          </a:p>
          <a:p>
            <a:pPr marL="742950" lvl="1" indent="-285750">
              <a:buFont typeface="Arial" panose="020B0604020202020204" pitchFamily="34" charset="0"/>
              <a:buChar char="•"/>
            </a:pPr>
            <a:r>
              <a:rPr lang="sv-SE" sz="2000" dirty="0"/>
              <a:t>Kunskap om lärosätets principer/fördelningsmodeller</a:t>
            </a:r>
          </a:p>
          <a:p>
            <a:pPr marL="0" lvl="1"/>
            <a:endParaRPr lang="sv-SE" sz="2400" b="1" dirty="0"/>
          </a:p>
          <a:p>
            <a:pPr marL="0" lvl="1"/>
            <a:endParaRPr lang="sv-SE" sz="2000" dirty="0"/>
          </a:p>
        </p:txBody>
      </p:sp>
    </p:spTree>
    <p:extLst>
      <p:ext uri="{BB962C8B-B14F-4D97-AF65-F5344CB8AC3E}">
        <p14:creationId xmlns:p14="http://schemas.microsoft.com/office/powerpoint/2010/main" val="3012670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Rectangle 2"/>
          <p:cNvSpPr txBox="1"/>
          <p:nvPr/>
        </p:nvSpPr>
        <p:spPr>
          <a:xfrm>
            <a:off x="2315816" y="0"/>
            <a:ext cx="6370623" cy="1917540"/>
          </a:xfrm>
          <a:prstGeom prst="rect">
            <a:avLst/>
          </a:prstGeom>
          <a:noFill/>
          <a:ln w="0">
            <a:noFill/>
          </a:ln>
        </p:spPr>
        <p:txBody>
          <a:bodyPr anchor="ctr">
            <a:noAutofit/>
          </a:bodyPr>
          <a:lstStyle/>
          <a:p>
            <a:pPr algn="ctr">
              <a:lnSpc>
                <a:spcPct val="100000"/>
              </a:lnSpc>
            </a:pPr>
            <a:r>
              <a:rPr lang="sv-SE" sz="3600" spc="-1" dirty="0">
                <a:solidFill>
                  <a:srgbClr val="000000"/>
                </a:solidFill>
                <a:latin typeface="Calibri"/>
              </a:rPr>
              <a:t>Noteringar från 2023 års  insamling av statistik</a:t>
            </a:r>
            <a:endParaRPr lang="sv-SE" sz="3600" b="0" strike="noStrike" spc="-1" dirty="0">
              <a:solidFill>
                <a:srgbClr val="000000"/>
              </a:solidFill>
              <a:latin typeface="Calibri"/>
            </a:endParaRPr>
          </a:p>
        </p:txBody>
      </p:sp>
      <p:pic>
        <p:nvPicPr>
          <p:cNvPr id="144" name="Picture 2" descr="SUHF_logo_u_txt_pms307"/>
          <p:cNvPicPr/>
          <p:nvPr/>
        </p:nvPicPr>
        <p:blipFill>
          <a:blip r:embed="rId2"/>
          <a:stretch/>
        </p:blipFill>
        <p:spPr>
          <a:xfrm>
            <a:off x="179640" y="304560"/>
            <a:ext cx="2051280" cy="676080"/>
          </a:xfrm>
          <a:prstGeom prst="rect">
            <a:avLst/>
          </a:prstGeom>
          <a:ln w="12700">
            <a:noFill/>
          </a:ln>
        </p:spPr>
      </p:pic>
      <p:sp>
        <p:nvSpPr>
          <p:cNvPr id="145"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graphicFrame>
        <p:nvGraphicFramePr>
          <p:cNvPr id="146" name="Diagram 8"/>
          <p:cNvGraphicFramePr/>
          <p:nvPr/>
        </p:nvGraphicFramePr>
        <p:xfrm>
          <a:off x="457200" y="1794155"/>
          <a:ext cx="8304480" cy="3959640"/>
        </p:xfrm>
        <a:graphic>
          <a:graphicData uri="http://schemas.openxmlformats.org/drawingml/2006/chart">
            <c:chart xmlns:c="http://schemas.openxmlformats.org/drawingml/2006/chart" xmlns:r="http://schemas.openxmlformats.org/officeDocument/2006/relationships" r:id="rId3"/>
          </a:graphicData>
        </a:graphic>
      </p:graphicFrame>
      <p:sp>
        <p:nvSpPr>
          <p:cNvPr id="2" name="PlaceHolder 1"/>
          <p:cNvSpPr>
            <a:spLocks noGrp="1"/>
          </p:cNvSpPr>
          <p:nvPr>
            <p:ph type="sldNum" idx="6"/>
          </p:nvPr>
        </p:nvSpPr>
        <p:spPr/>
        <p:txBody>
          <a:bodyPr/>
          <a:lstStyle/>
          <a:p>
            <a:fld id="{6733588B-672C-4AC1-A6B4-31A8E840CCA7}" type="slidenum">
              <a:rPr/>
              <a:t>6</a:t>
            </a:fld>
            <a:endParaRPr/>
          </a:p>
        </p:txBody>
      </p:sp>
      <p:sp>
        <p:nvSpPr>
          <p:cNvPr id="3" name="textruta 2">
            <a:extLst>
              <a:ext uri="{FF2B5EF4-FFF2-40B4-BE49-F238E27FC236}">
                <a16:creationId xmlns:a16="http://schemas.microsoft.com/office/drawing/2014/main" id="{218E8499-DB20-D289-2B8A-84BD2B1C38E6}"/>
              </a:ext>
            </a:extLst>
          </p:cNvPr>
          <p:cNvSpPr txBox="1"/>
          <p:nvPr/>
        </p:nvSpPr>
        <p:spPr>
          <a:xfrm>
            <a:off x="735530" y="1651819"/>
            <a:ext cx="7747820" cy="4278094"/>
          </a:xfrm>
          <a:prstGeom prst="rect">
            <a:avLst/>
          </a:prstGeom>
          <a:noFill/>
        </p:spPr>
        <p:txBody>
          <a:bodyPr wrap="square" rtlCol="0">
            <a:spAutoFit/>
          </a:bodyPr>
          <a:lstStyle/>
          <a:p>
            <a:pPr marL="0" lvl="1"/>
            <a:endParaRPr lang="sv-SE" sz="2400" b="1" dirty="0"/>
          </a:p>
          <a:p>
            <a:pPr marL="0" lvl="1"/>
            <a:r>
              <a:rPr lang="sv-SE" sz="2400" b="1" dirty="0"/>
              <a:t>Exempel på skillnader</a:t>
            </a:r>
          </a:p>
          <a:p>
            <a:pPr marL="0" lvl="1"/>
            <a:endParaRPr lang="sv-SE" sz="2400" b="1" dirty="0"/>
          </a:p>
          <a:p>
            <a:pPr marL="800100" lvl="1" indent="-342900">
              <a:buFont typeface="Arial" panose="020B0604020202020204" pitchFamily="34" charset="0"/>
              <a:buChar char="•"/>
            </a:pPr>
            <a:r>
              <a:rPr lang="sv-SE" sz="2000" dirty="0" err="1"/>
              <a:t>Lärplattformar</a:t>
            </a:r>
            <a:r>
              <a:rPr lang="sv-SE" sz="2000" dirty="0"/>
              <a:t> - i vissa fall belopp noterat i enkäten men inte justerat i </a:t>
            </a:r>
            <a:r>
              <a:rPr lang="sv-SE" sz="2000" dirty="0" err="1"/>
              <a:t>excelfilen</a:t>
            </a:r>
            <a:r>
              <a:rPr lang="sv-SE" sz="2000" dirty="0"/>
              <a:t>, vår bedömning är att beloppen är oväsentliga men visar på att redovisningen kan skilja sig åt</a:t>
            </a:r>
          </a:p>
          <a:p>
            <a:pPr lvl="1"/>
            <a:r>
              <a:rPr lang="sv-SE" sz="2000" dirty="0"/>
              <a:t> </a:t>
            </a:r>
            <a:endParaRPr lang="sv-SE" sz="2400" dirty="0"/>
          </a:p>
          <a:p>
            <a:pPr marL="800100" lvl="1" indent="-342900">
              <a:buFont typeface="Arial" panose="020B0604020202020204" pitchFamily="34" charset="0"/>
              <a:buChar char="•"/>
            </a:pPr>
            <a:r>
              <a:rPr lang="sv-SE" sz="2000" dirty="0" err="1"/>
              <a:t>Open</a:t>
            </a:r>
            <a:r>
              <a:rPr lang="sv-SE" sz="2000" dirty="0"/>
              <a:t> Access - fördelning av jfr-störande post mellan utbildning/forskning skiljer sig åt mycket mellan lärosäten</a:t>
            </a:r>
          </a:p>
          <a:p>
            <a:pPr lvl="1"/>
            <a:endParaRPr lang="sv-SE" sz="2000" dirty="0"/>
          </a:p>
          <a:p>
            <a:pPr marL="800100" lvl="1" indent="-342900">
              <a:buFont typeface="Arial" panose="020B0604020202020204" pitchFamily="34" charset="0"/>
              <a:buChar char="•"/>
            </a:pPr>
            <a:r>
              <a:rPr lang="sv-SE" sz="2000" dirty="0"/>
              <a:t>Högskoleprov - redovisas olika och fullständig justering ibland svår att göra</a:t>
            </a:r>
          </a:p>
          <a:p>
            <a:pPr marL="742950" lvl="1" indent="-285750">
              <a:buFont typeface="Arial" panose="020B0604020202020204" pitchFamily="34" charset="0"/>
              <a:buChar char="•"/>
            </a:pPr>
            <a:endParaRPr lang="sv-SE" sz="2000" dirty="0"/>
          </a:p>
        </p:txBody>
      </p:sp>
    </p:spTree>
    <p:extLst>
      <p:ext uri="{BB962C8B-B14F-4D97-AF65-F5344CB8AC3E}">
        <p14:creationId xmlns:p14="http://schemas.microsoft.com/office/powerpoint/2010/main" val="2962138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Rectangle 2"/>
          <p:cNvSpPr txBox="1"/>
          <p:nvPr/>
        </p:nvSpPr>
        <p:spPr>
          <a:xfrm>
            <a:off x="447120" y="2304112"/>
            <a:ext cx="8229240" cy="863640"/>
          </a:xfrm>
          <a:prstGeom prst="rect">
            <a:avLst/>
          </a:prstGeom>
          <a:noFill/>
          <a:ln w="0">
            <a:noFill/>
          </a:ln>
        </p:spPr>
        <p:txBody>
          <a:bodyPr anchor="ctr">
            <a:noAutofit/>
          </a:bodyPr>
          <a:lstStyle/>
          <a:p>
            <a:pPr algn="ctr">
              <a:lnSpc>
                <a:spcPct val="100000"/>
              </a:lnSpc>
            </a:pPr>
            <a:r>
              <a:rPr lang="sv-SE" sz="6000" b="1" spc="-1" dirty="0">
                <a:solidFill>
                  <a:srgbClr val="000000"/>
                </a:solidFill>
                <a:latin typeface="Calibri"/>
              </a:rPr>
              <a:t>Statistiken 2023</a:t>
            </a:r>
            <a:endParaRPr lang="sv-SE" sz="6000" b="0" strike="noStrike" spc="-1" dirty="0">
              <a:solidFill>
                <a:srgbClr val="000000"/>
              </a:solidFill>
              <a:latin typeface="Calibri"/>
            </a:endParaRPr>
          </a:p>
        </p:txBody>
      </p:sp>
      <p:pic>
        <p:nvPicPr>
          <p:cNvPr id="144" name="Picture 2" descr="SUHF_logo_u_txt_pms307"/>
          <p:cNvPicPr/>
          <p:nvPr/>
        </p:nvPicPr>
        <p:blipFill>
          <a:blip r:embed="rId2"/>
          <a:stretch/>
        </p:blipFill>
        <p:spPr>
          <a:xfrm>
            <a:off x="179640" y="304560"/>
            <a:ext cx="2051280" cy="676080"/>
          </a:xfrm>
          <a:prstGeom prst="rect">
            <a:avLst/>
          </a:prstGeom>
          <a:ln w="12700">
            <a:noFill/>
          </a:ln>
        </p:spPr>
      </p:pic>
      <p:sp>
        <p:nvSpPr>
          <p:cNvPr id="145"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graphicFrame>
        <p:nvGraphicFramePr>
          <p:cNvPr id="146" name="Diagram 8"/>
          <p:cNvGraphicFramePr/>
          <p:nvPr/>
        </p:nvGraphicFramePr>
        <p:xfrm>
          <a:off x="467640" y="1990800"/>
          <a:ext cx="8304480" cy="3959640"/>
        </p:xfrm>
        <a:graphic>
          <a:graphicData uri="http://schemas.openxmlformats.org/drawingml/2006/chart">
            <c:chart xmlns:c="http://schemas.openxmlformats.org/drawingml/2006/chart" xmlns:r="http://schemas.openxmlformats.org/officeDocument/2006/relationships" r:id="rId3"/>
          </a:graphicData>
        </a:graphic>
      </p:graphicFrame>
      <p:sp>
        <p:nvSpPr>
          <p:cNvPr id="2" name="PlaceHolder 1"/>
          <p:cNvSpPr>
            <a:spLocks noGrp="1"/>
          </p:cNvSpPr>
          <p:nvPr>
            <p:ph type="sldNum" idx="6"/>
          </p:nvPr>
        </p:nvSpPr>
        <p:spPr/>
        <p:txBody>
          <a:bodyPr/>
          <a:lstStyle/>
          <a:p>
            <a:fld id="{6733588B-672C-4AC1-A6B4-31A8E840CCA7}" type="slidenum">
              <a:rPr/>
              <a:t>7</a:t>
            </a:fld>
            <a:endParaRPr/>
          </a:p>
        </p:txBody>
      </p:sp>
    </p:spTree>
    <p:extLst>
      <p:ext uri="{BB962C8B-B14F-4D97-AF65-F5344CB8AC3E}">
        <p14:creationId xmlns:p14="http://schemas.microsoft.com/office/powerpoint/2010/main" val="1700062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Rectangle 2"/>
          <p:cNvSpPr txBox="1"/>
          <p:nvPr/>
        </p:nvSpPr>
        <p:spPr>
          <a:xfrm>
            <a:off x="467640" y="836640"/>
            <a:ext cx="8229240" cy="863640"/>
          </a:xfrm>
          <a:prstGeom prst="rect">
            <a:avLst/>
          </a:prstGeom>
          <a:noFill/>
          <a:ln w="0">
            <a:noFill/>
          </a:ln>
        </p:spPr>
        <p:txBody>
          <a:bodyPr anchor="ctr">
            <a:noAutofit/>
          </a:bodyPr>
          <a:lstStyle/>
          <a:p>
            <a:pPr algn="ctr">
              <a:lnSpc>
                <a:spcPct val="100000"/>
              </a:lnSpc>
            </a:pPr>
            <a:r>
              <a:rPr lang="sv-SE" sz="3600" b="1" strike="noStrike" spc="-1" dirty="0">
                <a:solidFill>
                  <a:srgbClr val="000000"/>
                </a:solidFill>
                <a:latin typeface="Calibri"/>
              </a:rPr>
              <a:t>Lärosätenas verksamhetskostnader 2022</a:t>
            </a:r>
            <a:endParaRPr lang="sv-SE" sz="3600" b="0" strike="noStrike" spc="-1" dirty="0">
              <a:solidFill>
                <a:srgbClr val="000000"/>
              </a:solidFill>
              <a:latin typeface="Calibri"/>
            </a:endParaRPr>
          </a:p>
        </p:txBody>
      </p:sp>
      <p:pic>
        <p:nvPicPr>
          <p:cNvPr id="144" name="Picture 2" descr="SUHF_logo_u_txt_pms307"/>
          <p:cNvPicPr/>
          <p:nvPr/>
        </p:nvPicPr>
        <p:blipFill>
          <a:blip r:embed="rId3"/>
          <a:stretch/>
        </p:blipFill>
        <p:spPr>
          <a:xfrm>
            <a:off x="179640" y="304560"/>
            <a:ext cx="2051280" cy="676080"/>
          </a:xfrm>
          <a:prstGeom prst="rect">
            <a:avLst/>
          </a:prstGeom>
          <a:ln w="12700">
            <a:noFill/>
          </a:ln>
        </p:spPr>
      </p:pic>
      <p:sp>
        <p:nvSpPr>
          <p:cNvPr id="145"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2023</a:t>
            </a:r>
            <a:endParaRPr lang="sv-SE" sz="1200" b="0" strike="noStrike" spc="-1" dirty="0">
              <a:latin typeface="Calibri"/>
            </a:endParaRPr>
          </a:p>
        </p:txBody>
      </p:sp>
      <p:graphicFrame>
        <p:nvGraphicFramePr>
          <p:cNvPr id="146" name="Diagram 8"/>
          <p:cNvGraphicFramePr/>
          <p:nvPr/>
        </p:nvGraphicFramePr>
        <p:xfrm>
          <a:off x="467640" y="1990800"/>
          <a:ext cx="8304480" cy="39596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7" name="Diagram 11"/>
          <p:cNvGraphicFramePr/>
          <p:nvPr/>
        </p:nvGraphicFramePr>
        <p:xfrm>
          <a:off x="419400" y="1772640"/>
          <a:ext cx="8304480" cy="3959640"/>
        </p:xfrm>
        <a:graphic>
          <a:graphicData uri="http://schemas.openxmlformats.org/drawingml/2006/chart">
            <c:chart xmlns:c="http://schemas.openxmlformats.org/drawingml/2006/chart" xmlns:r="http://schemas.openxmlformats.org/officeDocument/2006/relationships" r:id="rId5"/>
          </a:graphicData>
        </a:graphic>
      </p:graphicFrame>
      <p:sp>
        <p:nvSpPr>
          <p:cNvPr id="2" name="PlaceHolder 1"/>
          <p:cNvSpPr>
            <a:spLocks noGrp="1"/>
          </p:cNvSpPr>
          <p:nvPr>
            <p:ph type="sldNum" idx="6"/>
          </p:nvPr>
        </p:nvSpPr>
        <p:spPr/>
        <p:txBody>
          <a:bodyPr/>
          <a:lstStyle/>
          <a:p>
            <a:fld id="{6733588B-672C-4AC1-A6B4-31A8E840CCA7}" type="slidenum">
              <a:rPr/>
              <a:t>8</a:t>
            </a:fld>
            <a:endParaRPr/>
          </a:p>
        </p:txBody>
      </p:sp>
      <p:graphicFrame>
        <p:nvGraphicFramePr>
          <p:cNvPr id="9" name="Diagram 8">
            <a:extLst>
              <a:ext uri="{FF2B5EF4-FFF2-40B4-BE49-F238E27FC236}">
                <a16:creationId xmlns:a16="http://schemas.microsoft.com/office/drawing/2014/main" id="{00000000-0008-0000-1900-000002000000}"/>
              </a:ext>
            </a:extLst>
          </p:cNvPr>
          <p:cNvGraphicFramePr>
            <a:graphicFrameLocks/>
          </p:cNvGraphicFramePr>
          <p:nvPr>
            <p:extLst>
              <p:ext uri="{D42A27DB-BD31-4B8C-83A1-F6EECF244321}">
                <p14:modId xmlns:p14="http://schemas.microsoft.com/office/powerpoint/2010/main" val="1899231752"/>
              </p:ext>
            </p:extLst>
          </p:nvPr>
        </p:nvGraphicFramePr>
        <p:xfrm>
          <a:off x="33337" y="1650999"/>
          <a:ext cx="9077326" cy="4531139"/>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871237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Rectangle 2"/>
          <p:cNvSpPr txBox="1"/>
          <p:nvPr/>
        </p:nvSpPr>
        <p:spPr>
          <a:xfrm>
            <a:off x="467640" y="836640"/>
            <a:ext cx="8229240" cy="863640"/>
          </a:xfrm>
          <a:prstGeom prst="rect">
            <a:avLst/>
          </a:prstGeom>
          <a:noFill/>
          <a:ln w="0">
            <a:noFill/>
          </a:ln>
        </p:spPr>
        <p:txBody>
          <a:bodyPr anchor="ctr">
            <a:noAutofit/>
          </a:bodyPr>
          <a:lstStyle/>
          <a:p>
            <a:pPr algn="ctr">
              <a:lnSpc>
                <a:spcPct val="100000"/>
              </a:lnSpc>
            </a:pPr>
            <a:r>
              <a:rPr lang="sv-SE" sz="3600" b="1" strike="noStrike" spc="-1" dirty="0">
                <a:solidFill>
                  <a:srgbClr val="000000"/>
                </a:solidFill>
                <a:latin typeface="Calibri"/>
              </a:rPr>
              <a:t>Lärosätenas verksamhetskostnader </a:t>
            </a:r>
            <a:r>
              <a:rPr lang="sv-SE" sz="3600" b="1" spc="-1" dirty="0">
                <a:solidFill>
                  <a:srgbClr val="000000"/>
                </a:solidFill>
                <a:latin typeface="Calibri"/>
              </a:rPr>
              <a:t>5 år</a:t>
            </a:r>
            <a:endParaRPr lang="sv-SE" sz="3600" b="0" strike="noStrike" spc="-1" dirty="0">
              <a:solidFill>
                <a:srgbClr val="000000"/>
              </a:solidFill>
              <a:latin typeface="Calibri"/>
            </a:endParaRPr>
          </a:p>
        </p:txBody>
      </p:sp>
      <p:pic>
        <p:nvPicPr>
          <p:cNvPr id="144" name="Picture 2" descr="SUHF_logo_u_txt_pms307"/>
          <p:cNvPicPr/>
          <p:nvPr/>
        </p:nvPicPr>
        <p:blipFill>
          <a:blip r:embed="rId3"/>
          <a:stretch/>
        </p:blipFill>
        <p:spPr>
          <a:xfrm>
            <a:off x="179640" y="304560"/>
            <a:ext cx="2051280" cy="676080"/>
          </a:xfrm>
          <a:prstGeom prst="rect">
            <a:avLst/>
          </a:prstGeom>
          <a:ln w="12700">
            <a:noFill/>
          </a:ln>
        </p:spPr>
      </p:pic>
      <p:sp>
        <p:nvSpPr>
          <p:cNvPr id="145"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a:solidFill>
                  <a:srgbClr val="8B8B8B"/>
                </a:solidFill>
                <a:latin typeface="Calibri"/>
              </a:rPr>
              <a:t>SUHF-statistiken 2022</a:t>
            </a:r>
            <a:endParaRPr lang="sv-SE" sz="1200" b="0" strike="noStrike" spc="-1">
              <a:latin typeface="Calibri"/>
            </a:endParaRPr>
          </a:p>
        </p:txBody>
      </p:sp>
      <p:graphicFrame>
        <p:nvGraphicFramePr>
          <p:cNvPr id="146" name="Diagram 8"/>
          <p:cNvGraphicFramePr/>
          <p:nvPr/>
        </p:nvGraphicFramePr>
        <p:xfrm>
          <a:off x="467640" y="1990800"/>
          <a:ext cx="8304480" cy="39596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7" name="Diagram 11"/>
          <p:cNvGraphicFramePr/>
          <p:nvPr/>
        </p:nvGraphicFramePr>
        <p:xfrm>
          <a:off x="419400" y="1772640"/>
          <a:ext cx="8304480" cy="3959640"/>
        </p:xfrm>
        <a:graphic>
          <a:graphicData uri="http://schemas.openxmlformats.org/drawingml/2006/chart">
            <c:chart xmlns:c="http://schemas.openxmlformats.org/drawingml/2006/chart" xmlns:r="http://schemas.openxmlformats.org/officeDocument/2006/relationships" r:id="rId5"/>
          </a:graphicData>
        </a:graphic>
      </p:graphicFrame>
      <p:sp>
        <p:nvSpPr>
          <p:cNvPr id="2" name="PlaceHolder 1"/>
          <p:cNvSpPr>
            <a:spLocks noGrp="1"/>
          </p:cNvSpPr>
          <p:nvPr>
            <p:ph type="sldNum" idx="6"/>
          </p:nvPr>
        </p:nvSpPr>
        <p:spPr/>
        <p:txBody>
          <a:bodyPr/>
          <a:lstStyle/>
          <a:p>
            <a:fld id="{6733588B-672C-4AC1-A6B4-31A8E840CCA7}" type="slidenum">
              <a:rPr/>
              <a:t>9</a:t>
            </a:fld>
            <a:endParaRPr/>
          </a:p>
        </p:txBody>
      </p:sp>
      <p:graphicFrame>
        <p:nvGraphicFramePr>
          <p:cNvPr id="11" name="Diagram 10">
            <a:extLst>
              <a:ext uri="{FF2B5EF4-FFF2-40B4-BE49-F238E27FC236}">
                <a16:creationId xmlns:a16="http://schemas.microsoft.com/office/drawing/2014/main" id="{00000000-0008-0000-1900-000002000000}"/>
              </a:ext>
            </a:extLst>
          </p:cNvPr>
          <p:cNvGraphicFramePr>
            <a:graphicFrameLocks/>
          </p:cNvGraphicFramePr>
          <p:nvPr>
            <p:extLst>
              <p:ext uri="{D42A27DB-BD31-4B8C-83A1-F6EECF244321}">
                <p14:modId xmlns:p14="http://schemas.microsoft.com/office/powerpoint/2010/main" val="2671134048"/>
              </p:ext>
            </p:extLst>
          </p:nvPr>
        </p:nvGraphicFramePr>
        <p:xfrm>
          <a:off x="33337" y="1651000"/>
          <a:ext cx="9077326" cy="470552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3052228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32986</TotalTime>
  <Words>1498</Words>
  <Application>Microsoft Office PowerPoint</Application>
  <PresentationFormat>Bildspel på skärmen (4:3)</PresentationFormat>
  <Paragraphs>353</Paragraphs>
  <Slides>38</Slides>
  <Notes>28</Notes>
  <HiddenSlides>0</HiddenSlides>
  <MMClips>0</MMClips>
  <ScaleCrop>false</ScaleCrop>
  <HeadingPairs>
    <vt:vector size="6" baseType="variant">
      <vt:variant>
        <vt:lpstr>Använt teckensnitt</vt:lpstr>
      </vt:variant>
      <vt:variant>
        <vt:i4>4</vt:i4>
      </vt:variant>
      <vt:variant>
        <vt:lpstr>Tema</vt:lpstr>
      </vt:variant>
      <vt:variant>
        <vt:i4>3</vt:i4>
      </vt:variant>
      <vt:variant>
        <vt:lpstr>Bildrubriker</vt:lpstr>
      </vt:variant>
      <vt:variant>
        <vt:i4>38</vt:i4>
      </vt:variant>
    </vt:vector>
  </HeadingPairs>
  <TitlesOfParts>
    <vt:vector size="45" baseType="lpstr">
      <vt:lpstr>Arial</vt:lpstr>
      <vt:lpstr>Calibri</vt:lpstr>
      <vt:lpstr>Symbol</vt:lpstr>
      <vt:lpstr>Wingdings</vt:lpstr>
      <vt:lpstr>Office Theme</vt:lpstr>
      <vt:lpstr>Office Theme</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Alternativ fördelningsbas</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Lunds Universitet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subject/>
  <dc:creator>irev-akm</dc:creator>
  <dc:description/>
  <cp:lastModifiedBy>Hanna Mörtberg</cp:lastModifiedBy>
  <cp:revision>570</cp:revision>
  <cp:lastPrinted>2024-04-12T14:22:53Z</cp:lastPrinted>
  <dcterms:created xsi:type="dcterms:W3CDTF">2010-09-26T16:26:43Z</dcterms:created>
  <dcterms:modified xsi:type="dcterms:W3CDTF">2024-04-14T21:19:20Z</dcterms:modified>
  <dc:language>sv-SE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r8>2</vt:r8>
  </property>
  <property fmtid="{D5CDD505-2E9C-101B-9397-08002B2CF9AE}" pid="3" name="PresentationFormat">
    <vt:lpwstr>Bildspel på skärmen (4:3)</vt:lpwstr>
  </property>
  <property fmtid="{D5CDD505-2E9C-101B-9397-08002B2CF9AE}" pid="4" name="Slides">
    <vt:r8>30</vt:r8>
  </property>
</Properties>
</file>