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61" r:id="rId3"/>
    <p:sldId id="262" r:id="rId4"/>
    <p:sldId id="263" r:id="rId5"/>
    <p:sldId id="264"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68825" autoAdjust="0"/>
  </p:normalViewPr>
  <p:slideViewPr>
    <p:cSldViewPr snapToGrid="0">
      <p:cViewPr varScale="1">
        <p:scale>
          <a:sx n="62" d="100"/>
          <a:sy n="62" d="100"/>
        </p:scale>
        <p:origin x="8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30DDD9-E467-45F6-8497-97E4E7B44873}" type="datetimeFigureOut">
              <a:rPr lang="sv-SE" smtClean="0"/>
              <a:t>2024-03-21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AE067-F81A-4062-94B5-170742281C54}" type="slidenum">
              <a:rPr lang="sv-SE" smtClean="0"/>
              <a:t>‹#›</a:t>
            </a:fld>
            <a:endParaRPr lang="sv-SE"/>
          </a:p>
        </p:txBody>
      </p:sp>
    </p:spTree>
    <p:extLst>
      <p:ext uri="{BB962C8B-B14F-4D97-AF65-F5344CB8AC3E}">
        <p14:creationId xmlns:p14="http://schemas.microsoft.com/office/powerpoint/2010/main" val="846954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b="0" i="1" dirty="0">
              <a:solidFill>
                <a:srgbClr val="666666"/>
              </a:solidFill>
              <a:effectLst/>
              <a:latin typeface="inheri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dirty="0">
              <a:solidFill>
                <a:srgbClr val="666666"/>
              </a:solidFill>
              <a:effectLst/>
              <a:latin typeface="Georgia" panose="02040502050405020303" pitchFamily="18" charset="0"/>
            </a:endParaRPr>
          </a:p>
          <a:p>
            <a:endParaRPr lang="sv-SE" dirty="0"/>
          </a:p>
        </p:txBody>
      </p:sp>
      <p:sp>
        <p:nvSpPr>
          <p:cNvPr id="4" name="Platshållare för bildnummer 3"/>
          <p:cNvSpPr>
            <a:spLocks noGrp="1"/>
          </p:cNvSpPr>
          <p:nvPr>
            <p:ph type="sldNum" sz="quarter" idx="5"/>
          </p:nvPr>
        </p:nvSpPr>
        <p:spPr/>
        <p:txBody>
          <a:bodyPr/>
          <a:lstStyle/>
          <a:p>
            <a:fld id="{264DB9D5-5423-4A04-BC42-61E5A0E293EC}" type="slidenum">
              <a:rPr lang="sv-SE" smtClean="0"/>
              <a:t>1</a:t>
            </a:fld>
            <a:endParaRPr lang="sv-SE"/>
          </a:p>
        </p:txBody>
      </p:sp>
    </p:spTree>
    <p:extLst>
      <p:ext uri="{BB962C8B-B14F-4D97-AF65-F5344CB8AC3E}">
        <p14:creationId xmlns:p14="http://schemas.microsoft.com/office/powerpoint/2010/main" val="2613177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Aptos" panose="020B0004020202020204" pitchFamily="34" charset="0"/>
              </a:rPr>
              <a:t>Merparten av kunderna kommer från lärosäten, omkring 1 670 kunder. I förhållande till alla nyanmälda kunder för respektive år har dock andelen från lärosäten ökat under perioden 2018-2023. </a:t>
            </a:r>
          </a:p>
          <a:p>
            <a:endParaRPr lang="sv-SE" sz="1800" dirty="0">
              <a:effectLst/>
              <a:latin typeface="Calibri" panose="020F0502020204030204" pitchFamily="34" charset="0"/>
              <a:ea typeface="Aptos" panose="020B0004020202020204" pitchFamily="34" charset="0"/>
            </a:endParaRPr>
          </a:p>
          <a:p>
            <a:r>
              <a:rPr lang="sv-SE" sz="1800" dirty="0">
                <a:effectLst/>
                <a:latin typeface="Calibri" panose="020F0502020204030204" pitchFamily="34" charset="0"/>
                <a:ea typeface="Aptos" panose="020B0004020202020204" pitchFamily="34" charset="0"/>
              </a:rPr>
              <a:t>Senaste åren har fler än 60 procent av kunderna som anmälts in inom Avtal om omställning anmälts från lärosäten, under 2023 anmäldes 82 procent av kunderna från ett lärosäte. Ofta är det kunder som forskat och kommer från en längre tidsbegränsad tjänst på ett lärosäte. </a:t>
            </a:r>
          </a:p>
          <a:p>
            <a:endParaRPr lang="sv-SE" sz="1800" dirty="0">
              <a:effectLst/>
              <a:latin typeface="Calibri" panose="020F0502020204030204" pitchFamily="34" charset="0"/>
              <a:ea typeface="Aptos" panose="020B0004020202020204" pitchFamily="34" charset="0"/>
            </a:endParaRPr>
          </a:p>
          <a:p>
            <a:r>
              <a:rPr lang="sv-SE" sz="1800" dirty="0">
                <a:effectLst/>
                <a:latin typeface="Calibri" panose="020F0502020204030204" pitchFamily="34" charset="0"/>
                <a:ea typeface="Aptos" panose="020B0004020202020204" pitchFamily="34" charset="0"/>
              </a:rPr>
              <a:t>Under 2023 var andelen kunder från tidsbegränsad tjänst 87 procent av kunder från lärosäten. De allra flesta kommer från en tidsbegränsad tjänst på 2 eller 3 år. </a:t>
            </a:r>
            <a:endParaRPr lang="sv-SE" dirty="0"/>
          </a:p>
        </p:txBody>
      </p:sp>
      <p:sp>
        <p:nvSpPr>
          <p:cNvPr id="4" name="Platshållare för bildnummer 3"/>
          <p:cNvSpPr>
            <a:spLocks noGrp="1"/>
          </p:cNvSpPr>
          <p:nvPr>
            <p:ph type="sldNum" sz="quarter" idx="5"/>
          </p:nvPr>
        </p:nvSpPr>
        <p:spPr/>
        <p:txBody>
          <a:bodyPr/>
          <a:lstStyle/>
          <a:p>
            <a:fld id="{883AE067-F81A-4062-94B5-170742281C54}" type="slidenum">
              <a:rPr lang="sv-SE" smtClean="0"/>
              <a:t>2</a:t>
            </a:fld>
            <a:endParaRPr lang="sv-SE"/>
          </a:p>
        </p:txBody>
      </p:sp>
    </p:spTree>
    <p:extLst>
      <p:ext uri="{BB962C8B-B14F-4D97-AF65-F5344CB8AC3E}">
        <p14:creationId xmlns:p14="http://schemas.microsoft.com/office/powerpoint/2010/main" val="2572170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Aptos" panose="020B0004020202020204" pitchFamily="34" charset="0"/>
              </a:rPr>
              <a:t>Merparten av kunderna kommer från lärosäten, omkring 1 670 kunder. I förhållande till alla nyanmälda kunder för respektive år har dock andelen från lärosäten ökat under perioden 2018-2023. </a:t>
            </a:r>
          </a:p>
          <a:p>
            <a:endParaRPr lang="sv-SE" sz="1800" dirty="0">
              <a:effectLst/>
              <a:latin typeface="Calibri" panose="020F0502020204030204" pitchFamily="34" charset="0"/>
              <a:ea typeface="Aptos" panose="020B0004020202020204" pitchFamily="34" charset="0"/>
            </a:endParaRPr>
          </a:p>
          <a:p>
            <a:r>
              <a:rPr lang="sv-SE" sz="1800" dirty="0">
                <a:effectLst/>
                <a:latin typeface="Calibri" panose="020F0502020204030204" pitchFamily="34" charset="0"/>
                <a:ea typeface="Aptos" panose="020B0004020202020204" pitchFamily="34" charset="0"/>
              </a:rPr>
              <a:t>Senaste åren har fler än 60 procent av kunderna som anmälts in inom Avtal om omställning anmälts från lärosäten, under 2023 anmäldes 82 procent av kunderna från ett lärosäte. Ofta är det kunder som forskat och kommer från en längre tidsbegränsad tjänst på ett lärosäte. </a:t>
            </a:r>
          </a:p>
          <a:p>
            <a:endParaRPr lang="sv-SE" sz="1800" dirty="0">
              <a:effectLst/>
              <a:latin typeface="Calibri" panose="020F0502020204030204" pitchFamily="34" charset="0"/>
              <a:ea typeface="Aptos" panose="020B0004020202020204" pitchFamily="34" charset="0"/>
            </a:endParaRPr>
          </a:p>
          <a:p>
            <a:r>
              <a:rPr lang="sv-SE" sz="1800" dirty="0">
                <a:effectLst/>
                <a:latin typeface="Calibri" panose="020F0502020204030204" pitchFamily="34" charset="0"/>
                <a:ea typeface="Aptos" panose="020B0004020202020204" pitchFamily="34" charset="0"/>
              </a:rPr>
              <a:t>Under 2023 var andelen kunder från tidsbegränsad tjänst 87 procent av kunder från lärosäten. De allra flesta kommer från en tidsbegränsad tjänst på 2 eller 3 år. </a:t>
            </a:r>
            <a:endParaRPr lang="sv-SE" dirty="0"/>
          </a:p>
        </p:txBody>
      </p:sp>
      <p:sp>
        <p:nvSpPr>
          <p:cNvPr id="4" name="Platshållare för bildnummer 3"/>
          <p:cNvSpPr>
            <a:spLocks noGrp="1"/>
          </p:cNvSpPr>
          <p:nvPr>
            <p:ph type="sldNum" sz="quarter" idx="5"/>
          </p:nvPr>
        </p:nvSpPr>
        <p:spPr/>
        <p:txBody>
          <a:bodyPr/>
          <a:lstStyle/>
          <a:p>
            <a:fld id="{883AE067-F81A-4062-94B5-170742281C54}" type="slidenum">
              <a:rPr lang="sv-SE" smtClean="0"/>
              <a:t>3</a:t>
            </a:fld>
            <a:endParaRPr lang="sv-SE"/>
          </a:p>
        </p:txBody>
      </p:sp>
    </p:spTree>
    <p:extLst>
      <p:ext uri="{BB962C8B-B14F-4D97-AF65-F5344CB8AC3E}">
        <p14:creationId xmlns:p14="http://schemas.microsoft.com/office/powerpoint/2010/main" val="3760017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Aptos" panose="020B0004020202020204" pitchFamily="34" charset="0"/>
              </a:rPr>
              <a:t>Merparten av kunderna kommer från lärosäten, omkring 1 670 kunder. I förhållande till alla nyanmälda kunder för respektive år har dock andelen från lärosäten ökat under perioden 2018-2023. </a:t>
            </a:r>
          </a:p>
          <a:p>
            <a:endParaRPr lang="sv-SE" sz="1800" dirty="0">
              <a:effectLst/>
              <a:latin typeface="Calibri" panose="020F0502020204030204" pitchFamily="34" charset="0"/>
              <a:ea typeface="Aptos" panose="020B0004020202020204" pitchFamily="34" charset="0"/>
            </a:endParaRPr>
          </a:p>
          <a:p>
            <a:r>
              <a:rPr lang="sv-SE" sz="1800" dirty="0">
                <a:effectLst/>
                <a:latin typeface="Calibri" panose="020F0502020204030204" pitchFamily="34" charset="0"/>
                <a:ea typeface="Aptos" panose="020B0004020202020204" pitchFamily="34" charset="0"/>
              </a:rPr>
              <a:t>Senaste åren har fler än 60 procent av kunderna som anmälts in inom Avtal om omställning anmälts från lärosäten, under 2023 anmäldes 82 procent av kunderna från ett lärosäte. Ofta är det kunder som forskat och kommer från en längre tidsbegränsad tjänst på ett lärosäte. </a:t>
            </a:r>
          </a:p>
          <a:p>
            <a:endParaRPr lang="sv-SE" sz="1800" dirty="0">
              <a:effectLst/>
              <a:latin typeface="Calibri" panose="020F0502020204030204" pitchFamily="34" charset="0"/>
              <a:ea typeface="Aptos" panose="020B0004020202020204" pitchFamily="34" charset="0"/>
            </a:endParaRPr>
          </a:p>
          <a:p>
            <a:r>
              <a:rPr lang="sv-SE" sz="1800" dirty="0">
                <a:effectLst/>
                <a:latin typeface="Calibri" panose="020F0502020204030204" pitchFamily="34" charset="0"/>
                <a:ea typeface="Aptos" panose="020B0004020202020204" pitchFamily="34" charset="0"/>
              </a:rPr>
              <a:t>Under 2023 var andelen kunder från tidsbegränsad tjänst 87 procent av kunder från lärosäten. De allra flesta kommer från en tidsbegränsad tjänst på 2 eller 3 år. </a:t>
            </a:r>
            <a:endParaRPr lang="sv-SE" dirty="0"/>
          </a:p>
        </p:txBody>
      </p:sp>
      <p:sp>
        <p:nvSpPr>
          <p:cNvPr id="4" name="Platshållare för bildnummer 3"/>
          <p:cNvSpPr>
            <a:spLocks noGrp="1"/>
          </p:cNvSpPr>
          <p:nvPr>
            <p:ph type="sldNum" sz="quarter" idx="5"/>
          </p:nvPr>
        </p:nvSpPr>
        <p:spPr/>
        <p:txBody>
          <a:bodyPr/>
          <a:lstStyle/>
          <a:p>
            <a:fld id="{883AE067-F81A-4062-94B5-170742281C54}" type="slidenum">
              <a:rPr lang="sv-SE" smtClean="0"/>
              <a:t>4</a:t>
            </a:fld>
            <a:endParaRPr lang="sv-SE"/>
          </a:p>
        </p:txBody>
      </p:sp>
    </p:spTree>
    <p:extLst>
      <p:ext uri="{BB962C8B-B14F-4D97-AF65-F5344CB8AC3E}">
        <p14:creationId xmlns:p14="http://schemas.microsoft.com/office/powerpoint/2010/main" val="4132664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rgbClr val="000000"/>
                </a:solidFill>
                <a:effectLst/>
                <a:latin typeface="Times New Roman" panose="02020603050405020304" pitchFamily="18" charset="0"/>
                <a:ea typeface="Times New Roman" panose="02020603050405020304" pitchFamily="18" charset="0"/>
              </a:rPr>
              <a:t>Idag finns inga krav på att arbetsgivare som anställer person genom ”arbetskraftsinvandring” ska tillhandahålla utbildning i svenska språket. Alla som är bosatta i Sverige och som saknar sådana grundläggande kunskaper i svenska språket som utbildningen inom SFI syftar till att ge har rätt att från och med andra kalenderhalvåret det år personen fyller 16 år delta i SFI-utbildning. Det är kostnadsfritt och det är kommunen där personen bor som är ansvarig att tillhandahålla SFI-utbildning.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solidFill>
                <a:srgbClr val="000000"/>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Times New Roman" panose="02020603050405020304" pitchFamily="18" charset="0"/>
                <a:ea typeface="Times New Roman" panose="02020603050405020304" pitchFamily="18" charset="0"/>
              </a:rPr>
              <a:t>Antalet kunder som erhållit ersättning eller betald utbildning i svenska språket av Trygghetsstiftelsen har varierat under åren. Till och med oktober i år (2023) har 140 kunder erhållit stöd för utbildning i svenska, vilket är något lägre än tidigare år. Men det kan ha att göra med att antalet kunder är på en av de lägsta nivåerna historiskt sett.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Times New Roman" panose="02020603050405020304" pitchFamily="18" charset="0"/>
                <a:ea typeface="Times New Roman" panose="02020603050405020304" pitchFamily="18" charset="0"/>
              </a:rPr>
              <a:t>Medelkostnad är cirka 5 000 – 5 900 kr per kund utslaget på tre år.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rgbClr val="000000"/>
                </a:solidFill>
                <a:effectLst/>
                <a:latin typeface="Arial" panose="020B0604020202020204" pitchFamily="34" charset="0"/>
                <a:ea typeface="Times New Roman" panose="02020603050405020304" pitchFamily="18" charset="0"/>
              </a:rPr>
              <a:t>Total kostnad för utbildning i svenska språket betald av Trygghetsstiftelsen per år är följande:</a:t>
            </a:r>
            <a:endParaRPr lang="sv-SE"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sv-SE" sz="1800" b="1" dirty="0">
                <a:solidFill>
                  <a:srgbClr val="000000"/>
                </a:solidFill>
                <a:effectLst/>
                <a:latin typeface="Arial" panose="020B0604020202020204" pitchFamily="34" charset="0"/>
                <a:ea typeface="Times New Roman" panose="02020603050405020304" pitchFamily="18" charset="0"/>
              </a:rPr>
              <a:t>2020 </a:t>
            </a:r>
            <a:r>
              <a:rPr lang="sv-SE" sz="1800" dirty="0">
                <a:solidFill>
                  <a:srgbClr val="000000"/>
                </a:solidFill>
                <a:effectLst/>
                <a:latin typeface="Arial" panose="020B0604020202020204" pitchFamily="34" charset="0"/>
                <a:ea typeface="Times New Roman" panose="02020603050405020304" pitchFamily="18" charset="0"/>
              </a:rPr>
              <a:t>1 348 709</a:t>
            </a:r>
            <a:endParaRPr lang="sv-SE" sz="1800" dirty="0">
              <a:effectLst/>
              <a:latin typeface="Times New Roman" panose="02020603050405020304" pitchFamily="18" charset="0"/>
              <a:ea typeface="Times New Roman" panose="02020603050405020304" pitchFamily="18" charset="0"/>
            </a:endParaRPr>
          </a:p>
          <a:p>
            <a:pPr>
              <a:spcAft>
                <a:spcPts val="600"/>
              </a:spcAft>
            </a:pPr>
            <a:endParaRPr lang="sv-SE"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sv-SE" sz="1800" b="1" dirty="0">
                <a:solidFill>
                  <a:srgbClr val="000000"/>
                </a:solidFill>
                <a:effectLst/>
                <a:latin typeface="Arial" panose="020B0604020202020204" pitchFamily="34" charset="0"/>
                <a:ea typeface="Times New Roman" panose="02020603050405020304" pitchFamily="18" charset="0"/>
              </a:rPr>
              <a:t>2021 </a:t>
            </a:r>
            <a:r>
              <a:rPr lang="sv-SE" sz="1800" dirty="0">
                <a:solidFill>
                  <a:srgbClr val="000000"/>
                </a:solidFill>
                <a:effectLst/>
                <a:latin typeface="Arial" panose="020B0604020202020204" pitchFamily="34" charset="0"/>
                <a:ea typeface="Times New Roman" panose="02020603050405020304" pitchFamily="18" charset="0"/>
              </a:rPr>
              <a:t>1 365 015</a:t>
            </a:r>
            <a:endParaRPr lang="sv-SE" sz="1800" dirty="0">
              <a:effectLst/>
              <a:latin typeface="Times New Roman" panose="02020603050405020304" pitchFamily="18" charset="0"/>
              <a:ea typeface="Times New Roman" panose="02020603050405020304" pitchFamily="18" charset="0"/>
            </a:endParaRPr>
          </a:p>
          <a:p>
            <a:pPr>
              <a:spcAft>
                <a:spcPts val="600"/>
              </a:spcAft>
            </a:pPr>
            <a:endParaRPr lang="sv-SE"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sv-SE" sz="1800" b="1" dirty="0">
                <a:solidFill>
                  <a:srgbClr val="000000"/>
                </a:solidFill>
                <a:effectLst/>
                <a:latin typeface="Arial" panose="020B0604020202020204" pitchFamily="34" charset="0"/>
                <a:ea typeface="Times New Roman" panose="02020603050405020304" pitchFamily="18" charset="0"/>
              </a:rPr>
              <a:t>2022 </a:t>
            </a:r>
            <a:r>
              <a:rPr lang="sv-SE" sz="1800" dirty="0">
                <a:solidFill>
                  <a:srgbClr val="000000"/>
                </a:solidFill>
                <a:effectLst/>
                <a:latin typeface="Arial" panose="020B0604020202020204" pitchFamily="34" charset="0"/>
                <a:ea typeface="Times New Roman" panose="02020603050405020304" pitchFamily="18" charset="0"/>
              </a:rPr>
              <a:t>939 059</a:t>
            </a:r>
            <a:endParaRPr lang="sv-SE" sz="1800" dirty="0">
              <a:effectLst/>
              <a:latin typeface="Times New Roman" panose="02020603050405020304" pitchFamily="18" charset="0"/>
              <a:ea typeface="Times New Roman" panose="02020603050405020304" pitchFamily="18" charset="0"/>
            </a:endParaRPr>
          </a:p>
          <a:p>
            <a:pPr>
              <a:spcAft>
                <a:spcPts val="600"/>
              </a:spcAft>
            </a:pPr>
            <a:endParaRPr lang="sv-SE"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sv-SE" sz="1800" b="1" dirty="0">
                <a:solidFill>
                  <a:srgbClr val="000000"/>
                </a:solidFill>
                <a:effectLst/>
                <a:latin typeface="Arial" panose="020B0604020202020204" pitchFamily="34" charset="0"/>
                <a:ea typeface="Times New Roman" panose="02020603050405020304" pitchFamily="18" charset="0"/>
              </a:rPr>
              <a:t>2023-10 </a:t>
            </a:r>
            <a:r>
              <a:rPr lang="sv-SE" sz="1800" dirty="0">
                <a:solidFill>
                  <a:srgbClr val="000000"/>
                </a:solidFill>
                <a:effectLst/>
                <a:latin typeface="Arial" panose="020B0604020202020204" pitchFamily="34" charset="0"/>
                <a:ea typeface="Times New Roman" panose="02020603050405020304" pitchFamily="18" charset="0"/>
              </a:rPr>
              <a:t>741 220</a:t>
            </a:r>
            <a:endParaRPr lang="sv-SE" sz="1800" dirty="0">
              <a:effectLst/>
              <a:latin typeface="Times New Roman" panose="02020603050405020304" pitchFamily="18" charset="0"/>
              <a:ea typeface="Times New Roman" panose="02020603050405020304" pitchFamily="18" charset="0"/>
            </a:endParaRPr>
          </a:p>
          <a:p>
            <a:pPr>
              <a:spcAft>
                <a:spcPts val="600"/>
              </a:spcAft>
            </a:pPr>
            <a:endParaRPr lang="sv-SE"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Times New Roman" panose="02020603050405020304" pitchFamily="18" charset="0"/>
                <a:ea typeface="Times New Roman" panose="02020603050405020304" pitchFamily="18" charset="0"/>
              </a:rPr>
              <a:t>Totalt antal kunder: 224 de sista 4 åren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Times New Roman" panose="02020603050405020304" pitchFamily="18" charset="0"/>
              <a:ea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883AE067-F81A-4062-94B5-170742281C54}" type="slidenum">
              <a:rPr lang="sv-SE" smtClean="0"/>
              <a:t>5</a:t>
            </a:fld>
            <a:endParaRPr lang="sv-SE"/>
          </a:p>
        </p:txBody>
      </p:sp>
    </p:spTree>
    <p:extLst>
      <p:ext uri="{BB962C8B-B14F-4D97-AF65-F5344CB8AC3E}">
        <p14:creationId xmlns:p14="http://schemas.microsoft.com/office/powerpoint/2010/main" val="7234803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1F01840-6FEF-4BDE-AC92-2A8B984842C9}"/>
              </a:ext>
            </a:extLst>
          </p:cNvPr>
          <p:cNvSpPr>
            <a:spLocks noGrp="1"/>
          </p:cNvSpPr>
          <p:nvPr>
            <p:ph type="pic" sz="quarter" idx="10" hasCustomPrompt="1"/>
          </p:nvPr>
        </p:nvSpPr>
        <p:spPr>
          <a:xfrm>
            <a:off x="0" y="-1"/>
            <a:ext cx="12192000" cy="5292000"/>
          </a:xfrm>
          <a:blipFill>
            <a:blip r:embed="rId2"/>
            <a:stretch>
              <a:fillRect/>
            </a:stretch>
          </a:blipFill>
        </p:spPr>
        <p:txBody>
          <a:bodyPr tIns="684000" anchor="t" anchorCtr="0"/>
          <a:lstStyle>
            <a:lvl1pPr marL="0" indent="0" algn="ctr">
              <a:buNone/>
              <a:defRPr sz="2000">
                <a:solidFill>
                  <a:schemeClr val="tx1"/>
                </a:solidFill>
              </a:defRPr>
            </a:lvl1pPr>
          </a:lstStyle>
          <a:p>
            <a:r>
              <a:rPr lang="sv-SE"/>
              <a:t>Klicka på ikonen och infoga önskad bild.</a:t>
            </a:r>
            <a:br>
              <a:rPr lang="sv-SE"/>
            </a:br>
            <a:r>
              <a:rPr lang="sv-SE"/>
              <a:t>Klicka på knappen Mönster för att placera mönstret ovanpå bilden.</a:t>
            </a:r>
          </a:p>
        </p:txBody>
      </p:sp>
      <p:sp>
        <p:nvSpPr>
          <p:cNvPr id="2" name="Rubrik 1"/>
          <p:cNvSpPr>
            <a:spLocks noGrp="1"/>
          </p:cNvSpPr>
          <p:nvPr>
            <p:ph type="ctrTitle"/>
          </p:nvPr>
        </p:nvSpPr>
        <p:spPr>
          <a:xfrm>
            <a:off x="803275" y="5422505"/>
            <a:ext cx="7378199" cy="684000"/>
          </a:xfrm>
        </p:spPr>
        <p:txBody>
          <a:bodyPr anchor="b">
            <a:noAutofit/>
          </a:bodyPr>
          <a:lstStyle>
            <a:lvl1pPr algn="l">
              <a:defRPr sz="2400"/>
            </a:lvl1pPr>
          </a:lstStyle>
          <a:p>
            <a:r>
              <a:rPr lang="sv-SE"/>
              <a:t>Klicka här för att ändra format</a:t>
            </a:r>
          </a:p>
        </p:txBody>
      </p:sp>
      <p:sp>
        <p:nvSpPr>
          <p:cNvPr id="3" name="Underrubrik 2"/>
          <p:cNvSpPr>
            <a:spLocks noGrp="1"/>
          </p:cNvSpPr>
          <p:nvPr>
            <p:ph type="subTitle" idx="1"/>
          </p:nvPr>
        </p:nvSpPr>
        <p:spPr>
          <a:xfrm>
            <a:off x="803275" y="6193851"/>
            <a:ext cx="7378199" cy="536958"/>
          </a:xfrm>
        </p:spPr>
        <p:txBody>
          <a:bodyPr>
            <a:noAutofit/>
          </a:bodyPr>
          <a:lstStyle>
            <a:lvl1pPr marL="0" indent="0" algn="l">
              <a:buNone/>
              <a:defRPr sz="1800" b="0">
                <a:latin typeface="Gill Sans MT" panose="020B05020201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pic>
        <p:nvPicPr>
          <p:cNvPr id="12" name="Bildobjekt 11"/>
          <p:cNvPicPr>
            <a:picLocks noChangeAspect="1"/>
          </p:cNvPicPr>
          <p:nvPr userDrawn="1"/>
        </p:nvPicPr>
        <p:blipFill>
          <a:blip r:embed="rId3"/>
          <a:stretch>
            <a:fillRect/>
          </a:stretch>
        </p:blipFill>
        <p:spPr>
          <a:xfrm>
            <a:off x="80606" y="67804"/>
            <a:ext cx="5562611" cy="880874"/>
          </a:xfrm>
          <a:prstGeom prst="rect">
            <a:avLst/>
          </a:prstGeom>
        </p:spPr>
      </p:pic>
      <p:pic>
        <p:nvPicPr>
          <p:cNvPr id="14" name="Bildobjekt 13"/>
          <p:cNvPicPr>
            <a:picLocks noChangeAspect="1"/>
          </p:cNvPicPr>
          <p:nvPr userDrawn="1"/>
        </p:nvPicPr>
        <p:blipFill>
          <a:blip r:embed="rId4"/>
          <a:stretch>
            <a:fillRect/>
          </a:stretch>
        </p:blipFill>
        <p:spPr>
          <a:xfrm>
            <a:off x="9313130" y="5532466"/>
            <a:ext cx="2189167" cy="1135267"/>
          </a:xfrm>
          <a:prstGeom prst="rect">
            <a:avLst/>
          </a:prstGeom>
        </p:spPr>
      </p:pic>
    </p:spTree>
    <p:extLst>
      <p:ext uri="{BB962C8B-B14F-4D97-AF65-F5344CB8AC3E}">
        <p14:creationId xmlns:p14="http://schemas.microsoft.com/office/powerpoint/2010/main" val="2882493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F30B6C-BF29-4A02-BD73-651F646C3D52}" type="datetimeFigureOut">
              <a:rPr lang="sv-SE" smtClean="0"/>
              <a:t>2024-03-21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0A6077F-347C-4770-B350-ECA18C6C266A}" type="slidenum">
              <a:rPr lang="sv-SE" smtClean="0"/>
              <a:t>‹#›</a:t>
            </a:fld>
            <a:endParaRPr lang="sv-SE"/>
          </a:p>
        </p:txBody>
      </p:sp>
    </p:spTree>
    <p:extLst>
      <p:ext uri="{BB962C8B-B14F-4D97-AF65-F5344CB8AC3E}">
        <p14:creationId xmlns:p14="http://schemas.microsoft.com/office/powerpoint/2010/main" val="4028348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Avslut">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a:stretch>
            <a:fillRect/>
          </a:stretch>
        </p:blipFill>
        <p:spPr>
          <a:xfrm>
            <a:off x="4241530" y="2362680"/>
            <a:ext cx="3689686" cy="1913412"/>
          </a:xfrm>
          <a:prstGeom prst="rect">
            <a:avLst/>
          </a:prstGeom>
        </p:spPr>
      </p:pic>
      <p:sp>
        <p:nvSpPr>
          <p:cNvPr id="7" name="Rubrik 1"/>
          <p:cNvSpPr>
            <a:spLocks noGrp="1"/>
          </p:cNvSpPr>
          <p:nvPr>
            <p:ph type="ctrTitle"/>
          </p:nvPr>
        </p:nvSpPr>
        <p:spPr>
          <a:xfrm>
            <a:off x="809325" y="4393245"/>
            <a:ext cx="10579400" cy="726946"/>
          </a:xfrm>
        </p:spPr>
        <p:txBody>
          <a:bodyPr anchor="b">
            <a:noAutofit/>
          </a:bodyPr>
          <a:lstStyle>
            <a:lvl1pPr algn="ctr">
              <a:defRPr sz="2400"/>
            </a:lvl1pPr>
          </a:lstStyle>
          <a:p>
            <a:r>
              <a:rPr lang="sv-SE"/>
              <a:t>Klicka här för att ändra format</a:t>
            </a:r>
          </a:p>
        </p:txBody>
      </p:sp>
      <p:sp>
        <p:nvSpPr>
          <p:cNvPr id="8" name="Underrubrik 2"/>
          <p:cNvSpPr>
            <a:spLocks noGrp="1"/>
          </p:cNvSpPr>
          <p:nvPr>
            <p:ph type="subTitle" idx="1"/>
          </p:nvPr>
        </p:nvSpPr>
        <p:spPr>
          <a:xfrm>
            <a:off x="809325" y="5264884"/>
            <a:ext cx="10579400" cy="1116865"/>
          </a:xfrm>
        </p:spPr>
        <p:txBody>
          <a:bodyPr>
            <a:noAutofit/>
          </a:bodyPr>
          <a:lstStyle>
            <a:lvl1pPr marL="0" indent="0" algn="ctr">
              <a:buNone/>
              <a:defRPr sz="1800" b="0">
                <a:latin typeface="Gill Sans MT" panose="020B05020201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pic>
        <p:nvPicPr>
          <p:cNvPr id="9" name="Bildobjekt 8"/>
          <p:cNvPicPr>
            <a:picLocks noChangeAspect="1"/>
          </p:cNvPicPr>
          <p:nvPr userDrawn="1"/>
        </p:nvPicPr>
        <p:blipFill>
          <a:blip r:embed="rId3"/>
          <a:stretch>
            <a:fillRect/>
          </a:stretch>
        </p:blipFill>
        <p:spPr>
          <a:xfrm>
            <a:off x="80606" y="67804"/>
            <a:ext cx="5562611" cy="880874"/>
          </a:xfrm>
          <a:prstGeom prst="rect">
            <a:avLst/>
          </a:prstGeom>
        </p:spPr>
      </p:pic>
    </p:spTree>
    <p:extLst>
      <p:ext uri="{BB962C8B-B14F-4D97-AF65-F5344CB8AC3E}">
        <p14:creationId xmlns:p14="http://schemas.microsoft.com/office/powerpoint/2010/main" val="350028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Vit rubrikbild">
    <p:spTree>
      <p:nvGrpSpPr>
        <p:cNvPr id="1" name=""/>
        <p:cNvGrpSpPr/>
        <p:nvPr/>
      </p:nvGrpSpPr>
      <p:grpSpPr>
        <a:xfrm>
          <a:off x="0" y="0"/>
          <a:ext cx="0" cy="0"/>
          <a:chOff x="0" y="0"/>
          <a:chExt cx="0" cy="0"/>
        </a:xfrm>
      </p:grpSpPr>
      <p:sp>
        <p:nvSpPr>
          <p:cNvPr id="8" name="Underrubrik 2"/>
          <p:cNvSpPr>
            <a:spLocks noGrp="1"/>
          </p:cNvSpPr>
          <p:nvPr>
            <p:ph type="subTitle" idx="1"/>
          </p:nvPr>
        </p:nvSpPr>
        <p:spPr>
          <a:xfrm>
            <a:off x="803275" y="3757913"/>
            <a:ext cx="10579400" cy="468748"/>
          </a:xfrm>
        </p:spPr>
        <p:txBody>
          <a:bodyPr>
            <a:noAutofit/>
          </a:bodyPr>
          <a:lstStyle>
            <a:lvl1pPr marL="0" indent="0" algn="ctr">
              <a:buNone/>
              <a:defRPr sz="1800" b="0">
                <a:latin typeface="Gill Sans MT" panose="020B05020201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pic>
        <p:nvPicPr>
          <p:cNvPr id="9" name="Bildobjekt 8"/>
          <p:cNvPicPr>
            <a:picLocks noChangeAspect="1"/>
          </p:cNvPicPr>
          <p:nvPr userDrawn="1"/>
        </p:nvPicPr>
        <p:blipFill>
          <a:blip r:embed="rId2"/>
          <a:stretch>
            <a:fillRect/>
          </a:stretch>
        </p:blipFill>
        <p:spPr>
          <a:xfrm>
            <a:off x="80606" y="67804"/>
            <a:ext cx="5562611" cy="880874"/>
          </a:xfrm>
          <a:prstGeom prst="rect">
            <a:avLst/>
          </a:prstGeom>
        </p:spPr>
      </p:pic>
      <p:sp>
        <p:nvSpPr>
          <p:cNvPr id="12" name="Rubrik 1"/>
          <p:cNvSpPr>
            <a:spLocks noGrp="1"/>
          </p:cNvSpPr>
          <p:nvPr>
            <p:ph type="ctrTitle"/>
          </p:nvPr>
        </p:nvSpPr>
        <p:spPr>
          <a:xfrm>
            <a:off x="803275" y="2254483"/>
            <a:ext cx="10579400" cy="1358736"/>
          </a:xfrm>
        </p:spPr>
        <p:txBody>
          <a:bodyPr anchor="b">
            <a:noAutofit/>
          </a:bodyPr>
          <a:lstStyle>
            <a:lvl1pPr algn="ctr">
              <a:defRPr sz="3200"/>
            </a:lvl1pPr>
          </a:lstStyle>
          <a:p>
            <a:r>
              <a:rPr lang="sv-SE"/>
              <a:t>Klicka här för att ändra format</a:t>
            </a:r>
          </a:p>
        </p:txBody>
      </p:sp>
      <p:pic>
        <p:nvPicPr>
          <p:cNvPr id="6" name="Bildobjekt 5"/>
          <p:cNvPicPr>
            <a:picLocks noChangeAspect="1"/>
          </p:cNvPicPr>
          <p:nvPr userDrawn="1"/>
        </p:nvPicPr>
        <p:blipFill>
          <a:blip r:embed="rId3"/>
          <a:stretch>
            <a:fillRect/>
          </a:stretch>
        </p:blipFill>
        <p:spPr>
          <a:xfrm>
            <a:off x="9313130" y="5532466"/>
            <a:ext cx="2189167" cy="1135267"/>
          </a:xfrm>
          <a:prstGeom prst="rect">
            <a:avLst/>
          </a:prstGeom>
        </p:spPr>
      </p:pic>
    </p:spTree>
    <p:extLst>
      <p:ext uri="{BB962C8B-B14F-4D97-AF65-F5344CB8AC3E}">
        <p14:creationId xmlns:p14="http://schemas.microsoft.com/office/powerpoint/2010/main" val="12882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Rubrik 9"/>
          <p:cNvSpPr>
            <a:spLocks noGrp="1"/>
          </p:cNvSpPr>
          <p:nvPr>
            <p:ph type="title"/>
          </p:nvPr>
        </p:nvSpPr>
        <p:spPr>
          <a:xfrm>
            <a:off x="803275" y="1172643"/>
            <a:ext cx="10585450" cy="1068907"/>
          </a:xfrm>
        </p:spPr>
        <p:txBody>
          <a:bodyPr>
            <a:normAutofit/>
          </a:bodyPr>
          <a:lstStyle>
            <a:lvl1pPr>
              <a:defRPr sz="3000">
                <a:solidFill>
                  <a:schemeClr val="tx1"/>
                </a:solidFill>
              </a:defRPr>
            </a:lvl1pPr>
          </a:lstStyle>
          <a:p>
            <a:r>
              <a:rPr lang="sv-SE"/>
              <a:t>Klicka här för att ändra format</a:t>
            </a:r>
          </a:p>
        </p:txBody>
      </p:sp>
      <p:sp>
        <p:nvSpPr>
          <p:cNvPr id="12" name="Platshållare för innehåll 11"/>
          <p:cNvSpPr>
            <a:spLocks noGrp="1"/>
          </p:cNvSpPr>
          <p:nvPr>
            <p:ph sz="quarter" idx="13"/>
          </p:nvPr>
        </p:nvSpPr>
        <p:spPr>
          <a:xfrm>
            <a:off x="803275" y="2492375"/>
            <a:ext cx="10585450" cy="388937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3" name="Platshållare för datum 12"/>
          <p:cNvSpPr>
            <a:spLocks noGrp="1"/>
          </p:cNvSpPr>
          <p:nvPr>
            <p:ph type="dt" sz="half" idx="14"/>
          </p:nvPr>
        </p:nvSpPr>
        <p:spPr/>
        <p:txBody>
          <a:bodyPr/>
          <a:lstStyle/>
          <a:p>
            <a:fld id="{82F30B6C-BF29-4A02-BD73-651F646C3D52}" type="datetimeFigureOut">
              <a:rPr lang="sv-SE" smtClean="0"/>
              <a:t>2024-03-21</a:t>
            </a:fld>
            <a:endParaRPr lang="sv-SE"/>
          </a:p>
        </p:txBody>
      </p:sp>
      <p:sp>
        <p:nvSpPr>
          <p:cNvPr id="14" name="Platshållare för sidfot 13"/>
          <p:cNvSpPr>
            <a:spLocks noGrp="1"/>
          </p:cNvSpPr>
          <p:nvPr>
            <p:ph type="ftr" sz="quarter" idx="15"/>
          </p:nvPr>
        </p:nvSpPr>
        <p:spPr/>
        <p:txBody>
          <a:bodyPr/>
          <a:lstStyle/>
          <a:p>
            <a:endParaRPr lang="sv-SE"/>
          </a:p>
        </p:txBody>
      </p:sp>
      <p:sp>
        <p:nvSpPr>
          <p:cNvPr id="15" name="Platshållare för bildnummer 14"/>
          <p:cNvSpPr>
            <a:spLocks noGrp="1"/>
          </p:cNvSpPr>
          <p:nvPr>
            <p:ph type="sldNum" sz="quarter" idx="16"/>
          </p:nvPr>
        </p:nvSpPr>
        <p:spPr/>
        <p:txBody>
          <a:bodyPr/>
          <a:lstStyle/>
          <a:p>
            <a:fld id="{40A6077F-347C-4770-B350-ECA18C6C266A}" type="slidenum">
              <a:rPr lang="sv-SE" smtClean="0"/>
              <a:t>‹#›</a:t>
            </a:fld>
            <a:endParaRPr lang="sv-SE"/>
          </a:p>
        </p:txBody>
      </p:sp>
    </p:spTree>
    <p:extLst>
      <p:ext uri="{BB962C8B-B14F-4D97-AF65-F5344CB8AC3E}">
        <p14:creationId xmlns:p14="http://schemas.microsoft.com/office/powerpoint/2010/main" val="170808145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10" name="Rubrik 9"/>
          <p:cNvSpPr>
            <a:spLocks noGrp="1"/>
          </p:cNvSpPr>
          <p:nvPr>
            <p:ph type="title"/>
          </p:nvPr>
        </p:nvSpPr>
        <p:spPr>
          <a:xfrm>
            <a:off x="803275" y="1172643"/>
            <a:ext cx="10585450" cy="1068907"/>
          </a:xfrm>
        </p:spPr>
        <p:txBody>
          <a:bodyPr/>
          <a:lstStyle>
            <a:lvl1pPr>
              <a:defRPr>
                <a:solidFill>
                  <a:schemeClr val="tx1"/>
                </a:solidFill>
              </a:defRPr>
            </a:lvl1pPr>
          </a:lstStyle>
          <a:p>
            <a:r>
              <a:rPr lang="sv-SE"/>
              <a:t>Klicka här för att ändra format</a:t>
            </a:r>
          </a:p>
        </p:txBody>
      </p:sp>
      <p:sp>
        <p:nvSpPr>
          <p:cNvPr id="12" name="Platshållare för innehåll 11"/>
          <p:cNvSpPr>
            <a:spLocks noGrp="1"/>
          </p:cNvSpPr>
          <p:nvPr>
            <p:ph sz="quarter" idx="13"/>
          </p:nvPr>
        </p:nvSpPr>
        <p:spPr>
          <a:xfrm>
            <a:off x="803275" y="2492375"/>
            <a:ext cx="5116262" cy="388937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3" name="Platshållare för datum 12"/>
          <p:cNvSpPr>
            <a:spLocks noGrp="1"/>
          </p:cNvSpPr>
          <p:nvPr>
            <p:ph type="dt" sz="half" idx="14"/>
          </p:nvPr>
        </p:nvSpPr>
        <p:spPr/>
        <p:txBody>
          <a:bodyPr/>
          <a:lstStyle/>
          <a:p>
            <a:fld id="{82F30B6C-BF29-4A02-BD73-651F646C3D52}" type="datetimeFigureOut">
              <a:rPr lang="sv-SE" smtClean="0"/>
              <a:t>2024-03-21</a:t>
            </a:fld>
            <a:endParaRPr lang="sv-SE"/>
          </a:p>
        </p:txBody>
      </p:sp>
      <p:sp>
        <p:nvSpPr>
          <p:cNvPr id="14" name="Platshållare för sidfot 13"/>
          <p:cNvSpPr>
            <a:spLocks noGrp="1"/>
          </p:cNvSpPr>
          <p:nvPr>
            <p:ph type="ftr" sz="quarter" idx="15"/>
          </p:nvPr>
        </p:nvSpPr>
        <p:spPr/>
        <p:txBody>
          <a:bodyPr/>
          <a:lstStyle/>
          <a:p>
            <a:endParaRPr lang="sv-SE"/>
          </a:p>
        </p:txBody>
      </p:sp>
      <p:sp>
        <p:nvSpPr>
          <p:cNvPr id="15" name="Platshållare för bildnummer 14"/>
          <p:cNvSpPr>
            <a:spLocks noGrp="1"/>
          </p:cNvSpPr>
          <p:nvPr>
            <p:ph type="sldNum" sz="quarter" idx="16"/>
          </p:nvPr>
        </p:nvSpPr>
        <p:spPr/>
        <p:txBody>
          <a:bodyPr/>
          <a:lstStyle>
            <a:lvl1pPr>
              <a:defRPr>
                <a:solidFill>
                  <a:schemeClr val="tx1"/>
                </a:solidFill>
              </a:defRPr>
            </a:lvl1pPr>
          </a:lstStyle>
          <a:p>
            <a:fld id="{40A6077F-347C-4770-B350-ECA18C6C266A}" type="slidenum">
              <a:rPr lang="sv-SE" smtClean="0"/>
              <a:pPr/>
              <a:t>‹#›</a:t>
            </a:fld>
            <a:endParaRPr lang="sv-SE"/>
          </a:p>
        </p:txBody>
      </p:sp>
      <p:sp>
        <p:nvSpPr>
          <p:cNvPr id="8" name="Platshållare för innehåll 11"/>
          <p:cNvSpPr>
            <a:spLocks noGrp="1"/>
          </p:cNvSpPr>
          <p:nvPr>
            <p:ph sz="quarter" idx="17"/>
          </p:nvPr>
        </p:nvSpPr>
        <p:spPr>
          <a:xfrm>
            <a:off x="6272463" y="2492375"/>
            <a:ext cx="5116262" cy="388937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48980851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och innehåll">
    <p:spTree>
      <p:nvGrpSpPr>
        <p:cNvPr id="1" name=""/>
        <p:cNvGrpSpPr/>
        <p:nvPr/>
      </p:nvGrpSpPr>
      <p:grpSpPr>
        <a:xfrm>
          <a:off x="0" y="0"/>
          <a:ext cx="0" cy="0"/>
          <a:chOff x="0" y="0"/>
          <a:chExt cx="0" cy="0"/>
        </a:xfrm>
      </p:grpSpPr>
      <p:sp>
        <p:nvSpPr>
          <p:cNvPr id="10" name="Rubrik 9"/>
          <p:cNvSpPr>
            <a:spLocks noGrp="1"/>
          </p:cNvSpPr>
          <p:nvPr>
            <p:ph type="title"/>
          </p:nvPr>
        </p:nvSpPr>
        <p:spPr>
          <a:xfrm>
            <a:off x="803275" y="1172643"/>
            <a:ext cx="10585450" cy="1068907"/>
          </a:xfrm>
        </p:spPr>
        <p:txBody>
          <a:bodyPr/>
          <a:lstStyle>
            <a:lvl1pPr>
              <a:defRPr>
                <a:solidFill>
                  <a:schemeClr val="tx1"/>
                </a:solidFill>
              </a:defRPr>
            </a:lvl1pPr>
          </a:lstStyle>
          <a:p>
            <a:r>
              <a:rPr lang="sv-SE"/>
              <a:t>Klicka här för att ändra format</a:t>
            </a:r>
          </a:p>
        </p:txBody>
      </p:sp>
      <p:sp>
        <p:nvSpPr>
          <p:cNvPr id="13" name="Platshållare för datum 12"/>
          <p:cNvSpPr>
            <a:spLocks noGrp="1"/>
          </p:cNvSpPr>
          <p:nvPr>
            <p:ph type="dt" sz="half" idx="14"/>
          </p:nvPr>
        </p:nvSpPr>
        <p:spPr/>
        <p:txBody>
          <a:bodyPr/>
          <a:lstStyle/>
          <a:p>
            <a:fld id="{82F30B6C-BF29-4A02-BD73-651F646C3D52}" type="datetimeFigureOut">
              <a:rPr lang="sv-SE" smtClean="0"/>
              <a:t>2024-03-21</a:t>
            </a:fld>
            <a:endParaRPr lang="sv-SE"/>
          </a:p>
        </p:txBody>
      </p:sp>
      <p:sp>
        <p:nvSpPr>
          <p:cNvPr id="14" name="Platshållare för sidfot 13"/>
          <p:cNvSpPr>
            <a:spLocks noGrp="1"/>
          </p:cNvSpPr>
          <p:nvPr>
            <p:ph type="ftr" sz="quarter" idx="15"/>
          </p:nvPr>
        </p:nvSpPr>
        <p:spPr/>
        <p:txBody>
          <a:bodyPr/>
          <a:lstStyle/>
          <a:p>
            <a:endParaRPr lang="sv-SE"/>
          </a:p>
        </p:txBody>
      </p:sp>
      <p:sp>
        <p:nvSpPr>
          <p:cNvPr id="15" name="Platshållare för bildnummer 14"/>
          <p:cNvSpPr>
            <a:spLocks noGrp="1"/>
          </p:cNvSpPr>
          <p:nvPr>
            <p:ph type="sldNum" sz="quarter" idx="16"/>
          </p:nvPr>
        </p:nvSpPr>
        <p:spPr/>
        <p:txBody>
          <a:bodyPr/>
          <a:lstStyle/>
          <a:p>
            <a:fld id="{40A6077F-347C-4770-B350-ECA18C6C266A}" type="slidenum">
              <a:rPr lang="sv-SE" smtClean="0"/>
              <a:t>‹#›</a:t>
            </a:fld>
            <a:endParaRPr lang="sv-SE"/>
          </a:p>
        </p:txBody>
      </p:sp>
      <p:sp>
        <p:nvSpPr>
          <p:cNvPr id="8" name="Platshållare för innehåll 11"/>
          <p:cNvSpPr>
            <a:spLocks noGrp="1"/>
          </p:cNvSpPr>
          <p:nvPr>
            <p:ph sz="quarter" idx="17"/>
          </p:nvPr>
        </p:nvSpPr>
        <p:spPr>
          <a:xfrm>
            <a:off x="5390147" y="2492375"/>
            <a:ext cx="5998578" cy="388937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bild 3"/>
          <p:cNvSpPr>
            <a:spLocks noGrp="1"/>
          </p:cNvSpPr>
          <p:nvPr>
            <p:ph type="pic" sz="quarter" idx="18"/>
          </p:nvPr>
        </p:nvSpPr>
        <p:spPr>
          <a:xfrm>
            <a:off x="803275" y="2492375"/>
            <a:ext cx="4346575" cy="3889375"/>
          </a:xfrm>
          <a:solidFill>
            <a:schemeClr val="bg1">
              <a:lumMod val="95000"/>
            </a:schemeClr>
          </a:solidFill>
        </p:spPr>
        <p:txBody>
          <a:bodyPr anchor="ctr">
            <a:normAutofit/>
          </a:bodyPr>
          <a:lstStyle>
            <a:lvl1pPr marL="0" indent="0" algn="ctr">
              <a:buNone/>
              <a:defRPr sz="2200" b="0"/>
            </a:lvl1pPr>
          </a:lstStyle>
          <a:p>
            <a:endParaRPr lang="sv-SE"/>
          </a:p>
        </p:txBody>
      </p:sp>
    </p:spTree>
    <p:extLst>
      <p:ext uri="{BB962C8B-B14F-4D97-AF65-F5344CB8AC3E}">
        <p14:creationId xmlns:p14="http://schemas.microsoft.com/office/powerpoint/2010/main" val="262367380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 och bild">
    <p:spTree>
      <p:nvGrpSpPr>
        <p:cNvPr id="1" name=""/>
        <p:cNvGrpSpPr/>
        <p:nvPr/>
      </p:nvGrpSpPr>
      <p:grpSpPr>
        <a:xfrm>
          <a:off x="0" y="0"/>
          <a:ext cx="0" cy="0"/>
          <a:chOff x="0" y="0"/>
          <a:chExt cx="0" cy="0"/>
        </a:xfrm>
      </p:grpSpPr>
      <p:sp>
        <p:nvSpPr>
          <p:cNvPr id="10" name="Rubrik 9"/>
          <p:cNvSpPr>
            <a:spLocks noGrp="1"/>
          </p:cNvSpPr>
          <p:nvPr>
            <p:ph type="title"/>
          </p:nvPr>
        </p:nvSpPr>
        <p:spPr>
          <a:xfrm>
            <a:off x="803275" y="1172643"/>
            <a:ext cx="10585450" cy="1068907"/>
          </a:xfrm>
        </p:spPr>
        <p:txBody>
          <a:bodyPr/>
          <a:lstStyle>
            <a:lvl1pPr>
              <a:defRPr>
                <a:solidFill>
                  <a:schemeClr val="tx1"/>
                </a:solidFill>
              </a:defRPr>
            </a:lvl1pPr>
          </a:lstStyle>
          <a:p>
            <a:r>
              <a:rPr lang="sv-SE"/>
              <a:t>Klicka här för att ändra format</a:t>
            </a:r>
          </a:p>
        </p:txBody>
      </p:sp>
      <p:sp>
        <p:nvSpPr>
          <p:cNvPr id="13" name="Platshållare för datum 12"/>
          <p:cNvSpPr>
            <a:spLocks noGrp="1"/>
          </p:cNvSpPr>
          <p:nvPr>
            <p:ph type="dt" sz="half" idx="14"/>
          </p:nvPr>
        </p:nvSpPr>
        <p:spPr/>
        <p:txBody>
          <a:bodyPr/>
          <a:lstStyle/>
          <a:p>
            <a:fld id="{82F30B6C-BF29-4A02-BD73-651F646C3D52}" type="datetimeFigureOut">
              <a:rPr lang="sv-SE" smtClean="0"/>
              <a:t>2024-03-21</a:t>
            </a:fld>
            <a:endParaRPr lang="sv-SE"/>
          </a:p>
        </p:txBody>
      </p:sp>
      <p:sp>
        <p:nvSpPr>
          <p:cNvPr id="14" name="Platshållare för sidfot 13"/>
          <p:cNvSpPr>
            <a:spLocks noGrp="1"/>
          </p:cNvSpPr>
          <p:nvPr>
            <p:ph type="ftr" sz="quarter" idx="15"/>
          </p:nvPr>
        </p:nvSpPr>
        <p:spPr/>
        <p:txBody>
          <a:bodyPr/>
          <a:lstStyle/>
          <a:p>
            <a:endParaRPr lang="sv-SE"/>
          </a:p>
        </p:txBody>
      </p:sp>
      <p:sp>
        <p:nvSpPr>
          <p:cNvPr id="15" name="Platshållare för bildnummer 14"/>
          <p:cNvSpPr>
            <a:spLocks noGrp="1"/>
          </p:cNvSpPr>
          <p:nvPr>
            <p:ph type="sldNum" sz="quarter" idx="16"/>
          </p:nvPr>
        </p:nvSpPr>
        <p:spPr/>
        <p:txBody>
          <a:bodyPr/>
          <a:lstStyle/>
          <a:p>
            <a:fld id="{40A6077F-347C-4770-B350-ECA18C6C266A}" type="slidenum">
              <a:rPr lang="sv-SE" smtClean="0"/>
              <a:t>‹#›</a:t>
            </a:fld>
            <a:endParaRPr lang="sv-SE"/>
          </a:p>
        </p:txBody>
      </p:sp>
      <p:sp>
        <p:nvSpPr>
          <p:cNvPr id="8" name="Platshållare för innehåll 11"/>
          <p:cNvSpPr>
            <a:spLocks noGrp="1"/>
          </p:cNvSpPr>
          <p:nvPr>
            <p:ph sz="quarter" idx="17"/>
          </p:nvPr>
        </p:nvSpPr>
        <p:spPr>
          <a:xfrm>
            <a:off x="803275" y="2492375"/>
            <a:ext cx="5998578" cy="388937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9" name="Platshållare för bild 3"/>
          <p:cNvSpPr>
            <a:spLocks noGrp="1"/>
          </p:cNvSpPr>
          <p:nvPr>
            <p:ph type="pic" sz="quarter" idx="18"/>
          </p:nvPr>
        </p:nvSpPr>
        <p:spPr>
          <a:xfrm>
            <a:off x="7042150" y="2492374"/>
            <a:ext cx="4346575" cy="3889375"/>
          </a:xfrm>
          <a:solidFill>
            <a:schemeClr val="bg1">
              <a:lumMod val="95000"/>
            </a:schemeClr>
          </a:solidFill>
        </p:spPr>
        <p:txBody>
          <a:bodyPr anchor="ctr">
            <a:normAutofit/>
          </a:bodyPr>
          <a:lstStyle>
            <a:lvl1pPr marL="0" indent="0" algn="ctr">
              <a:buNone/>
              <a:defRPr sz="2200" b="0"/>
            </a:lvl1pPr>
          </a:lstStyle>
          <a:p>
            <a:endParaRPr lang="sv-SE"/>
          </a:p>
        </p:txBody>
      </p:sp>
    </p:spTree>
    <p:extLst>
      <p:ext uri="{BB962C8B-B14F-4D97-AF65-F5344CB8AC3E}">
        <p14:creationId xmlns:p14="http://schemas.microsoft.com/office/powerpoint/2010/main" val="11850624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vå bilder">
    <p:spTree>
      <p:nvGrpSpPr>
        <p:cNvPr id="1" name=""/>
        <p:cNvGrpSpPr/>
        <p:nvPr/>
      </p:nvGrpSpPr>
      <p:grpSpPr>
        <a:xfrm>
          <a:off x="0" y="0"/>
          <a:ext cx="0" cy="0"/>
          <a:chOff x="0" y="0"/>
          <a:chExt cx="0" cy="0"/>
        </a:xfrm>
      </p:grpSpPr>
      <p:sp>
        <p:nvSpPr>
          <p:cNvPr id="10" name="Rubrik 9"/>
          <p:cNvSpPr>
            <a:spLocks noGrp="1"/>
          </p:cNvSpPr>
          <p:nvPr>
            <p:ph type="title"/>
          </p:nvPr>
        </p:nvSpPr>
        <p:spPr>
          <a:xfrm>
            <a:off x="803275" y="1172643"/>
            <a:ext cx="10585450" cy="1068907"/>
          </a:xfrm>
        </p:spPr>
        <p:txBody>
          <a:bodyPr/>
          <a:lstStyle>
            <a:lvl1pPr>
              <a:defRPr>
                <a:solidFill>
                  <a:schemeClr val="tx1"/>
                </a:solidFill>
              </a:defRPr>
            </a:lvl1pPr>
          </a:lstStyle>
          <a:p>
            <a:r>
              <a:rPr lang="sv-SE"/>
              <a:t>Klicka här för att ändra format</a:t>
            </a:r>
          </a:p>
        </p:txBody>
      </p:sp>
      <p:sp>
        <p:nvSpPr>
          <p:cNvPr id="13" name="Platshållare för datum 12"/>
          <p:cNvSpPr>
            <a:spLocks noGrp="1"/>
          </p:cNvSpPr>
          <p:nvPr>
            <p:ph type="dt" sz="half" idx="14"/>
          </p:nvPr>
        </p:nvSpPr>
        <p:spPr/>
        <p:txBody>
          <a:bodyPr/>
          <a:lstStyle/>
          <a:p>
            <a:fld id="{82F30B6C-BF29-4A02-BD73-651F646C3D52}" type="datetimeFigureOut">
              <a:rPr lang="sv-SE" smtClean="0"/>
              <a:t>2024-03-21</a:t>
            </a:fld>
            <a:endParaRPr lang="sv-SE"/>
          </a:p>
        </p:txBody>
      </p:sp>
      <p:sp>
        <p:nvSpPr>
          <p:cNvPr id="14" name="Platshållare för sidfot 13"/>
          <p:cNvSpPr>
            <a:spLocks noGrp="1"/>
          </p:cNvSpPr>
          <p:nvPr>
            <p:ph type="ftr" sz="quarter" idx="15"/>
          </p:nvPr>
        </p:nvSpPr>
        <p:spPr/>
        <p:txBody>
          <a:bodyPr/>
          <a:lstStyle/>
          <a:p>
            <a:endParaRPr lang="sv-SE"/>
          </a:p>
        </p:txBody>
      </p:sp>
      <p:sp>
        <p:nvSpPr>
          <p:cNvPr id="15" name="Platshållare för bildnummer 14"/>
          <p:cNvSpPr>
            <a:spLocks noGrp="1"/>
          </p:cNvSpPr>
          <p:nvPr>
            <p:ph type="sldNum" sz="quarter" idx="16"/>
          </p:nvPr>
        </p:nvSpPr>
        <p:spPr/>
        <p:txBody>
          <a:bodyPr/>
          <a:lstStyle/>
          <a:p>
            <a:fld id="{40A6077F-347C-4770-B350-ECA18C6C266A}" type="slidenum">
              <a:rPr lang="sv-SE" smtClean="0"/>
              <a:t>‹#›</a:t>
            </a:fld>
            <a:endParaRPr lang="sv-SE"/>
          </a:p>
        </p:txBody>
      </p:sp>
      <p:sp>
        <p:nvSpPr>
          <p:cNvPr id="11" name="Platshållare för bild 3"/>
          <p:cNvSpPr>
            <a:spLocks noGrp="1"/>
          </p:cNvSpPr>
          <p:nvPr>
            <p:ph type="pic" sz="quarter" idx="18"/>
          </p:nvPr>
        </p:nvSpPr>
        <p:spPr>
          <a:xfrm>
            <a:off x="803275" y="2493750"/>
            <a:ext cx="5115600" cy="3888000"/>
          </a:xfrm>
          <a:solidFill>
            <a:schemeClr val="bg1">
              <a:lumMod val="95000"/>
            </a:schemeClr>
          </a:solidFill>
        </p:spPr>
        <p:txBody>
          <a:bodyPr anchor="ctr"/>
          <a:lstStyle>
            <a:lvl1pPr marL="0" indent="0" algn="ctr">
              <a:buNone/>
              <a:defRPr/>
            </a:lvl1pPr>
          </a:lstStyle>
          <a:p>
            <a:endParaRPr lang="sv-SE"/>
          </a:p>
        </p:txBody>
      </p:sp>
      <p:sp>
        <p:nvSpPr>
          <p:cNvPr id="16" name="Platshållare för bild 3"/>
          <p:cNvSpPr>
            <a:spLocks noGrp="1"/>
          </p:cNvSpPr>
          <p:nvPr>
            <p:ph type="pic" sz="quarter" idx="19"/>
          </p:nvPr>
        </p:nvSpPr>
        <p:spPr>
          <a:xfrm>
            <a:off x="6273125" y="2493750"/>
            <a:ext cx="5115600" cy="3888000"/>
          </a:xfrm>
          <a:solidFill>
            <a:schemeClr val="bg1">
              <a:lumMod val="95000"/>
            </a:schemeClr>
          </a:solidFill>
        </p:spPr>
        <p:txBody>
          <a:bodyPr anchor="ctr"/>
          <a:lstStyle>
            <a:lvl1pPr marL="0" indent="0" algn="ctr">
              <a:buNone/>
              <a:defRPr/>
            </a:lvl1pPr>
          </a:lstStyle>
          <a:p>
            <a:endParaRPr lang="sv-SE"/>
          </a:p>
        </p:txBody>
      </p:sp>
    </p:spTree>
    <p:extLst>
      <p:ext uri="{BB962C8B-B14F-4D97-AF65-F5344CB8AC3E}">
        <p14:creationId xmlns:p14="http://schemas.microsoft.com/office/powerpoint/2010/main" val="211493931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 bild">
    <p:spTree>
      <p:nvGrpSpPr>
        <p:cNvPr id="1" name=""/>
        <p:cNvGrpSpPr/>
        <p:nvPr/>
      </p:nvGrpSpPr>
      <p:grpSpPr>
        <a:xfrm>
          <a:off x="0" y="0"/>
          <a:ext cx="0" cy="0"/>
          <a:chOff x="0" y="0"/>
          <a:chExt cx="0" cy="0"/>
        </a:xfrm>
      </p:grpSpPr>
      <p:sp>
        <p:nvSpPr>
          <p:cNvPr id="10" name="Rubrik 9"/>
          <p:cNvSpPr>
            <a:spLocks noGrp="1"/>
          </p:cNvSpPr>
          <p:nvPr>
            <p:ph type="title"/>
          </p:nvPr>
        </p:nvSpPr>
        <p:spPr>
          <a:xfrm>
            <a:off x="803275" y="1172643"/>
            <a:ext cx="10585450" cy="1068907"/>
          </a:xfrm>
        </p:spPr>
        <p:txBody>
          <a:bodyPr/>
          <a:lstStyle>
            <a:lvl1pPr>
              <a:defRPr>
                <a:solidFill>
                  <a:schemeClr val="tx1"/>
                </a:solidFill>
              </a:defRPr>
            </a:lvl1pPr>
          </a:lstStyle>
          <a:p>
            <a:r>
              <a:rPr lang="sv-SE"/>
              <a:t>Klicka här för att ändra format</a:t>
            </a:r>
          </a:p>
        </p:txBody>
      </p:sp>
      <p:sp>
        <p:nvSpPr>
          <p:cNvPr id="13" name="Platshållare för datum 12"/>
          <p:cNvSpPr>
            <a:spLocks noGrp="1"/>
          </p:cNvSpPr>
          <p:nvPr>
            <p:ph type="dt" sz="half" idx="14"/>
          </p:nvPr>
        </p:nvSpPr>
        <p:spPr/>
        <p:txBody>
          <a:bodyPr/>
          <a:lstStyle/>
          <a:p>
            <a:fld id="{82F30B6C-BF29-4A02-BD73-651F646C3D52}" type="datetimeFigureOut">
              <a:rPr lang="sv-SE" smtClean="0"/>
              <a:t>2024-03-21</a:t>
            </a:fld>
            <a:endParaRPr lang="sv-SE"/>
          </a:p>
        </p:txBody>
      </p:sp>
      <p:sp>
        <p:nvSpPr>
          <p:cNvPr id="14" name="Platshållare för sidfot 13"/>
          <p:cNvSpPr>
            <a:spLocks noGrp="1"/>
          </p:cNvSpPr>
          <p:nvPr>
            <p:ph type="ftr" sz="quarter" idx="15"/>
          </p:nvPr>
        </p:nvSpPr>
        <p:spPr/>
        <p:txBody>
          <a:bodyPr/>
          <a:lstStyle/>
          <a:p>
            <a:endParaRPr lang="sv-SE"/>
          </a:p>
        </p:txBody>
      </p:sp>
      <p:sp>
        <p:nvSpPr>
          <p:cNvPr id="15" name="Platshållare för bildnummer 14"/>
          <p:cNvSpPr>
            <a:spLocks noGrp="1"/>
          </p:cNvSpPr>
          <p:nvPr>
            <p:ph type="sldNum" sz="quarter" idx="16"/>
          </p:nvPr>
        </p:nvSpPr>
        <p:spPr/>
        <p:txBody>
          <a:bodyPr/>
          <a:lstStyle/>
          <a:p>
            <a:fld id="{40A6077F-347C-4770-B350-ECA18C6C266A}" type="slidenum">
              <a:rPr lang="sv-SE" smtClean="0"/>
              <a:t>‹#›</a:t>
            </a:fld>
            <a:endParaRPr lang="sv-SE"/>
          </a:p>
        </p:txBody>
      </p:sp>
      <p:sp>
        <p:nvSpPr>
          <p:cNvPr id="11" name="Platshållare för bild 3"/>
          <p:cNvSpPr>
            <a:spLocks noGrp="1"/>
          </p:cNvSpPr>
          <p:nvPr>
            <p:ph type="pic" sz="quarter" idx="18"/>
          </p:nvPr>
        </p:nvSpPr>
        <p:spPr>
          <a:xfrm>
            <a:off x="803275" y="2493750"/>
            <a:ext cx="10585450" cy="3888000"/>
          </a:xfrm>
          <a:solidFill>
            <a:schemeClr val="bg1">
              <a:lumMod val="95000"/>
            </a:schemeClr>
          </a:solidFill>
        </p:spPr>
        <p:txBody>
          <a:bodyPr anchor="ctr"/>
          <a:lstStyle>
            <a:lvl1pPr marL="0" indent="0" algn="ctr">
              <a:buNone/>
              <a:defRPr/>
            </a:lvl1pPr>
          </a:lstStyle>
          <a:p>
            <a:endParaRPr lang="sv-SE"/>
          </a:p>
        </p:txBody>
      </p:sp>
    </p:spTree>
    <p:extLst>
      <p:ext uri="{BB962C8B-B14F-4D97-AF65-F5344CB8AC3E}">
        <p14:creationId xmlns:p14="http://schemas.microsoft.com/office/powerpoint/2010/main" val="266021742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82F30B6C-BF29-4A02-BD73-651F646C3D52}" type="datetimeFigureOut">
              <a:rPr lang="sv-SE" smtClean="0"/>
              <a:t>2024-03-21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0A6077F-347C-4770-B350-ECA18C6C266A}" type="slidenum">
              <a:rPr lang="sv-SE" smtClean="0"/>
              <a:t>‹#›</a:t>
            </a:fld>
            <a:endParaRPr lang="sv-SE"/>
          </a:p>
        </p:txBody>
      </p:sp>
    </p:spTree>
    <p:extLst>
      <p:ext uri="{BB962C8B-B14F-4D97-AF65-F5344CB8AC3E}">
        <p14:creationId xmlns:p14="http://schemas.microsoft.com/office/powerpoint/2010/main" val="126501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03275" y="1172643"/>
            <a:ext cx="10585450" cy="1068907"/>
          </a:xfrm>
          <a:prstGeom prst="rect">
            <a:avLst/>
          </a:prstGeom>
        </p:spPr>
        <p:txBody>
          <a:bodyPr vert="horz" lIns="0" tIns="0" rIns="0" bIns="0" rtlCol="0" anchor="t">
            <a:noAutofit/>
          </a:bodyPr>
          <a:lstStyle/>
          <a:p>
            <a:r>
              <a:rPr lang="sv-SE"/>
              <a:t>Klicka här för att ändra format</a:t>
            </a:r>
          </a:p>
        </p:txBody>
      </p:sp>
      <p:sp>
        <p:nvSpPr>
          <p:cNvPr id="3" name="Platshållare för text 2"/>
          <p:cNvSpPr>
            <a:spLocks noGrp="1"/>
          </p:cNvSpPr>
          <p:nvPr>
            <p:ph type="body" idx="1"/>
          </p:nvPr>
        </p:nvSpPr>
        <p:spPr>
          <a:xfrm>
            <a:off x="803275" y="2492375"/>
            <a:ext cx="10585450" cy="3889376"/>
          </a:xfrm>
          <a:prstGeom prst="rect">
            <a:avLst/>
          </a:prstGeom>
        </p:spPr>
        <p:txBody>
          <a:bodyPr vert="horz" lIns="0" tIns="0" rIns="0" bIns="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09325" y="6577733"/>
            <a:ext cx="1080000" cy="180000"/>
          </a:xfrm>
          <a:prstGeom prst="rect">
            <a:avLst/>
          </a:prstGeom>
        </p:spPr>
        <p:txBody>
          <a:bodyPr vert="horz" lIns="0" tIns="0" rIns="0" bIns="0" rtlCol="0" anchor="ctr"/>
          <a:lstStyle>
            <a:lvl1pPr algn="l">
              <a:defRPr sz="1200">
                <a:solidFill>
                  <a:schemeClr val="tx1"/>
                </a:solidFill>
              </a:defRPr>
            </a:lvl1pPr>
          </a:lstStyle>
          <a:p>
            <a:fld id="{82F30B6C-BF29-4A02-BD73-651F646C3D52}" type="datetimeFigureOut">
              <a:rPr lang="sv-SE" smtClean="0"/>
              <a:pPr/>
              <a:t>2024-03-21</a:t>
            </a:fld>
            <a:endParaRPr lang="sv-SE"/>
          </a:p>
        </p:txBody>
      </p:sp>
      <p:sp>
        <p:nvSpPr>
          <p:cNvPr id="5" name="Platshållare för sidfot 4"/>
          <p:cNvSpPr>
            <a:spLocks noGrp="1"/>
          </p:cNvSpPr>
          <p:nvPr>
            <p:ph type="ftr" sz="quarter" idx="3"/>
          </p:nvPr>
        </p:nvSpPr>
        <p:spPr>
          <a:xfrm>
            <a:off x="3396000" y="6577733"/>
            <a:ext cx="5400000" cy="180000"/>
          </a:xfrm>
          <a:prstGeom prst="rect">
            <a:avLst/>
          </a:prstGeom>
        </p:spPr>
        <p:txBody>
          <a:bodyPr vert="horz" lIns="0" tIns="0" rIns="0" bIns="0" rtlCol="0" anchor="ctr"/>
          <a:lstStyle>
            <a:lvl1pPr algn="ctr">
              <a:defRPr sz="1200">
                <a:solidFill>
                  <a:schemeClr val="tx1"/>
                </a:solidFill>
              </a:defRPr>
            </a:lvl1pPr>
          </a:lstStyle>
          <a:p>
            <a:endParaRPr lang="sv-SE"/>
          </a:p>
        </p:txBody>
      </p:sp>
      <p:sp>
        <p:nvSpPr>
          <p:cNvPr id="6" name="Platshållare för bildnummer 5"/>
          <p:cNvSpPr>
            <a:spLocks noGrp="1"/>
          </p:cNvSpPr>
          <p:nvPr>
            <p:ph type="sldNum" sz="quarter" idx="4"/>
          </p:nvPr>
        </p:nvSpPr>
        <p:spPr>
          <a:xfrm>
            <a:off x="10308725" y="6577733"/>
            <a:ext cx="1080000" cy="180000"/>
          </a:xfrm>
          <a:prstGeom prst="rect">
            <a:avLst/>
          </a:prstGeom>
        </p:spPr>
        <p:txBody>
          <a:bodyPr vert="horz" lIns="0" tIns="0" rIns="0" bIns="0" rtlCol="0" anchor="ctr"/>
          <a:lstStyle>
            <a:lvl1pPr algn="r">
              <a:defRPr sz="1200">
                <a:solidFill>
                  <a:schemeClr val="tx1"/>
                </a:solidFill>
              </a:defRPr>
            </a:lvl1pPr>
          </a:lstStyle>
          <a:p>
            <a:fld id="{40A6077F-347C-4770-B350-ECA18C6C266A}" type="slidenum">
              <a:rPr lang="sv-SE" smtClean="0"/>
              <a:pPr/>
              <a:t>‹#›</a:t>
            </a:fld>
            <a:endParaRPr lang="sv-SE"/>
          </a:p>
        </p:txBody>
      </p:sp>
      <p:pic>
        <p:nvPicPr>
          <p:cNvPr id="8" name="Bildobjekt 7"/>
          <p:cNvPicPr>
            <a:picLocks noChangeAspect="1"/>
          </p:cNvPicPr>
          <p:nvPr userDrawn="1"/>
        </p:nvPicPr>
        <p:blipFill>
          <a:blip r:embed="rId13"/>
          <a:stretch>
            <a:fillRect/>
          </a:stretch>
        </p:blipFill>
        <p:spPr>
          <a:xfrm>
            <a:off x="80606" y="67804"/>
            <a:ext cx="5562611" cy="880874"/>
          </a:xfrm>
          <a:prstGeom prst="rect">
            <a:avLst/>
          </a:prstGeom>
        </p:spPr>
      </p:pic>
      <p:pic>
        <p:nvPicPr>
          <p:cNvPr id="12" name="Bildobjekt 11"/>
          <p:cNvPicPr>
            <a:picLocks noChangeAspect="1"/>
          </p:cNvPicPr>
          <p:nvPr userDrawn="1"/>
        </p:nvPicPr>
        <p:blipFill>
          <a:blip r:embed="rId14"/>
          <a:stretch>
            <a:fillRect/>
          </a:stretch>
        </p:blipFill>
        <p:spPr>
          <a:xfrm>
            <a:off x="9756806" y="67804"/>
            <a:ext cx="1722120" cy="893064"/>
          </a:xfrm>
          <a:prstGeom prst="rect">
            <a:avLst/>
          </a:prstGeom>
        </p:spPr>
      </p:pic>
    </p:spTree>
    <p:extLst>
      <p:ext uri="{BB962C8B-B14F-4D97-AF65-F5344CB8AC3E}">
        <p14:creationId xmlns:p14="http://schemas.microsoft.com/office/powerpoint/2010/main" val="274934989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6" r:id="rId4"/>
    <p:sldLayoutId id="2147483657" r:id="rId5"/>
    <p:sldLayoutId id="2147483658" r:id="rId6"/>
    <p:sldLayoutId id="2147483659" r:id="rId7"/>
    <p:sldLayoutId id="2147483660" r:id="rId8"/>
    <p:sldLayoutId id="2147483654" r:id="rId9"/>
    <p:sldLayoutId id="2147483655" r:id="rId10"/>
    <p:sldLayoutId id="2147483661" r:id="rId11"/>
  </p:sldLayoutIdLst>
  <p:txStyles>
    <p:titleStyle>
      <a:lvl1pPr algn="l"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69875" indent="-269875" algn="l" defTabSz="914400" rtl="0" eaLnBrk="1" latinLnBrk="0" hangingPunct="1">
        <a:lnSpc>
          <a:spcPct val="90000"/>
        </a:lnSpc>
        <a:spcBef>
          <a:spcPts val="1000"/>
        </a:spcBef>
        <a:buFont typeface="Arial" panose="020B0604020202020204" pitchFamily="34" charset="0"/>
        <a:buChar char="•"/>
        <a:defRPr sz="2400" b="0" kern="1200">
          <a:solidFill>
            <a:schemeClr val="tx1"/>
          </a:solidFill>
          <a:latin typeface="+mn-lt"/>
          <a:ea typeface="+mn-ea"/>
          <a:cs typeface="+mn-cs"/>
        </a:defRPr>
      </a:lvl1pPr>
      <a:lvl2pPr marL="539750" indent="-269875"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2pPr>
      <a:lvl3pPr marL="808038" indent="-268288"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077913" indent="-269875"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1347788" indent="-269875"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4020" userDrawn="1">
          <p15:clr>
            <a:srgbClr val="F26B43"/>
          </p15:clr>
        </p15:guide>
        <p15:guide id="3" pos="506" userDrawn="1">
          <p15:clr>
            <a:srgbClr val="F26B43"/>
          </p15:clr>
        </p15:guide>
        <p15:guide id="4" pos="7174" userDrawn="1">
          <p15:clr>
            <a:srgbClr val="F26B43"/>
          </p15:clr>
        </p15:guide>
        <p15:guide id="6" orient="horz" pos="73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78D7BEA9-D17E-44CD-B24E-9828FF0F12B8}"/>
              </a:ext>
            </a:extLst>
          </p:cNvPr>
          <p:cNvSpPr>
            <a:spLocks noGrp="1"/>
          </p:cNvSpPr>
          <p:nvPr>
            <p:ph type="pic" sz="quarter" idx="10"/>
          </p:nvPr>
        </p:nvSpPr>
        <p:spPr/>
        <p:txBody>
          <a:bodyPr/>
          <a:lstStyle/>
          <a:p>
            <a:endParaRPr lang="sv-SE"/>
          </a:p>
        </p:txBody>
      </p:sp>
      <p:sp>
        <p:nvSpPr>
          <p:cNvPr id="3" name="Rubrik 2">
            <a:extLst>
              <a:ext uri="{FF2B5EF4-FFF2-40B4-BE49-F238E27FC236}">
                <a16:creationId xmlns:a16="http://schemas.microsoft.com/office/drawing/2014/main" id="{CD090A10-8349-4CB3-AE68-41204D268279}"/>
              </a:ext>
            </a:extLst>
          </p:cNvPr>
          <p:cNvSpPr>
            <a:spLocks noGrp="1"/>
          </p:cNvSpPr>
          <p:nvPr>
            <p:ph type="ctrTitle"/>
          </p:nvPr>
        </p:nvSpPr>
        <p:spPr>
          <a:xfrm>
            <a:off x="803275" y="5196727"/>
            <a:ext cx="8297182" cy="684000"/>
          </a:xfrm>
        </p:spPr>
        <p:txBody>
          <a:bodyPr/>
          <a:lstStyle/>
          <a:p>
            <a:r>
              <a:rPr lang="sv-SE" dirty="0"/>
              <a:t> SUHF Arbetsgivargrupp - Trygghetsstiftelsen</a:t>
            </a:r>
          </a:p>
        </p:txBody>
      </p:sp>
      <p:sp>
        <p:nvSpPr>
          <p:cNvPr id="4" name="Underrubrik 3">
            <a:extLst>
              <a:ext uri="{FF2B5EF4-FFF2-40B4-BE49-F238E27FC236}">
                <a16:creationId xmlns:a16="http://schemas.microsoft.com/office/drawing/2014/main" id="{B9C58307-8A10-4F41-B42D-F3877D865878}"/>
              </a:ext>
            </a:extLst>
          </p:cNvPr>
          <p:cNvSpPr>
            <a:spLocks noGrp="1"/>
          </p:cNvSpPr>
          <p:nvPr>
            <p:ph type="subTitle" idx="1"/>
          </p:nvPr>
        </p:nvSpPr>
        <p:spPr>
          <a:xfrm>
            <a:off x="803275" y="5990651"/>
            <a:ext cx="7378199" cy="536958"/>
          </a:xfrm>
        </p:spPr>
        <p:txBody>
          <a:bodyPr/>
          <a:lstStyle/>
          <a:p>
            <a:r>
              <a:rPr lang="sv-SE" dirty="0"/>
              <a:t>Den 26 januari 2024</a:t>
            </a:r>
          </a:p>
        </p:txBody>
      </p:sp>
      <p:pic>
        <p:nvPicPr>
          <p:cNvPr id="6" name="Bildobjekt 5">
            <a:extLst>
              <a:ext uri="{FF2B5EF4-FFF2-40B4-BE49-F238E27FC236}">
                <a16:creationId xmlns:a16="http://schemas.microsoft.com/office/drawing/2014/main" id="{9943E817-8C3D-476A-847D-A15E5C753CF2}"/>
              </a:ext>
            </a:extLst>
          </p:cNvPr>
          <p:cNvPicPr>
            <a:picLocks noChangeAspect="1"/>
          </p:cNvPicPr>
          <p:nvPr/>
        </p:nvPicPr>
        <p:blipFill>
          <a:blip r:embed="rId3"/>
          <a:stretch>
            <a:fillRect/>
          </a:stretch>
        </p:blipFill>
        <p:spPr>
          <a:xfrm>
            <a:off x="80606" y="67804"/>
            <a:ext cx="5562611" cy="880874"/>
          </a:xfrm>
          <a:prstGeom prst="rect">
            <a:avLst/>
          </a:prstGeom>
        </p:spPr>
      </p:pic>
    </p:spTree>
    <p:extLst>
      <p:ext uri="{BB962C8B-B14F-4D97-AF65-F5344CB8AC3E}">
        <p14:creationId xmlns:p14="http://schemas.microsoft.com/office/powerpoint/2010/main" val="504914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7DF477-5962-C07D-4F2A-5B86FB8B25CA}"/>
              </a:ext>
            </a:extLst>
          </p:cNvPr>
          <p:cNvSpPr>
            <a:spLocks noGrp="1"/>
          </p:cNvSpPr>
          <p:nvPr>
            <p:ph type="title"/>
          </p:nvPr>
        </p:nvSpPr>
        <p:spPr/>
        <p:txBody>
          <a:bodyPr/>
          <a:lstStyle/>
          <a:p>
            <a:r>
              <a:rPr lang="sv-SE" dirty="0"/>
              <a:t>Fakta för 2023</a:t>
            </a:r>
          </a:p>
        </p:txBody>
      </p:sp>
      <p:sp>
        <p:nvSpPr>
          <p:cNvPr id="3" name="Platshållare för innehåll 2">
            <a:extLst>
              <a:ext uri="{FF2B5EF4-FFF2-40B4-BE49-F238E27FC236}">
                <a16:creationId xmlns:a16="http://schemas.microsoft.com/office/drawing/2014/main" id="{7476EFF5-34F9-24CF-C252-9F483B978B57}"/>
              </a:ext>
            </a:extLst>
          </p:cNvPr>
          <p:cNvSpPr>
            <a:spLocks noGrp="1"/>
          </p:cNvSpPr>
          <p:nvPr>
            <p:ph sz="quarter" idx="13"/>
          </p:nvPr>
        </p:nvSpPr>
        <p:spPr>
          <a:xfrm>
            <a:off x="875030" y="1808923"/>
            <a:ext cx="10585450" cy="4572828"/>
          </a:xfrm>
        </p:spPr>
        <p:txBody>
          <a:bodyPr/>
          <a:lstStyle/>
          <a:p>
            <a:r>
              <a:rPr lang="sv-SE" sz="1800" dirty="0">
                <a:effectLst/>
                <a:latin typeface="Calibri" panose="020F0502020204030204" pitchFamily="34" charset="0"/>
                <a:ea typeface="Aptos" panose="020B0004020202020204" pitchFamily="34" charset="0"/>
              </a:rPr>
              <a:t>Sjuttiosju procent av Trygghetsstiftelsens kunder anmäls från lärosäten. Flest kunder är anmälda från Uppsala universitet och Lunds universitet.</a:t>
            </a:r>
          </a:p>
          <a:p>
            <a:r>
              <a:rPr lang="sv-SE" sz="1800" dirty="0">
                <a:effectLst/>
                <a:latin typeface="Calibri" panose="020F0502020204030204" pitchFamily="34" charset="0"/>
                <a:ea typeface="Aptos" panose="020B0004020202020204" pitchFamily="34" charset="0"/>
              </a:rPr>
              <a:t>De flesta kunder tar del av jobbcoachning i kombination med digitala tjänster, workshops och ibland kortare eller längre kompetensutvecklingsinsatser.</a:t>
            </a:r>
          </a:p>
          <a:p>
            <a:r>
              <a:rPr lang="sv-SE" sz="1800" dirty="0">
                <a:effectLst/>
                <a:latin typeface="Calibri" panose="020F0502020204030204" pitchFamily="34" charset="0"/>
                <a:ea typeface="Aptos" panose="020B0004020202020204" pitchFamily="34" charset="0"/>
              </a:rPr>
              <a:t>Av de aktiva kunderna per sista december 2023  var andelen kvinnor 51 procent och männen utgjorde 49 procent. Det är ganska få kunder som är äldre än 55 år, 7 procent. Det är fler kunder som är yngre än 35 år, 47 procent. </a:t>
            </a:r>
          </a:p>
          <a:p>
            <a:r>
              <a:rPr lang="sv-SE" sz="1800" dirty="0">
                <a:effectLst/>
                <a:latin typeface="Calibri" panose="020F0502020204030204" pitchFamily="34" charset="0"/>
                <a:ea typeface="Aptos" panose="020B0004020202020204" pitchFamily="34" charset="0"/>
              </a:rPr>
              <a:t>Snittålder för kunderna under 2023 var 39,6 år. </a:t>
            </a:r>
          </a:p>
          <a:p>
            <a:r>
              <a:rPr lang="sv-SE" sz="1800" dirty="0">
                <a:effectLst/>
                <a:latin typeface="Calibri" panose="020F0502020204030204" pitchFamily="34" charset="0"/>
                <a:ea typeface="Aptos" panose="020B0004020202020204" pitchFamily="34" charset="0"/>
              </a:rPr>
              <a:t>Under 2023 var andelen kunder som hade en tidsbegränsad tjänst 87 procent av kunder från lärosäten. </a:t>
            </a:r>
          </a:p>
          <a:p>
            <a:r>
              <a:rPr lang="sv-SE" sz="1800" dirty="0">
                <a:latin typeface="Calibri" panose="020F0502020204030204" pitchFamily="34" charset="0"/>
                <a:ea typeface="Aptos" panose="020B0004020202020204" pitchFamily="34" charset="0"/>
              </a:rPr>
              <a:t>Kunderna har en diversifierad bakgrund vad gäller ämnesområden.</a:t>
            </a:r>
            <a:endParaRPr lang="sv-SE" sz="1800" dirty="0">
              <a:effectLst/>
              <a:latin typeface="Calibri" panose="020F0502020204030204" pitchFamily="34" charset="0"/>
              <a:ea typeface="Aptos" panose="020B0004020202020204" pitchFamily="34" charset="0"/>
            </a:endParaRPr>
          </a:p>
          <a:p>
            <a:endParaRPr lang="sv-SE" sz="1800" dirty="0">
              <a:effectLst/>
              <a:latin typeface="Calibri" panose="020F0502020204030204" pitchFamily="34" charset="0"/>
              <a:ea typeface="Aptos" panose="020B0004020202020204" pitchFamily="34" charset="0"/>
            </a:endParaRPr>
          </a:p>
        </p:txBody>
      </p:sp>
    </p:spTree>
    <p:extLst>
      <p:ext uri="{BB962C8B-B14F-4D97-AF65-F5344CB8AC3E}">
        <p14:creationId xmlns:p14="http://schemas.microsoft.com/office/powerpoint/2010/main" val="3583195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7DF477-5962-C07D-4F2A-5B86FB8B25CA}"/>
              </a:ext>
            </a:extLst>
          </p:cNvPr>
          <p:cNvSpPr>
            <a:spLocks noGrp="1"/>
          </p:cNvSpPr>
          <p:nvPr>
            <p:ph type="title"/>
          </p:nvPr>
        </p:nvSpPr>
        <p:spPr>
          <a:xfrm>
            <a:off x="803275" y="1172643"/>
            <a:ext cx="10585450" cy="534453"/>
          </a:xfrm>
        </p:spPr>
        <p:txBody>
          <a:bodyPr/>
          <a:lstStyle/>
          <a:p>
            <a:r>
              <a:rPr lang="sv-SE" dirty="0"/>
              <a:t>Fakta för 2023</a:t>
            </a:r>
          </a:p>
        </p:txBody>
      </p:sp>
      <p:pic>
        <p:nvPicPr>
          <p:cNvPr id="1026" name="Diagram 3">
            <a:extLst>
              <a:ext uri="{FF2B5EF4-FFF2-40B4-BE49-F238E27FC236}">
                <a16:creationId xmlns:a16="http://schemas.microsoft.com/office/drawing/2014/main" id="{79376082-0222-1A64-934B-8F52BCEF33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231" y="1707096"/>
            <a:ext cx="5962022"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9171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7DF477-5962-C07D-4F2A-5B86FB8B25CA}"/>
              </a:ext>
            </a:extLst>
          </p:cNvPr>
          <p:cNvSpPr>
            <a:spLocks noGrp="1"/>
          </p:cNvSpPr>
          <p:nvPr>
            <p:ph type="title"/>
          </p:nvPr>
        </p:nvSpPr>
        <p:spPr>
          <a:xfrm>
            <a:off x="803275" y="1172643"/>
            <a:ext cx="10585450" cy="534453"/>
          </a:xfrm>
        </p:spPr>
        <p:txBody>
          <a:bodyPr/>
          <a:lstStyle/>
          <a:p>
            <a:r>
              <a:rPr lang="sv-SE" dirty="0"/>
              <a:t>Fakta för 2013 - 2023</a:t>
            </a:r>
          </a:p>
        </p:txBody>
      </p:sp>
      <p:sp>
        <p:nvSpPr>
          <p:cNvPr id="3" name="textruta 2">
            <a:extLst>
              <a:ext uri="{FF2B5EF4-FFF2-40B4-BE49-F238E27FC236}">
                <a16:creationId xmlns:a16="http://schemas.microsoft.com/office/drawing/2014/main" id="{6A094F0A-B353-1D53-C9FD-96AD5ECA5A5F}"/>
              </a:ext>
            </a:extLst>
          </p:cNvPr>
          <p:cNvSpPr txBox="1"/>
          <p:nvPr/>
        </p:nvSpPr>
        <p:spPr>
          <a:xfrm>
            <a:off x="882502" y="2009553"/>
            <a:ext cx="6974958" cy="4893647"/>
          </a:xfrm>
          <a:prstGeom prst="rect">
            <a:avLst/>
          </a:prstGeom>
          <a:noFill/>
        </p:spPr>
        <p:txBody>
          <a:bodyPr wrap="square" rtlCol="0">
            <a:spAutoFit/>
          </a:bodyPr>
          <a:lstStyle/>
          <a:p>
            <a:r>
              <a:rPr lang="sv-SE" sz="2400" dirty="0"/>
              <a:t>Uppsala universitet - 2600 kunder</a:t>
            </a:r>
          </a:p>
          <a:p>
            <a:r>
              <a:rPr lang="sv-SE" sz="2400" dirty="0"/>
              <a:t>Lunds universitet – 2597 kunder</a:t>
            </a:r>
          </a:p>
          <a:p>
            <a:r>
              <a:rPr lang="sv-SE" sz="2400" dirty="0"/>
              <a:t>Chalmers – 1638 kunder</a:t>
            </a:r>
          </a:p>
          <a:p>
            <a:r>
              <a:rPr lang="sv-SE" sz="2400" dirty="0"/>
              <a:t>Stockholms universitet – 1238 kunder</a:t>
            </a:r>
          </a:p>
          <a:p>
            <a:r>
              <a:rPr lang="sv-SE" sz="2400" dirty="0"/>
              <a:t>Karolinska institutet – 1198 kunder</a:t>
            </a:r>
          </a:p>
          <a:p>
            <a:r>
              <a:rPr lang="sv-SE" sz="2400" dirty="0"/>
              <a:t>Göteborgs universitet – 1193 kunder</a:t>
            </a:r>
          </a:p>
          <a:p>
            <a:r>
              <a:rPr lang="sv-SE" sz="2400" dirty="0"/>
              <a:t>Kungliga tekniska högskolan – 1057 kunder</a:t>
            </a:r>
          </a:p>
          <a:p>
            <a:r>
              <a:rPr lang="sv-SE" sz="2400" dirty="0"/>
              <a:t>Linköpings universitet – 818 kunder</a:t>
            </a:r>
          </a:p>
          <a:p>
            <a:r>
              <a:rPr lang="sv-SE" sz="2400" dirty="0"/>
              <a:t>Umeå universitet - 802 kunder</a:t>
            </a:r>
          </a:p>
          <a:p>
            <a:r>
              <a:rPr lang="sv-SE" sz="2400" dirty="0"/>
              <a:t>Sveriges lantbruksuniversitet – 401 kunder</a:t>
            </a:r>
          </a:p>
          <a:p>
            <a:r>
              <a:rPr lang="sv-SE" sz="2400" dirty="0"/>
              <a:t>Luleå Tekniska universitet – 376 kunder</a:t>
            </a:r>
          </a:p>
          <a:p>
            <a:r>
              <a:rPr lang="sv-SE" sz="2400" dirty="0"/>
              <a:t>Södertörns högskola – 184 kunder</a:t>
            </a:r>
          </a:p>
          <a:p>
            <a:endParaRPr lang="sv-SE" sz="2400" dirty="0" err="1"/>
          </a:p>
        </p:txBody>
      </p:sp>
    </p:spTree>
    <p:extLst>
      <p:ext uri="{BB962C8B-B14F-4D97-AF65-F5344CB8AC3E}">
        <p14:creationId xmlns:p14="http://schemas.microsoft.com/office/powerpoint/2010/main" val="1927548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7DF477-5962-C07D-4F2A-5B86FB8B25CA}"/>
              </a:ext>
            </a:extLst>
          </p:cNvPr>
          <p:cNvSpPr>
            <a:spLocks noGrp="1"/>
          </p:cNvSpPr>
          <p:nvPr>
            <p:ph type="title"/>
          </p:nvPr>
        </p:nvSpPr>
        <p:spPr/>
        <p:txBody>
          <a:bodyPr/>
          <a:lstStyle/>
          <a:p>
            <a:r>
              <a:rPr lang="sv-SE" dirty="0"/>
              <a:t>Språkutbildningar</a:t>
            </a:r>
          </a:p>
        </p:txBody>
      </p:sp>
      <p:sp>
        <p:nvSpPr>
          <p:cNvPr id="3" name="Platshållare för innehåll 2">
            <a:extLst>
              <a:ext uri="{FF2B5EF4-FFF2-40B4-BE49-F238E27FC236}">
                <a16:creationId xmlns:a16="http://schemas.microsoft.com/office/drawing/2014/main" id="{7476EFF5-34F9-24CF-C252-9F483B978B57}"/>
              </a:ext>
            </a:extLst>
          </p:cNvPr>
          <p:cNvSpPr>
            <a:spLocks noGrp="1"/>
          </p:cNvSpPr>
          <p:nvPr>
            <p:ph sz="quarter" idx="13"/>
          </p:nvPr>
        </p:nvSpPr>
        <p:spPr>
          <a:xfrm>
            <a:off x="875030" y="1808923"/>
            <a:ext cx="10585450" cy="457282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solidFill>
                <a:srgbClr val="000000"/>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2000" dirty="0"/>
              <a:t>Antalet kunder som erhållit ersättning eller betald utbildning i svenska språket av Trygghetsstiftelsen har varierat under åren.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2000" dirty="0"/>
              <a:t>Till och med oktober 2023 hade140 kunder erhållit stöd för utbildning i svenska, vilket är något lägre än tidigare år.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0" dirty="0"/>
          </a:p>
          <a:p>
            <a:pPr marL="0" indent="0">
              <a:lnSpc>
                <a:spcPct val="100000"/>
              </a:lnSpc>
              <a:spcBef>
                <a:spcPts val="0"/>
              </a:spcBef>
              <a:buNone/>
              <a:defRPr/>
            </a:pPr>
            <a:r>
              <a:rPr lang="sv-SE" sz="2000" dirty="0"/>
              <a:t>De senaste fyra åren har 869 kunder fått betald utbildning i svenska språket.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2000" dirty="0"/>
              <a:t>De flesta av kunderna som fått utbildning i svenska språket via Trygghetsstiftelsen bor i storstadsregionerna.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000" dirty="0"/>
          </a:p>
        </p:txBody>
      </p:sp>
    </p:spTree>
    <p:extLst>
      <p:ext uri="{BB962C8B-B14F-4D97-AF65-F5344CB8AC3E}">
        <p14:creationId xmlns:p14="http://schemas.microsoft.com/office/powerpoint/2010/main" val="86665704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SN">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2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defPPr>
      </a:lstStyle>
    </a:txDef>
  </a:objectDefaults>
  <a:extraClrSchemeLst/>
  <a:extLst>
    <a:ext uri="{05A4C25C-085E-4340-85A3-A5531E510DB2}">
      <thm15:themeFamily xmlns:thm15="http://schemas.microsoft.com/office/thememl/2012/main" name="TSN.potx" id="{426AD78E-8A78-40E1-8E31-712D86B522D5}" vid="{3687B6F5-617D-4B04-BEB2-1178E3BCC2C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1277</TotalTime>
  <Words>803</Words>
  <Application>Microsoft Office PowerPoint</Application>
  <PresentationFormat>Bredbild</PresentationFormat>
  <Paragraphs>72</Paragraphs>
  <Slides>5</Slides>
  <Notes>5</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5</vt:i4>
      </vt:variant>
    </vt:vector>
  </HeadingPairs>
  <TitlesOfParts>
    <vt:vector size="13" baseType="lpstr">
      <vt:lpstr>Aptos</vt:lpstr>
      <vt:lpstr>Arial</vt:lpstr>
      <vt:lpstr>Calibri</vt:lpstr>
      <vt:lpstr>Georgia</vt:lpstr>
      <vt:lpstr>Gill Sans MT</vt:lpstr>
      <vt:lpstr>inherit</vt:lpstr>
      <vt:lpstr>Times New Roman</vt:lpstr>
      <vt:lpstr>Office-tema</vt:lpstr>
      <vt:lpstr> SUHF Arbetsgivargrupp - Trygghetsstiftelsen</vt:lpstr>
      <vt:lpstr>Fakta för 2023</vt:lpstr>
      <vt:lpstr>Fakta för 2023</vt:lpstr>
      <vt:lpstr>Fakta för 2013 - 2023</vt:lpstr>
      <vt:lpstr>Språkutbildningar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Omställningsnämnd och Styrelsemöte</dc:title>
  <dc:creator>Åsa Helldén Ruocco</dc:creator>
  <cp:lastModifiedBy>Pia Vallgårda</cp:lastModifiedBy>
  <cp:revision>19</cp:revision>
  <dcterms:created xsi:type="dcterms:W3CDTF">2017-02-06T08:54:28Z</dcterms:created>
  <dcterms:modified xsi:type="dcterms:W3CDTF">2024-03-21T14:53:05Z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399015935</vt:i4>
  </property>
  <property fmtid="{D5CDD505-2E9C-101B-9397-08002B2CF9AE}" pid="3" name="_NewReviewCycle">
    <vt:lpwstr/>
  </property>
  <property fmtid="{D5CDD505-2E9C-101B-9397-08002B2CF9AE}" pid="4" name="_EmailSubject">
    <vt:lpwstr>till SUHFs hemsida från arbetsgivargruppen</vt:lpwstr>
  </property>
  <property fmtid="{D5CDD505-2E9C-101B-9397-08002B2CF9AE}" pid="5" name="_AuthorEmail">
    <vt:lpwstr>ingrid.ganrot@kau.se</vt:lpwstr>
  </property>
  <property fmtid="{D5CDD505-2E9C-101B-9397-08002B2CF9AE}" pid="6" name="_AuthorEmailDisplayName">
    <vt:lpwstr>Ingrid Ganrot</vt:lpwstr>
  </property>
</Properties>
</file>